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988" r:id="rId2"/>
    <p:sldId id="1071" r:id="rId3"/>
    <p:sldId id="1072" r:id="rId4"/>
    <p:sldId id="1073" r:id="rId5"/>
    <p:sldId id="1074" r:id="rId6"/>
    <p:sldId id="1094" r:id="rId7"/>
    <p:sldId id="1096" r:id="rId8"/>
    <p:sldId id="1103" r:id="rId9"/>
    <p:sldId id="1104" r:id="rId10"/>
    <p:sldId id="1106" r:id="rId11"/>
    <p:sldId id="1098" r:id="rId12"/>
    <p:sldId id="1093" r:id="rId13"/>
    <p:sldId id="967" r:id="rId14"/>
  </p:sldIdLst>
  <p:sldSz cx="9906000" cy="6858000" type="A4"/>
  <p:notesSz cx="6807200" cy="99393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sz="1000" b="1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3996">
          <p15:clr>
            <a:srgbClr val="A4A3A4"/>
          </p15:clr>
        </p15:guide>
        <p15:guide id="8" orient="horz" pos="671">
          <p15:clr>
            <a:srgbClr val="A4A3A4"/>
          </p15:clr>
        </p15:guide>
        <p15:guide id="10" pos="220">
          <p15:clr>
            <a:srgbClr val="A4A3A4"/>
          </p15:clr>
        </p15:guide>
        <p15:guide id="11" pos="60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8FF"/>
    <a:srgbClr val="F3F6FF"/>
    <a:srgbClr val="F0F8FA"/>
    <a:srgbClr val="E2ECEF"/>
    <a:srgbClr val="E2E3E5"/>
    <a:srgbClr val="F6F8FF"/>
    <a:srgbClr val="3333FF"/>
    <a:srgbClr val="E6E8CE"/>
    <a:srgbClr val="F8FAF4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1" autoAdjust="0"/>
    <p:restoredTop sz="95274" autoAdjust="0"/>
  </p:normalViewPr>
  <p:slideViewPr>
    <p:cSldViewPr snapToGrid="0" snapToObjects="1">
      <p:cViewPr varScale="1">
        <p:scale>
          <a:sx n="68" d="100"/>
          <a:sy n="68" d="100"/>
        </p:scale>
        <p:origin x="1572" y="60"/>
      </p:cViewPr>
      <p:guideLst>
        <p:guide orient="horz" pos="3996"/>
        <p:guide orient="horz" pos="671"/>
        <p:guide pos="220"/>
        <p:guide pos="604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39401" cy="53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3954" y="1"/>
            <a:ext cx="2937811" cy="535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4020"/>
            <a:ext cx="2939401" cy="53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92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3954" y="9404020"/>
            <a:ext cx="2937811" cy="535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37" tIns="45568" rIns="91137" bIns="45568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  <a:defRPr sz="1200"/>
            </a:lvl1pPr>
          </a:lstStyle>
          <a:p>
            <a:pPr>
              <a:defRPr/>
            </a:pPr>
            <a:fld id="{B1023B6E-F07D-4913-9CB4-01A8361C49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62843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>
            <a:lvl1pPr algn="l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5083" y="2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>
            <a:lvl1pPr algn="r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6125"/>
            <a:ext cx="53816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993" y="4721986"/>
            <a:ext cx="5443216" cy="4471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0774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b" anchorCtr="0" compatLnSpc="1">
            <a:prstTxWarp prst="textNoShape">
              <a:avLst/>
            </a:prstTxWarp>
          </a:bodyPr>
          <a:lstStyle>
            <a:lvl1pPr algn="l" defTabSz="955664" eaLnBrk="1" latinLnBrk="1" hangingPunct="1">
              <a:spcBef>
                <a:spcPct val="0"/>
              </a:spcBef>
              <a:buClrTx/>
              <a:buFontTx/>
              <a:buNone/>
              <a:defRPr kumimoji="1" sz="1300" b="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5083" y="9440774"/>
            <a:ext cx="2950528" cy="49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0" tIns="47809" rIns="95620" bIns="47809" numCol="1" anchor="b" anchorCtr="0" compatLnSpc="1">
            <a:prstTxWarp prst="textNoShape">
              <a:avLst/>
            </a:prstTxWarp>
          </a:bodyPr>
          <a:lstStyle>
            <a:lvl1pPr algn="r" defTabSz="955217" eaLnBrk="1" latinLnBrk="1" hangingPunct="1">
              <a:defRPr kumimoji="1" sz="1300" b="0">
                <a:latin typeface="돋움" panose="020B0600000101010101" pitchFamily="50" charset="-127"/>
                <a:ea typeface="돋움" panose="020B0600000101010101" pitchFamily="50" charset="-127"/>
              </a:defRPr>
            </a:lvl1pPr>
          </a:lstStyle>
          <a:p>
            <a:pPr>
              <a:defRPr/>
            </a:pPr>
            <a:fld id="{5472AED8-E5A8-49D9-8826-A8CB344D4F4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16467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돋움" pitchFamily="50" charset="-127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57F7BE-2E8B-453B-96B3-30CDB4F9C44D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안녕하십니까</a:t>
            </a:r>
            <a:r>
              <a:rPr lang="en-US" altLang="ko-KR" dirty="0"/>
              <a:t>?</a:t>
            </a:r>
          </a:p>
          <a:p>
            <a:pPr eaLnBrk="1" hangingPunct="1"/>
            <a:r>
              <a:rPr lang="ko-KR" altLang="en-US" dirty="0"/>
              <a:t>동진쎄미켐 글로벌 </a:t>
            </a:r>
            <a:r>
              <a:rPr lang="en-US" altLang="ko-KR" dirty="0"/>
              <a:t>HR </a:t>
            </a:r>
            <a:r>
              <a:rPr lang="ko-KR" altLang="en-US" dirty="0"/>
              <a:t>시스템 구축 제안을 발표할</a:t>
            </a:r>
            <a:r>
              <a:rPr lang="ko-KR" altLang="en-US" baseline="0" dirty="0"/>
              <a:t> </a:t>
            </a:r>
            <a:r>
              <a:rPr lang="ko-KR" altLang="en-US" dirty="0"/>
              <a:t>빌트원 강정기입니다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이번 제안 기회를 주신데 대하여 동진쎄미켐 임직원 </a:t>
            </a:r>
            <a:r>
              <a:rPr lang="ko-KR" altLang="en-US" dirty="0" err="1"/>
              <a:t>여려분께</a:t>
            </a:r>
            <a:endParaRPr lang="en-US" altLang="ko-KR" dirty="0"/>
          </a:p>
          <a:p>
            <a:pPr eaLnBrk="1" hangingPunct="1"/>
            <a:r>
              <a:rPr lang="ko-KR" altLang="en-US" dirty="0"/>
              <a:t>감사의 말씀을 드리며</a:t>
            </a:r>
            <a:r>
              <a:rPr lang="en-US" altLang="ko-KR" dirty="0"/>
              <a:t>, </a:t>
            </a:r>
            <a:r>
              <a:rPr lang="ko-KR" altLang="en-US" dirty="0"/>
              <a:t>본 제안에 대한 내용을 말씀 드리도록 하겠습니다</a:t>
            </a:r>
            <a:r>
              <a:rPr lang="en-US" altLang="ko-KR"/>
              <a:t>.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6987872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11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12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2F26847D-A5D5-4421-A21A-C17DBB39BA26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13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588342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구성은 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제안의 개요</a:t>
            </a:r>
            <a:r>
              <a:rPr lang="en-US" altLang="ko-KR" dirty="0"/>
              <a:t>,</a:t>
            </a:r>
            <a:r>
              <a:rPr lang="en-US" altLang="ko-KR" baseline="0" dirty="0"/>
              <a:t> … </a:t>
            </a:r>
            <a:r>
              <a:rPr lang="ko-KR" altLang="en-US" baseline="0" dirty="0" err="1"/>
              <a:t>제안사</a:t>
            </a:r>
            <a:r>
              <a:rPr lang="ko-KR" altLang="en-US" baseline="0" dirty="0"/>
              <a:t> 일반 현황</a:t>
            </a:r>
            <a:r>
              <a:rPr lang="ko-KR" altLang="en-US" dirty="0"/>
              <a:t> 구성되며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40</a:t>
            </a:r>
            <a:r>
              <a:rPr lang="ko-KR" altLang="en-US" dirty="0"/>
              <a:t>여분 제안 내용에 대하여 제안하며</a:t>
            </a:r>
            <a:endParaRPr lang="en-US" altLang="ko-KR" dirty="0"/>
          </a:p>
          <a:p>
            <a:pPr eaLnBrk="1" hangingPunct="1">
              <a:spcBef>
                <a:spcPct val="0"/>
              </a:spcBef>
              <a:defRPr/>
            </a:pPr>
            <a:r>
              <a:rPr lang="ko-KR" altLang="en-US" dirty="0"/>
              <a:t>질의 응답 시간을 통하여 여러분의 궁금증을 해결하도록 하겠습니다</a:t>
            </a:r>
            <a:r>
              <a:rPr lang="en-US" altLang="ko-KR" dirty="0"/>
              <a:t>.</a:t>
            </a:r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224E432-9271-4360-9D3D-1EC1C9FAB2C1}" type="slidenum">
              <a:rPr kumimoji="0" lang="ko-KR" altLang="en-US" sz="1300" b="0">
                <a:latin typeface="맑은 고딕" panose="020B0503020000020004" pitchFamily="50" charset="-127"/>
                <a:ea typeface="맑은 고딕" panose="020B0503020000020004" pitchFamily="50" charset="-127"/>
              </a:rPr>
              <a:pPr/>
              <a:t>3</a:t>
            </a:fld>
            <a:endParaRPr kumimoji="0" lang="ko-KR" altLang="en-US" sz="1300" b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0415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4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5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6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7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4875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8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8033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9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9573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ko-KR" altLang="en-US" dirty="0"/>
              <a:t>추진 배경 및 구축 목표입니다</a:t>
            </a:r>
            <a:r>
              <a:rPr lang="en-US" altLang="ko-KR" dirty="0"/>
              <a:t>.</a:t>
            </a:r>
          </a:p>
          <a:p>
            <a:pPr eaLnBrk="1" hangingPunct="1"/>
            <a:r>
              <a:rPr lang="ko-KR" altLang="en-US" dirty="0"/>
              <a:t>추진 배경으로는 </a:t>
            </a:r>
            <a:endParaRPr lang="en-US" altLang="ko-KR" dirty="0"/>
          </a:p>
          <a:p>
            <a:pPr eaLnBrk="1" hangingPunct="1"/>
            <a:r>
              <a:rPr lang="ko-KR" altLang="en-US" dirty="0"/>
              <a:t>첫째 시스템 측면으로 인사</a:t>
            </a:r>
            <a:r>
              <a:rPr lang="en-US" altLang="ko-KR" dirty="0"/>
              <a:t>/</a:t>
            </a:r>
            <a:r>
              <a:rPr lang="ko-KR" altLang="en-US" dirty="0"/>
              <a:t>평가</a:t>
            </a:r>
            <a:r>
              <a:rPr lang="ko-KR" altLang="en-US" baseline="0" dirty="0"/>
              <a:t> 시스템 별도 운영에 따른 정보의 연계성 부족 및 선진 프로세스</a:t>
            </a:r>
            <a:r>
              <a:rPr lang="en-US" altLang="ko-KR" baseline="0" dirty="0"/>
              <a:t>…. </a:t>
            </a:r>
            <a:r>
              <a:rPr lang="ko-KR" altLang="en-US" baseline="0" dirty="0"/>
              <a:t>의사결정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미흡 상태입니다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ko-KR" altLang="en-US" baseline="0" dirty="0"/>
              <a:t>둘째 사용자 요구 기대 측면으로 경영진 </a:t>
            </a:r>
            <a:r>
              <a:rPr lang="en-US" altLang="ko-KR" baseline="0" dirty="0"/>
              <a:t>…</a:t>
            </a:r>
            <a:r>
              <a:rPr lang="ko-KR" altLang="en-US" baseline="0" dirty="0"/>
              <a:t>제공이 필요하고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임직원</a:t>
            </a:r>
            <a:r>
              <a:rPr lang="en-US" altLang="ko-KR" baseline="0" dirty="0"/>
              <a:t>…</a:t>
            </a:r>
            <a:r>
              <a:rPr lang="ko-KR" altLang="en-US" baseline="0" dirty="0"/>
              <a:t>확보되고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업무담당자</a:t>
            </a:r>
            <a:r>
              <a:rPr lang="en-US" altLang="ko-KR" baseline="0" dirty="0"/>
              <a:t>… </a:t>
            </a:r>
            <a:r>
              <a:rPr lang="ko-KR" altLang="en-US" baseline="0" dirty="0"/>
              <a:t>상태입니다</a:t>
            </a:r>
            <a:r>
              <a:rPr lang="en-US" altLang="ko-KR" baseline="0" dirty="0"/>
              <a:t>.</a:t>
            </a:r>
          </a:p>
          <a:p>
            <a:pPr eaLnBrk="1" hangingPunct="1"/>
            <a:endParaRPr lang="en-US" altLang="ko-KR" baseline="0" dirty="0"/>
          </a:p>
          <a:p>
            <a:pPr eaLnBrk="1" hangingPunct="1"/>
            <a:r>
              <a:rPr lang="ko-KR" altLang="en-US" baseline="0" dirty="0"/>
              <a:t>이에 </a:t>
            </a:r>
            <a:r>
              <a:rPr lang="en-US" altLang="ko-KR" baseline="0" dirty="0"/>
              <a:t>5</a:t>
            </a:r>
            <a:r>
              <a:rPr lang="ko-KR" altLang="en-US" baseline="0" dirty="0"/>
              <a:t>개 관점으로 구축 목표를 수립하였으며</a:t>
            </a:r>
            <a:endParaRPr lang="en-US" altLang="ko-KR" baseline="0" dirty="0"/>
          </a:p>
          <a:p>
            <a:pPr eaLnBrk="1" hangingPunct="1"/>
            <a:r>
              <a:rPr lang="en-US" altLang="ko-KR" baseline="0" dirty="0"/>
              <a:t>1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2 …</a:t>
            </a:r>
            <a:r>
              <a:rPr lang="ko-KR" altLang="en-US" baseline="0" dirty="0"/>
              <a:t>구현합니다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3 …</a:t>
            </a:r>
            <a:r>
              <a:rPr lang="ko-KR" altLang="en-US" baseline="0" dirty="0"/>
              <a:t>제공하겠습니다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4 …</a:t>
            </a:r>
            <a:r>
              <a:rPr lang="ko-KR" altLang="en-US" baseline="0" dirty="0"/>
              <a:t>구축 하겠습니다</a:t>
            </a:r>
            <a:r>
              <a:rPr lang="en-US" altLang="ko-KR" baseline="0" dirty="0"/>
              <a:t>.</a:t>
            </a:r>
          </a:p>
          <a:p>
            <a:pPr eaLnBrk="1" hangingPunct="1"/>
            <a:r>
              <a:rPr lang="en-US" altLang="ko-KR" baseline="0" dirty="0"/>
              <a:t>5 …</a:t>
            </a:r>
            <a:r>
              <a:rPr lang="ko-KR" altLang="en-US" baseline="0" dirty="0"/>
              <a:t>표준화를 수행하겠습니다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3829" indent="-286088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4353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2094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9835" indent="-228870" defTabSz="955217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757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5317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33058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90799" indent="-228870" defTabSz="955217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98C7C6A1-EE3B-4C38-BC56-5D7E3D1535CA}" type="slidenum">
              <a:rPr lang="en-US" altLang="ko-KR" sz="1300" b="0">
                <a:latin typeface="돋움" panose="020B0600000101010101" pitchFamily="50" charset="-127"/>
                <a:ea typeface="돋움" panose="020B0600000101010101" pitchFamily="50" charset="-127"/>
              </a:rPr>
              <a:pPr/>
              <a:t>10</a:t>
            </a:fld>
            <a:endParaRPr lang="en-US" altLang="ko-KR" sz="1300" b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3810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26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8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9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0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1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2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3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10" name="Rectangle 29"/>
          <p:cNvSpPr>
            <a:spLocks noChangeArrowheads="1"/>
          </p:cNvSpPr>
          <p:nvPr userDrawn="1"/>
        </p:nvSpPr>
        <p:spPr bwMode="gray">
          <a:xfrm>
            <a:off x="0" y="6035675"/>
            <a:ext cx="9906000" cy="82232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</a:t>
            </a:r>
          </a:p>
        </p:txBody>
      </p: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8220" name="Rectangle 28"/>
          <p:cNvSpPr>
            <a:spLocks noGrp="1" noChangeArrowheads="1"/>
          </p:cNvSpPr>
          <p:nvPr>
            <p:ph type="ctrTitle" sz="quarter" hasCustomPrompt="1"/>
          </p:nvPr>
        </p:nvSpPr>
        <p:spPr bwMode="auto">
          <a:xfrm>
            <a:off x="349250" y="2946213"/>
            <a:ext cx="9207500" cy="822325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0" rIns="0" anchor="t"/>
          <a:lstStyle>
            <a:lvl1pPr algn="ctr" latinLnBrk="0">
              <a:spcBef>
                <a:spcPct val="20000"/>
              </a:spcBef>
              <a:spcAft>
                <a:spcPct val="20000"/>
              </a:spcAft>
              <a:defRPr kumimoji="0"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</a:lstStyle>
          <a:p>
            <a:pPr lvl="0"/>
            <a:r>
              <a:rPr lang="en-US" altLang="ko-KR" noProof="0" dirty="0"/>
              <a:t>TAL_SYS_1000.</a:t>
            </a:r>
            <a:r>
              <a:rPr lang="ko-KR" altLang="en-US" noProof="0" dirty="0"/>
              <a:t>로그인</a:t>
            </a:r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 dirty="0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9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  <p:graphicFrame>
        <p:nvGraphicFramePr>
          <p:cNvPr id="23" name="Group 25">
            <a:extLst>
              <a:ext uri="{FF2B5EF4-FFF2-40B4-BE49-F238E27FC236}">
                <a16:creationId xmlns:a16="http://schemas.microsoft.com/office/drawing/2014/main" id="{0F2836B4-67C7-4F82-B3F3-124C0D22F5C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52364056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DP-1010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 관리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2021-02-05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권택진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68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.본문_제목(1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9251" y="72597"/>
            <a:ext cx="3109724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349249" y="1065213"/>
            <a:ext cx="9229726" cy="785812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8128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2.본문_제목(1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469251" y="72597"/>
            <a:ext cx="3109724" cy="6048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8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6943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.본문_제목(2)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69251" y="72597"/>
            <a:ext cx="3109724" cy="3420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6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목차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화면에 대한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6469250" y="427038"/>
            <a:ext cx="3109723" cy="25035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r">
              <a:defRPr kumimoji="1" lang="ko-KR" altLang="en-US" sz="1400" smtClean="0">
                <a:solidFill>
                  <a:schemeClr val="bg1"/>
                </a:solidFill>
                <a:cs typeface="+mj-cs"/>
              </a:defRPr>
            </a:lvl1pPr>
            <a:lvl2pPr marL="179388" indent="0">
              <a:buNone/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세부 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5"/>
          </p:nvPr>
        </p:nvSpPr>
        <p:spPr>
          <a:xfrm>
            <a:off x="349250" y="1065212"/>
            <a:ext cx="9229725" cy="785813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3114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.본문_제목(2)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69251" y="72597"/>
            <a:ext cx="3109724" cy="342073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1" lang="ko-KR" altLang="en-US" sz="1600" dirty="0" smtClean="0">
                <a:solidFill>
                  <a:schemeClr val="bg1"/>
                </a:solidFill>
                <a:cs typeface="+mj-cs"/>
              </a:defRPr>
            </a:lvl1pPr>
          </a:lstStyle>
          <a:p>
            <a:pPr lvl="0"/>
            <a:r>
              <a:rPr lang="ko-KR" altLang="en-US" dirty="0"/>
              <a:t>목차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349250" y="71025"/>
            <a:ext cx="6120000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화면에 대한 제목을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4" hasCustomPrompt="1"/>
          </p:nvPr>
        </p:nvSpPr>
        <p:spPr>
          <a:xfrm>
            <a:off x="6469250" y="427038"/>
            <a:ext cx="3109723" cy="25035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r">
              <a:defRPr kumimoji="1" lang="ko-KR" altLang="en-US" sz="1400" smtClean="0">
                <a:solidFill>
                  <a:schemeClr val="bg1"/>
                </a:solidFill>
                <a:cs typeface="+mj-cs"/>
              </a:defRPr>
            </a:lvl1pPr>
            <a:lvl2pPr marL="179388" indent="0">
              <a:buNone/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dirty="0"/>
              <a:t>세부 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006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.목차_설명(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9229724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350519" y="1067435"/>
            <a:ext cx="9228455" cy="783590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lang="ko-KR" altLang="en-US" smtClean="0"/>
            </a:lvl1pPr>
            <a:lvl2pPr>
              <a:defRPr lang="ko-KR" altLang="en-US" smtClean="0"/>
            </a:lvl2pPr>
            <a:lvl3pPr>
              <a:defRPr lang="ko-KR" altLang="en-US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24532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2.목차_설명(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49250" y="71025"/>
            <a:ext cx="9229724" cy="606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 anchor="ctr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3643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.End of Docu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그룹 32"/>
          <p:cNvGrpSpPr/>
          <p:nvPr userDrawn="1"/>
        </p:nvGrpSpPr>
        <p:grpSpPr>
          <a:xfrm>
            <a:off x="2255199" y="5616022"/>
            <a:ext cx="5395602" cy="360000"/>
            <a:chOff x="1708165" y="5825572"/>
            <a:chExt cx="5395602" cy="360000"/>
          </a:xfrm>
        </p:grpSpPr>
        <p:sp>
          <p:nvSpPr>
            <p:cNvPr id="34" name="AutoShape 34"/>
            <p:cNvSpPr>
              <a:spLocks noChangeArrowheads="1"/>
            </p:cNvSpPr>
            <p:nvPr userDrawn="1"/>
          </p:nvSpPr>
          <p:spPr bwMode="gray">
            <a:xfrm>
              <a:off x="2967064" y="5825572"/>
              <a:ext cx="360000" cy="360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4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5" name="AutoShape 34"/>
            <p:cNvSpPr>
              <a:spLocks noChangeArrowheads="1"/>
            </p:cNvSpPr>
            <p:nvPr userDrawn="1"/>
          </p:nvSpPr>
          <p:spPr bwMode="gray">
            <a:xfrm>
              <a:off x="3386697" y="5825572"/>
              <a:ext cx="360000" cy="3600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5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6" name="AutoShape 34"/>
            <p:cNvSpPr>
              <a:spLocks noChangeArrowheads="1"/>
            </p:cNvSpPr>
            <p:nvPr userDrawn="1"/>
          </p:nvSpPr>
          <p:spPr bwMode="gray">
            <a:xfrm>
              <a:off x="3806330" y="5825572"/>
              <a:ext cx="360000" cy="3600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6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7" name="AutoShape 34"/>
            <p:cNvSpPr>
              <a:spLocks noChangeArrowheads="1"/>
            </p:cNvSpPr>
            <p:nvPr userDrawn="1"/>
          </p:nvSpPr>
          <p:spPr bwMode="gray">
            <a:xfrm>
              <a:off x="1708165" y="5825572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8" name="AutoShape 34"/>
            <p:cNvSpPr>
              <a:spLocks noChangeArrowheads="1"/>
            </p:cNvSpPr>
            <p:nvPr userDrawn="1"/>
          </p:nvSpPr>
          <p:spPr bwMode="gray">
            <a:xfrm>
              <a:off x="2127798" y="5825572"/>
              <a:ext cx="360000" cy="36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39" name="AutoShape 34"/>
            <p:cNvSpPr>
              <a:spLocks noChangeArrowheads="1"/>
            </p:cNvSpPr>
            <p:nvPr userDrawn="1"/>
          </p:nvSpPr>
          <p:spPr bwMode="gray">
            <a:xfrm>
              <a:off x="2547431" y="5825572"/>
              <a:ext cx="360000" cy="3600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" name="AutoShape 34"/>
            <p:cNvSpPr>
              <a:spLocks noChangeArrowheads="1"/>
            </p:cNvSpPr>
            <p:nvPr userDrawn="1"/>
          </p:nvSpPr>
          <p:spPr bwMode="gray">
            <a:xfrm>
              <a:off x="5484862" y="5825572"/>
              <a:ext cx="360000" cy="360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10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1" name="AutoShape 34"/>
            <p:cNvSpPr>
              <a:spLocks noChangeArrowheads="1"/>
            </p:cNvSpPr>
            <p:nvPr userDrawn="1"/>
          </p:nvSpPr>
          <p:spPr bwMode="gray">
            <a:xfrm>
              <a:off x="5904495" y="5825572"/>
              <a:ext cx="360000" cy="360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11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2" name="AutoShape 34"/>
            <p:cNvSpPr>
              <a:spLocks noChangeArrowheads="1"/>
            </p:cNvSpPr>
            <p:nvPr userDrawn="1"/>
          </p:nvSpPr>
          <p:spPr bwMode="gray">
            <a:xfrm>
              <a:off x="6324128" y="5825572"/>
              <a:ext cx="360000" cy="360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12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3" name="AutoShape 34"/>
            <p:cNvSpPr>
              <a:spLocks noChangeArrowheads="1"/>
            </p:cNvSpPr>
            <p:nvPr userDrawn="1"/>
          </p:nvSpPr>
          <p:spPr bwMode="gray">
            <a:xfrm>
              <a:off x="4225963" y="5825572"/>
              <a:ext cx="360000" cy="36000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7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4" name="AutoShape 34"/>
            <p:cNvSpPr>
              <a:spLocks noChangeArrowheads="1"/>
            </p:cNvSpPr>
            <p:nvPr userDrawn="1"/>
          </p:nvSpPr>
          <p:spPr bwMode="gray">
            <a:xfrm>
              <a:off x="4645596" y="5825572"/>
              <a:ext cx="360000" cy="360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8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AutoShape 34"/>
            <p:cNvSpPr>
              <a:spLocks noChangeArrowheads="1"/>
            </p:cNvSpPr>
            <p:nvPr userDrawn="1"/>
          </p:nvSpPr>
          <p:spPr bwMode="gray">
            <a:xfrm>
              <a:off x="5065229" y="5825572"/>
              <a:ext cx="360000" cy="360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solidFill>
                    <a:schemeClr val="lt1"/>
                  </a:solidFill>
                  <a:latin typeface="맑은 고딕" pitchFamily="50" charset="-127"/>
                  <a:ea typeface="맑은 고딕" pitchFamily="50" charset="-127"/>
                </a:rPr>
                <a:t>9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AutoShape 34"/>
            <p:cNvSpPr>
              <a:spLocks noChangeArrowheads="1"/>
            </p:cNvSpPr>
            <p:nvPr userDrawn="1"/>
          </p:nvSpPr>
          <p:spPr bwMode="gray">
            <a:xfrm>
              <a:off x="6743767" y="5825572"/>
              <a:ext cx="360000" cy="360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9525"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200" dirty="0">
                  <a:latin typeface="맑은 고딕" pitchFamily="50" charset="-127"/>
                  <a:ea typeface="맑은 고딕" pitchFamily="50" charset="-127"/>
                </a:rPr>
                <a:t>13</a:t>
              </a:r>
              <a:endParaRPr lang="ko-KR" altLang="en-US" sz="12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8" name="Rectangle 29"/>
          <p:cNvSpPr>
            <a:spLocks noChangeArrowheads="1"/>
          </p:cNvSpPr>
          <p:nvPr userDrawn="1"/>
        </p:nvSpPr>
        <p:spPr bwMode="gray">
          <a:xfrm>
            <a:off x="0" y="6035675"/>
            <a:ext cx="9906000" cy="822325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/>
        </p:spPr>
        <p:txBody>
          <a:bodyPr wrap="none" anchor="ctr"/>
          <a:lstStyle/>
          <a:p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 userDrawn="1"/>
        </p:nvSpPr>
        <p:spPr bwMode="gray">
          <a:xfrm>
            <a:off x="338137" y="6267419"/>
            <a:ext cx="92408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>
            <a:lvl1pPr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 algn="ctr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 sz="1000" b="1"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No part of it may be circulated, quoted, or reproduced for distribution outside</a:t>
            </a:r>
            <a:r>
              <a:rPr lang="en-US" altLang="ko-KR" sz="1000" b="0" baseline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other company </a:t>
            </a: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Security without prior written approval from Built1</a:t>
            </a:r>
          </a:p>
          <a:p>
            <a:pPr algn="ctr">
              <a:spcBef>
                <a:spcPct val="0"/>
              </a:spcBef>
              <a:buClrTx/>
              <a:buFontTx/>
              <a:buNone/>
              <a:defRPr/>
            </a:pPr>
            <a:r>
              <a:rPr lang="en-US" altLang="ko-KR" sz="1000" b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© Copyright Built1 Corporation 2013</a:t>
            </a:r>
          </a:p>
        </p:txBody>
      </p:sp>
      <p:sp>
        <p:nvSpPr>
          <p:cNvPr id="12" name="Text Box 41"/>
          <p:cNvSpPr txBox="1">
            <a:spLocks noChangeArrowheads="1"/>
          </p:cNvSpPr>
          <p:nvPr userDrawn="1"/>
        </p:nvSpPr>
        <p:spPr bwMode="auto">
          <a:xfrm>
            <a:off x="619125" y="900113"/>
            <a:ext cx="3986213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46800" rIns="0" bIns="46800">
            <a:spAutoFit/>
          </a:bodyPr>
          <a:lstStyle>
            <a:lvl1pPr marL="87313" indent="-87313"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algn="l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latinLnBrk="0" hangingPunct="1">
              <a:spcBef>
                <a:spcPct val="20000"/>
              </a:spcBef>
              <a:spcAft>
                <a:spcPct val="20000"/>
              </a:spcAft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altLang="ko-KR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Achieving Sustainable Growth through Human Capital</a:t>
            </a:r>
          </a:p>
        </p:txBody>
      </p:sp>
      <p:sp>
        <p:nvSpPr>
          <p:cNvPr id="13" name="Rectangle 28"/>
          <p:cNvSpPr txBox="1">
            <a:spLocks noChangeArrowheads="1"/>
          </p:cNvSpPr>
          <p:nvPr userDrawn="1"/>
        </p:nvSpPr>
        <p:spPr bwMode="auto">
          <a:xfrm>
            <a:off x="349250" y="2946213"/>
            <a:ext cx="9207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latinLnBrk="0" hangingPunct="0">
              <a:spcBef>
                <a:spcPct val="20000"/>
              </a:spcBef>
              <a:spcAft>
                <a:spcPct val="20000"/>
              </a:spcAft>
              <a:defRPr kumimoji="0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Arial Unicode MS" pitchFamily="50" charset="-127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itchFamily="34" charset="0"/>
                <a:ea typeface="돋움" pitchFamily="50" charset="-127"/>
                <a:cs typeface="굴림" pitchFamily="50" charset="-127"/>
              </a:defRPr>
            </a:lvl9pPr>
          </a:lstStyle>
          <a:p>
            <a:r>
              <a:rPr lang="en-US" altLang="ko-KR" kern="0" dirty="0"/>
              <a:t>End of Document</a:t>
            </a:r>
            <a:endParaRPr lang="ko-KR" altLang="en-US" kern="0" dirty="0"/>
          </a:p>
        </p:txBody>
      </p:sp>
      <p:sp>
        <p:nvSpPr>
          <p:cNvPr id="14" name="Text Box 16"/>
          <p:cNvSpPr txBox="1">
            <a:spLocks noChangeArrowheads="1"/>
          </p:cNvSpPr>
          <p:nvPr userDrawn="1"/>
        </p:nvSpPr>
        <p:spPr bwMode="gray">
          <a:xfrm>
            <a:off x="1663684" y="622300"/>
            <a:ext cx="1620838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>
            <a:spAutoFit/>
          </a:bodyPr>
          <a:lstStyle>
            <a:lvl1pPr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571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7145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286000" algn="l" defTabSz="762000" latinLnBrk="1">
              <a:spcBef>
                <a:spcPct val="0"/>
              </a:spcBef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latinLnBrk="0">
              <a:buFont typeface="Wingdings" pitchFamily="2" charset="2"/>
              <a:buNone/>
              <a:defRPr/>
            </a:pPr>
            <a:r>
              <a:rPr kumimoji="0" lang="en-US" altLang="ko-KR" sz="1200" i="1" dirty="0">
                <a:latin typeface="맑은 고딕" pitchFamily="50" charset="-127"/>
                <a:ea typeface="맑은 고딕" pitchFamily="50" charset="-127"/>
              </a:rPr>
              <a:t>HCM Business Service</a:t>
            </a:r>
          </a:p>
        </p:txBody>
      </p:sp>
      <p:pic>
        <p:nvPicPr>
          <p:cNvPr id="15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411163"/>
            <a:ext cx="12620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349251" y="1654112"/>
            <a:ext cx="9207500" cy="914400"/>
          </a:xfrm>
          <a:noFill/>
        </p:spPr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복무관리 시스템 구축 프로젝트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962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9"/>
          <p:cNvSpPr>
            <a:spLocks noChangeArrowheads="1"/>
          </p:cNvSpPr>
          <p:nvPr userDrawn="1"/>
        </p:nvSpPr>
        <p:spPr bwMode="gray">
          <a:xfrm>
            <a:off x="215900" y="744539"/>
            <a:ext cx="9474200" cy="169861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bg1"/>
              </a:gs>
            </a:gsLst>
            <a:lin ang="5400000" scaled="0"/>
          </a:gra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7" name="Rectangle 29"/>
          <p:cNvSpPr>
            <a:spLocks noChangeArrowheads="1"/>
          </p:cNvSpPr>
          <p:nvPr userDrawn="1"/>
        </p:nvSpPr>
        <p:spPr bwMode="gray">
          <a:xfrm>
            <a:off x="215900" y="914400"/>
            <a:ext cx="9474200" cy="553893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95300" y="150813"/>
            <a:ext cx="6256374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340242" y="1065213"/>
            <a:ext cx="9225516" cy="9460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lvl="0" indent="-285750" eaLnBrk="1" hangingPunct="1">
              <a:spcBef>
                <a:spcPts val="600"/>
              </a:spcBef>
              <a:spcAft>
                <a:spcPts val="0"/>
              </a:spcAft>
              <a:buFont typeface="맑은 고딕" pitchFamily="50" charset="-127"/>
              <a:buChar char="▣"/>
            </a:pPr>
            <a:r>
              <a:rPr lang="en-US" altLang="ko-KR" dirty="0"/>
              <a:t>Headline Message</a:t>
            </a:r>
          </a:p>
          <a:p>
            <a:pPr lvl="1"/>
            <a:r>
              <a:rPr lang="en-US" altLang="ko-KR" dirty="0"/>
              <a:t>Sub Message</a:t>
            </a: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gray">
          <a:xfrm>
            <a:off x="4643385" y="6527800"/>
            <a:ext cx="619230" cy="278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fld id="{3C9443EC-2BC6-4459-A336-51C56D771946}" type="slidenum">
              <a:rPr lang="en-US" altLang="ko-KR" sz="12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 eaLnBrk="1" hangingPunct="1">
                <a:defRPr/>
              </a:pPr>
              <a:t>‹#›</a:t>
            </a:fld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</a:t>
            </a:r>
          </a:p>
        </p:txBody>
      </p:sp>
      <p:pic>
        <p:nvPicPr>
          <p:cNvPr id="1031" name="그림 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3976" y="6517316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9"/>
          <p:cNvSpPr>
            <a:spLocks noChangeArrowheads="1"/>
          </p:cNvSpPr>
          <p:nvPr userDrawn="1"/>
        </p:nvSpPr>
        <p:spPr bwMode="gray">
          <a:xfrm rot="10800000">
            <a:off x="215900" y="0"/>
            <a:ext cx="9474200" cy="744538"/>
          </a:xfrm>
          <a:prstGeom prst="rect">
            <a:avLst/>
          </a:prstGeom>
          <a:pattFill prst="ltDn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 w="317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i="0" u="none" strike="noStrike" cap="none" normalizeH="0" baseline="0">
              <a:ln>
                <a:noFill/>
              </a:ln>
              <a:effectLst/>
              <a:ea typeface="돋움" pitchFamily="50" charset="-127"/>
              <a:cs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0" r:id="rId2"/>
    <p:sldLayoutId id="2147483761" r:id="rId3"/>
    <p:sldLayoutId id="2147483752" r:id="rId4"/>
    <p:sldLayoutId id="2147483753" r:id="rId5"/>
    <p:sldLayoutId id="2147483759" r:id="rId6"/>
    <p:sldLayoutId id="2147483762" r:id="rId7"/>
    <p:sldLayoutId id="2147483760" r:id="rId8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Arial" pitchFamily="34" charset="0"/>
          <a:ea typeface="돋움" pitchFamily="50" charset="-127"/>
          <a:cs typeface="굴림" pitchFamily="50" charset="-127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defRPr lang="en-US" altLang="ko-KR" sz="1400" b="1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360363" indent="-180975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lang="en-US" altLang="ko-KR" sz="1400" dirty="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2pPr>
      <a:lvl3pPr marL="69691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3pPr>
      <a:lvl4pPr marL="1033463" indent="-1571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Char char="–"/>
        <a:defRPr kumimoji="1" sz="12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4pPr>
      <a:lvl5pPr marL="1357313" indent="-144463" algn="l" rtl="0" eaLnBrk="0" fontAlgn="base" latinLnBrk="1" hangingPunct="0">
        <a:lnSpc>
          <a:spcPct val="15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§"/>
        <a:defRPr kumimoji="1" sz="1000">
          <a:solidFill>
            <a:srgbClr val="000000"/>
          </a:solidFill>
          <a:latin typeface="맑은 고딕" pitchFamily="50" charset="-127"/>
          <a:ea typeface="맑은 고딕" pitchFamily="50" charset="-127"/>
          <a:cs typeface="+mj-cs"/>
        </a:defRPr>
      </a:lvl5pPr>
      <a:lvl6pPr marL="18145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6pPr>
      <a:lvl7pPr marL="22717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7pPr>
      <a:lvl8pPr marL="27289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8pPr>
      <a:lvl9pPr marL="3186113" indent="-144463" algn="l" rtl="0" fontAlgn="base" latinLnBrk="1">
        <a:spcBef>
          <a:spcPct val="20000"/>
        </a:spcBef>
        <a:spcAft>
          <a:spcPct val="20000"/>
        </a:spcAft>
        <a:buFont typeface="Wingdings" pitchFamily="2" charset="2"/>
        <a:buChar char="§"/>
        <a:defRPr kumimoji="1" sz="1000">
          <a:solidFill>
            <a:srgbClr val="000000"/>
          </a:solidFill>
          <a:latin typeface="+mn-lt"/>
          <a:ea typeface="+mn-ea"/>
          <a:cs typeface="+mj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ko-KR" noProof="0" dirty="0"/>
              <a:t>ESM_SYS_1010.</a:t>
            </a:r>
            <a:r>
              <a:rPr lang="ko-KR" altLang="en-US" noProof="0" dirty="0"/>
              <a:t>사용자등록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/>
          <a:lstStyle/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전자식 복무관리 시스템 구축 프로젝트</a:t>
            </a:r>
            <a:endParaRPr lang="en-US" altLang="ko-KR" dirty="0"/>
          </a:p>
        </p:txBody>
      </p:sp>
      <p:graphicFrame>
        <p:nvGraphicFramePr>
          <p:cNvPr id="6" name="Group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041079"/>
              </p:ext>
            </p:extLst>
          </p:nvPr>
        </p:nvGraphicFramePr>
        <p:xfrm>
          <a:off x="3400425" y="3905251"/>
          <a:ext cx="3105150" cy="1301684"/>
        </p:xfrm>
        <a:graphic>
          <a:graphicData uri="http://schemas.openxmlformats.org/drawingml/2006/table">
            <a:tbl>
              <a:tblPr/>
              <a:tblGrid>
                <a:gridCol w="115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문서관리번호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DP-1030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작성일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작성자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강정기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 </a:t>
            </a:r>
            <a:r>
              <a:rPr lang="en-US" altLang="ko-KR" dirty="0"/>
              <a:t>- SYS_USER_AUTH(2/2)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/>
          </p:nvPr>
        </p:nvGraphicFramePr>
        <p:xfrm>
          <a:off x="349248" y="1053569"/>
          <a:ext cx="9255998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17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31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생성일시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CREATE_DATE_TIME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 데이터를 생성한 일시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생성자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 데이터를 생성한 사용자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최종변경일시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UPDATE_DATE_TIME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최종 데이터를 변경한 일시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최종변경자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최종 데이터를 변경한 사용자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245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5. </a:t>
            </a:r>
            <a:r>
              <a:rPr lang="ko-KR" altLang="en-US" dirty="0"/>
              <a:t>메시지 처리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 eaLnBrk="1" hangingPunct="1"/>
            <a:r>
              <a:rPr lang="ko-KR" altLang="en-US" dirty="0"/>
              <a:t>특정 이벤트가 발생하거나</a:t>
            </a:r>
            <a:r>
              <a:rPr lang="en-US" altLang="ko-KR" dirty="0"/>
              <a:t>, </a:t>
            </a:r>
            <a:r>
              <a:rPr lang="ko-KR" altLang="en-US" dirty="0"/>
              <a:t>사전에 </a:t>
            </a:r>
            <a:r>
              <a:rPr lang="en-US" altLang="ko-KR" dirty="0"/>
              <a:t>Validation</a:t>
            </a:r>
            <a:r>
              <a:rPr lang="ko-KR" altLang="en-US" dirty="0"/>
              <a:t>이 필요한 대상에 대해서는 메시지를 사전에 정의하며</a:t>
            </a:r>
            <a:r>
              <a:rPr lang="en-US" altLang="ko-KR" dirty="0"/>
              <a:t>, </a:t>
            </a:r>
            <a:r>
              <a:rPr lang="ko-KR" altLang="en-US" dirty="0"/>
              <a:t>정의된 대상에 대해서는 개발담당 및 설계담당은 </a:t>
            </a:r>
            <a:r>
              <a:rPr lang="en-US" altLang="ko-KR" dirty="0"/>
              <a:t>Self Test</a:t>
            </a:r>
            <a:r>
              <a:rPr lang="ko-KR" altLang="en-US" dirty="0"/>
              <a:t>를 수행합니다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226646"/>
              </p:ext>
            </p:extLst>
          </p:nvPr>
        </p:nvGraphicFramePr>
        <p:xfrm>
          <a:off x="349248" y="1837373"/>
          <a:ext cx="9229724" cy="4509639"/>
        </p:xfrm>
        <a:graphic>
          <a:graphicData uri="http://schemas.openxmlformats.org/drawingml/2006/table">
            <a:tbl>
              <a:tblPr/>
              <a:tblGrid>
                <a:gridCol w="406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79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68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473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메시지 내용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테스트 담당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73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이벤트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메시지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 항목 체크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{ }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항목은 반드시 입력 후 저장합니다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암호화 표기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최소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 이상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-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비밀번호는 최소 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자리 이상 입력 후 저장합니다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권한 목록은 데이터를 반드시 입력 후 저장합니다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85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76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6 </a:t>
            </a:r>
            <a:r>
              <a:rPr lang="ko-KR" altLang="en-US" dirty="0"/>
              <a:t>계산 및 </a:t>
            </a:r>
            <a:r>
              <a:rPr lang="ko-KR" altLang="en-US" dirty="0" err="1"/>
              <a:t>로직</a:t>
            </a:r>
            <a:endParaRPr lang="ko-KR" altLang="en-US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49249" y="1468438"/>
            <a:ext cx="9229725" cy="487521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72000" tIns="36000" rIns="72000" bIns="36000" anchor="t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177800" indent="-177800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버튼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 조건에 일치하는 값을 조회 쿼리에 데이터를 전달하는 버튼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초기화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검색조건 값을 초기화하는 버튼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저장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추가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삭제한 데이터를 저장하는 버튼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/>
            </a:pP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목록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엑셀다운로드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검색된 데이터를 엑셀로 다운로드 하는 버튼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엑셀업로드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엑셀다운로드 한 엑셀 포맷을 기준으로 엑셀 수정 후 업로드 하는 버튼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행추가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그리드에 행을 추가하는 버튼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첫 행에 행 추가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4)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행삭제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선택된 행을 삭제하는 기능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멀티 선택 시 대량으로 삭제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eaLnBrk="1" hangingPunct="1">
              <a:spcBef>
                <a:spcPct val="500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/>
            </a:pPr>
            <a:r>
              <a:rPr kumimoji="0"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권한 목록</a:t>
            </a:r>
            <a:endParaRPr kumimoji="0"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그리드는 상시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행만 오픈 되며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2)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목록 행에 값이 존재하면 데이터를 저장함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-&gt;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목록에 행에 값이 입력되거나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선택되지 않으면 입력 불가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(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 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목록을 선택하거나</a:t>
            </a:r>
            <a:r>
              <a:rPr kumimoji="0" lang="en-US" altLang="ko-KR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200" b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 추가 입력 후 작업하시기 바랍니다</a:t>
            </a:r>
            <a:r>
              <a:rPr kumimoji="0" lang="en-US" altLang="ko-KR" sz="1200" b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indent="0" eaLnBrk="1" hangingPunct="1">
              <a:spcBef>
                <a:spcPct val="50000"/>
              </a:spcBef>
              <a:buClr>
                <a:schemeClr val="tx1"/>
              </a:buClr>
              <a:defRPr/>
            </a:pPr>
            <a:endParaRPr kumimoji="0" lang="en-US" altLang="ko-KR" sz="1200" b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49249" y="1063302"/>
            <a:ext cx="9229725" cy="405136"/>
          </a:xfrm>
          <a:prstGeom prst="round1Rect">
            <a:avLst/>
          </a:prstGeom>
          <a:pattFill prst="ltDnDiag">
            <a:fgClr>
              <a:schemeClr val="tx2"/>
            </a:fgClr>
            <a:bgClr>
              <a:schemeClr val="accent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72000" tIns="36000" rIns="72000" bIns="36000" anchor="ctr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-133350"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kumimoji="0" lang="ko-KR" altLang="en-US"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 처리 로직</a:t>
            </a:r>
            <a:endParaRPr kumimoji="0"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5523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algn="ctr">
              <a:defRPr sz="3200"/>
            </a:lvl1pPr>
          </a:lstStyle>
          <a:p>
            <a:pPr marL="0" indent="0" eaLnBrk="1" hangingPunct="1">
              <a:lnSpc>
                <a:spcPct val="100000"/>
              </a:lnSpc>
            </a:pPr>
            <a:r>
              <a:rPr lang="ko-KR" altLang="en-US" dirty="0"/>
              <a:t>전자식 복무관리 시스템 구축 프로젝트</a:t>
            </a:r>
            <a:endParaRPr lang="en-US" altLang="ko-K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534884"/>
              </p:ext>
            </p:extLst>
          </p:nvPr>
        </p:nvGraphicFramePr>
        <p:xfrm>
          <a:off x="349248" y="3395650"/>
          <a:ext cx="9229726" cy="2941938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0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1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변경일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최초 문서 작성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8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9249" y="52553"/>
            <a:ext cx="9229725" cy="606372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문서 승인 및 이력</a:t>
            </a:r>
          </a:p>
        </p:txBody>
      </p:sp>
      <p:graphicFrame>
        <p:nvGraphicFramePr>
          <p:cNvPr id="4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495911"/>
              </p:ext>
            </p:extLst>
          </p:nvPr>
        </p:nvGraphicFramePr>
        <p:xfrm>
          <a:off x="349248" y="1054874"/>
          <a:ext cx="9229727" cy="2297930"/>
        </p:xfrm>
        <a:graphic>
          <a:graphicData uri="http://schemas.openxmlformats.org/drawingml/2006/table">
            <a:tbl>
              <a:tblPr/>
              <a:tblGrid>
                <a:gridCol w="1357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6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76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33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구축사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고객사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성명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서명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6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2021-02-01</a:t>
                      </a: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6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763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검토자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63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72001" marB="72001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76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PM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2000" marR="72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462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42"/>
          <p:cNvSpPr>
            <a:spLocks noChangeArrowheads="1"/>
          </p:cNvSpPr>
          <p:nvPr/>
        </p:nvSpPr>
        <p:spPr bwMode="auto">
          <a:xfrm>
            <a:off x="5581651" y="1620220"/>
            <a:ext cx="3355972" cy="449006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>
                <a:lumMod val="75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ko-KR" altLang="en-US" sz="1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657225" y="1762125"/>
            <a:ext cx="4246041" cy="485776"/>
          </a:xfrm>
          <a:prstGeom prst="rect">
            <a:avLst/>
          </a:prstGeom>
          <a:pattFill prst="pct5">
            <a:fgClr>
              <a:schemeClr val="accent1">
                <a:lumMod val="40000"/>
                <a:lumOff val="60000"/>
              </a:schemeClr>
            </a:fgClr>
            <a:bgClr>
              <a:schemeClr val="accent1">
                <a:lumMod val="40000"/>
                <a:lumOff val="60000"/>
              </a:schemeClr>
            </a:bgClr>
          </a:patt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ko-KR" altLang="en-US" sz="1200" b="1" i="0" u="none" strike="noStrike" cap="none" normalizeH="0" baseline="0" dirty="0">
              <a:ln>
                <a:noFill/>
              </a:ln>
              <a:effectLst/>
              <a:latin typeface="맑은 고딕" pitchFamily="50" charset="-127"/>
              <a:ea typeface="맑은 고딕" pitchFamily="50" charset="-127"/>
              <a:cs typeface="굴림" pitchFamily="50" charset="-127"/>
            </a:endParaRPr>
          </a:p>
        </p:txBody>
      </p:sp>
      <p:sp>
        <p:nvSpPr>
          <p:cNvPr id="6158" name="Rectangle 7"/>
          <p:cNvSpPr>
            <a:spLocks noChangeArrowheads="1"/>
          </p:cNvSpPr>
          <p:nvPr/>
        </p:nvSpPr>
        <p:spPr bwMode="auto">
          <a:xfrm>
            <a:off x="5441950" y="1755669"/>
            <a:ext cx="3635375" cy="4226031"/>
          </a:xfrm>
          <a:prstGeom prst="rect">
            <a:avLst/>
          </a:prstGeom>
          <a:pattFill prst="ltDn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3175">
            <a:solidFill>
              <a:schemeClr val="bg1">
                <a:lumMod val="75000"/>
              </a:schemeClr>
            </a:solidFill>
            <a:prstDash val="solid"/>
            <a:miter lim="800000"/>
            <a:headEnd/>
            <a:tailEnd/>
          </a:ln>
        </p:spPr>
        <p:txBody>
          <a:bodyPr lIns="144000" tIns="252000" rIns="144000" bIns="252000"/>
          <a:lstStyle>
            <a:lvl1pPr marL="342900" indent="-3429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7620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개요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 절차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 정의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메시지 처리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  <a:buFont typeface="Wingdings" pitchFamily="2" charset="2"/>
              <a:buAutoNum type="arabicPeriod"/>
              <a:defRPr/>
            </a:pPr>
            <a:r>
              <a:rPr kumimoji="0"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계산 및 로직</a:t>
            </a:r>
            <a:endParaRPr kumimoji="0"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16" name="제목 1"/>
          <p:cNvSpPr>
            <a:spLocks noGrp="1"/>
          </p:cNvSpPr>
          <p:nvPr>
            <p:ph type="title"/>
          </p:nvPr>
        </p:nvSpPr>
        <p:spPr>
          <a:xfrm>
            <a:off x="349249" y="52553"/>
            <a:ext cx="9229725" cy="606372"/>
          </a:xfrm>
        </p:spPr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13317" name="TextBox 52"/>
          <p:cNvSpPr txBox="1">
            <a:spLocks noChangeArrowheads="1"/>
          </p:cNvSpPr>
          <p:nvPr/>
        </p:nvSpPr>
        <p:spPr bwMode="auto">
          <a:xfrm flipH="1">
            <a:off x="1061517" y="1800225"/>
            <a:ext cx="384175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marL="514350" indent="-514350" eaLnBrk="1" hangingPunct="1">
              <a:spcBef>
                <a:spcPct val="50000"/>
              </a:spcBef>
              <a:buFont typeface="Wingdings" panose="05000000000000000000" pitchFamily="2" charset="2"/>
              <a:buAutoNum type="romanUcPeriod"/>
            </a:pPr>
            <a:r>
              <a:rPr lang="ko-KR" altLang="en-US" sz="2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기능 상세 정의</a:t>
            </a:r>
            <a:endParaRPr lang="en-US" altLang="ko-KR" sz="2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꺾인 연결선 4"/>
          <p:cNvCxnSpPr>
            <a:endCxn id="6158" idx="1"/>
          </p:cNvCxnSpPr>
          <p:nvPr/>
        </p:nvCxnSpPr>
        <p:spPr bwMode="auto">
          <a:xfrm>
            <a:off x="4903266" y="2005013"/>
            <a:ext cx="538684" cy="1863672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57344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1. </a:t>
            </a:r>
            <a:r>
              <a:rPr lang="ko-KR" altLang="en-US" dirty="0"/>
              <a:t>기능 개요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idx="4294967295"/>
          </p:nvPr>
        </p:nvSpPr>
        <p:spPr>
          <a:xfrm>
            <a:off x="349249" y="1059906"/>
            <a:ext cx="9229725" cy="791119"/>
          </a:xfrm>
        </p:spPr>
        <p:txBody>
          <a:bodyPr/>
          <a:lstStyle/>
          <a:p>
            <a:pPr marL="0" indent="0" eaLnBrk="1" hangingPunct="1"/>
            <a:r>
              <a:rPr lang="ko-KR" altLang="en-US" dirty="0"/>
              <a:t>전자 복무관리 시스템 사용을 위한 사용자의 계정정보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이메일 및 비밀번호 등 관련된 정보를 등록하고 관리하는 화면</a:t>
            </a:r>
          </a:p>
        </p:txBody>
      </p:sp>
      <p:graphicFrame>
        <p:nvGraphicFramePr>
          <p:cNvPr id="65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947884"/>
              </p:ext>
            </p:extLst>
          </p:nvPr>
        </p:nvGraphicFramePr>
        <p:xfrm>
          <a:off x="5019675" y="1828919"/>
          <a:ext cx="4559298" cy="2243252"/>
        </p:xfrm>
        <a:graphic>
          <a:graphicData uri="http://schemas.openxmlformats.org/drawingml/2006/table">
            <a:tbl>
              <a:tblPr/>
              <a:tblGrid>
                <a:gridCol w="36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125">
                  <a:extLst>
                    <a:ext uri="{9D8B030D-6E8A-4147-A177-3AD203B41FA5}">
                      <a16:colId xmlns:a16="http://schemas.microsoft.com/office/drawing/2014/main" val="1021739293"/>
                    </a:ext>
                  </a:extLst>
                </a:gridCol>
                <a:gridCol w="372534">
                  <a:extLst>
                    <a:ext uri="{9D8B030D-6E8A-4147-A177-3AD203B41FA5}">
                      <a16:colId xmlns:a16="http://schemas.microsoft.com/office/drawing/2014/main" val="1402006209"/>
                    </a:ext>
                  </a:extLst>
                </a:gridCol>
                <a:gridCol w="615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1503">
                  <a:extLst>
                    <a:ext uri="{9D8B030D-6E8A-4147-A177-3AD203B41FA5}">
                      <a16:colId xmlns:a16="http://schemas.microsoft.com/office/drawing/2014/main" val="2630541002"/>
                    </a:ext>
                  </a:extLst>
                </a:gridCol>
                <a:gridCol w="996511">
                  <a:extLst>
                    <a:ext uri="{9D8B030D-6E8A-4147-A177-3AD203B41FA5}">
                      <a16:colId xmlns:a16="http://schemas.microsoft.com/office/drawing/2014/main" val="1846787573"/>
                    </a:ext>
                  </a:extLst>
                </a:gridCol>
                <a:gridCol w="402605">
                  <a:extLst>
                    <a:ext uri="{9D8B030D-6E8A-4147-A177-3AD203B41FA5}">
                      <a16:colId xmlns:a16="http://schemas.microsoft.com/office/drawing/2014/main" val="680717380"/>
                    </a:ext>
                  </a:extLst>
                </a:gridCol>
              </a:tblGrid>
              <a:tr h="368715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 구성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신규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저장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558396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조회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처리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79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보고서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엑셀다운로드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엑셀업로드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6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835918"/>
              </p:ext>
            </p:extLst>
          </p:nvPr>
        </p:nvGraphicFramePr>
        <p:xfrm>
          <a:off x="5019672" y="4176585"/>
          <a:ext cx="4559301" cy="2167065"/>
        </p:xfrm>
        <a:graphic>
          <a:graphicData uri="http://schemas.openxmlformats.org/drawingml/2006/table">
            <a:tbl>
              <a:tblPr/>
              <a:tblGrid>
                <a:gridCol w="361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4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5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673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셀프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서비스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팀장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학과장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장학복지팀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학과담당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2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시스템담당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403729"/>
              </p:ext>
            </p:extLst>
          </p:nvPr>
        </p:nvGraphicFramePr>
        <p:xfrm>
          <a:off x="349251" y="1828919"/>
          <a:ext cx="4603749" cy="4514731"/>
        </p:xfrm>
        <a:graphic>
          <a:graphicData uri="http://schemas.openxmlformats.org/drawingml/2006/table">
            <a:tbl>
              <a:tblPr/>
              <a:tblGrid>
                <a:gridCol w="384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156">
                <a:tc rowSpan="1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r>
                        <a:rPr kumimoji="1" lang="en-US" altLang="ko-KR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개요</a:t>
                      </a:r>
                      <a:endParaRPr kumimoji="1" lang="en-US" altLang="ko-KR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프로세스체인</a:t>
                      </a:r>
                      <a:r>
                        <a:rPr kumimoji="1" lang="en-US" altLang="ko-KR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프로세스체인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전자복무관리시스템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시스템관리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태스크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SYS20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태스크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사용자관리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개발항목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ESM_SYS_1010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개발항목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사용자등록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화면경로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중요도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발생주기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수시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941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454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vert="eaVert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작성일자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accent1">
                          <a:lumMod val="20000"/>
                          <a:lumOff val="8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2021-02-01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36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2. </a:t>
            </a:r>
            <a:r>
              <a:rPr lang="ko-KR" altLang="en-US" dirty="0"/>
              <a:t>업무 절차</a:t>
            </a:r>
          </a:p>
        </p:txBody>
      </p:sp>
      <p:sp>
        <p:nvSpPr>
          <p:cNvPr id="15392" name="내용 개체 틀 3"/>
          <p:cNvSpPr>
            <a:spLocks noGrp="1"/>
          </p:cNvSpPr>
          <p:nvPr>
            <p:ph idx="4294967295"/>
          </p:nvPr>
        </p:nvSpPr>
        <p:spPr>
          <a:xfrm>
            <a:off x="349249" y="1059906"/>
            <a:ext cx="9229725" cy="791119"/>
          </a:xfrm>
        </p:spPr>
        <p:txBody>
          <a:bodyPr/>
          <a:lstStyle/>
          <a:p>
            <a:pPr marL="0" indent="0" eaLnBrk="1" hangingPunct="1"/>
            <a:r>
              <a:rPr lang="ko-KR" altLang="en-US" dirty="0"/>
              <a:t>전자 복무관리 시스템 사용을 위한 사용자의 계정정보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, </a:t>
            </a:r>
            <a:r>
              <a:rPr lang="ko-KR" altLang="en-US" dirty="0"/>
              <a:t>이메일 및 비밀번호 등 관련된 정보를 등록하고 관리하는 화면</a:t>
            </a:r>
          </a:p>
        </p:txBody>
      </p:sp>
      <p:graphicFrame>
        <p:nvGraphicFramePr>
          <p:cNvPr id="26" name="Group 335">
            <a:extLst>
              <a:ext uri="{FF2B5EF4-FFF2-40B4-BE49-F238E27FC236}">
                <a16:creationId xmlns:a16="http://schemas.microsoft.com/office/drawing/2014/main" id="{E3064C42-E442-4CA8-944C-D2547604F71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9250" y="1841358"/>
          <a:ext cx="9229725" cy="4536864"/>
        </p:xfrm>
        <a:graphic>
          <a:graphicData uri="http://schemas.openxmlformats.org/drawingml/2006/table">
            <a:tbl>
              <a:tblPr/>
              <a:tblGrid>
                <a:gridCol w="1058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10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2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3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endParaRPr kumimoji="1" lang="ko-KR" altLang="ko-KR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3806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0133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3689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endParaRPr lang="ko-KR" altLang="en-US" sz="1200" b="1" i="0" u="none" strike="noStrike" dirty="0"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>
                          <a:lumMod val="8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8" name="그룹 51">
            <a:extLst>
              <a:ext uri="{FF2B5EF4-FFF2-40B4-BE49-F238E27FC236}">
                <a16:creationId xmlns:a16="http://schemas.microsoft.com/office/drawing/2014/main" id="{ED9DAE8F-A9BE-4C73-82F0-759E4BC7C0AC}"/>
              </a:ext>
            </a:extLst>
          </p:cNvPr>
          <p:cNvGrpSpPr>
            <a:grpSpLocks/>
          </p:cNvGrpSpPr>
          <p:nvPr/>
        </p:nvGrpSpPr>
        <p:grpSpPr bwMode="auto">
          <a:xfrm>
            <a:off x="637116" y="2376320"/>
            <a:ext cx="492444" cy="780938"/>
            <a:chOff x="677185" y="3717032"/>
            <a:chExt cx="492466" cy="779728"/>
          </a:xfrm>
        </p:grpSpPr>
        <p:pic>
          <p:nvPicPr>
            <p:cNvPr id="32" name="Picture 61" descr="D:\모스트비주얼\아이콘 작업\왜가리\13.png">
              <a:extLst>
                <a:ext uri="{FF2B5EF4-FFF2-40B4-BE49-F238E27FC236}">
                  <a16:creationId xmlns:a16="http://schemas.microsoft.com/office/drawing/2014/main" id="{D2896D36-CD36-4712-A91E-5C242BA082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TextBox 10">
              <a:extLst>
                <a:ext uri="{FF2B5EF4-FFF2-40B4-BE49-F238E27FC236}">
                  <a16:creationId xmlns:a16="http://schemas.microsoft.com/office/drawing/2014/main" id="{4290885A-E5BE-4ED1-848D-7E6AEE861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185" y="4220190"/>
              <a:ext cx="492466" cy="276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개인</a:t>
              </a:r>
            </a:p>
          </p:txBody>
        </p:sp>
      </p:grpSp>
      <p:grpSp>
        <p:nvGrpSpPr>
          <p:cNvPr id="35" name="그룹 51">
            <a:extLst>
              <a:ext uri="{FF2B5EF4-FFF2-40B4-BE49-F238E27FC236}">
                <a16:creationId xmlns:a16="http://schemas.microsoft.com/office/drawing/2014/main" id="{19A1DFB3-CD41-46F5-B131-89A23CAE4402}"/>
              </a:ext>
            </a:extLst>
          </p:cNvPr>
          <p:cNvGrpSpPr>
            <a:grpSpLocks/>
          </p:cNvGrpSpPr>
          <p:nvPr/>
        </p:nvGrpSpPr>
        <p:grpSpPr bwMode="auto">
          <a:xfrm>
            <a:off x="560172" y="3805605"/>
            <a:ext cx="646331" cy="780937"/>
            <a:chOff x="600140" y="3717032"/>
            <a:chExt cx="646562" cy="779727"/>
          </a:xfrm>
        </p:grpSpPr>
        <p:pic>
          <p:nvPicPr>
            <p:cNvPr id="36" name="Picture 61" descr="D:\모스트비주얼\아이콘 작업\왜가리\13.png">
              <a:extLst>
                <a:ext uri="{FF2B5EF4-FFF2-40B4-BE49-F238E27FC236}">
                  <a16:creationId xmlns:a16="http://schemas.microsoft.com/office/drawing/2014/main" id="{8E922AD4-C5FC-446D-9482-215570317A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Box 10">
              <a:extLst>
                <a:ext uri="{FF2B5EF4-FFF2-40B4-BE49-F238E27FC236}">
                  <a16:creationId xmlns:a16="http://schemas.microsoft.com/office/drawing/2014/main" id="{1D3650C7-4A15-4DCF-A4F3-0425EB500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140" y="4220189"/>
              <a:ext cx="646562" cy="276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관리자</a:t>
              </a:r>
            </a:p>
          </p:txBody>
        </p:sp>
      </p:grpSp>
      <p:grpSp>
        <p:nvGrpSpPr>
          <p:cNvPr id="38" name="그룹 51">
            <a:extLst>
              <a:ext uri="{FF2B5EF4-FFF2-40B4-BE49-F238E27FC236}">
                <a16:creationId xmlns:a16="http://schemas.microsoft.com/office/drawing/2014/main" id="{A64DC56C-2BC2-4AD9-B558-4DF2B732AF05}"/>
              </a:ext>
            </a:extLst>
          </p:cNvPr>
          <p:cNvGrpSpPr>
            <a:grpSpLocks/>
          </p:cNvGrpSpPr>
          <p:nvPr/>
        </p:nvGrpSpPr>
        <p:grpSpPr bwMode="auto">
          <a:xfrm>
            <a:off x="560172" y="5223915"/>
            <a:ext cx="646331" cy="965604"/>
            <a:chOff x="600143" y="3717032"/>
            <a:chExt cx="646562" cy="964108"/>
          </a:xfrm>
        </p:grpSpPr>
        <p:pic>
          <p:nvPicPr>
            <p:cNvPr id="39" name="Picture 61" descr="D:\모스트비주얼\아이콘 작업\왜가리\13.png">
              <a:extLst>
                <a:ext uri="{FF2B5EF4-FFF2-40B4-BE49-F238E27FC236}">
                  <a16:creationId xmlns:a16="http://schemas.microsoft.com/office/drawing/2014/main" id="{5E087DF2-BC37-4E11-A718-45FA1B1876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560" y="3717032"/>
              <a:ext cx="403225" cy="466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TextBox 10">
              <a:extLst>
                <a:ext uri="{FF2B5EF4-FFF2-40B4-BE49-F238E27FC236}">
                  <a16:creationId xmlns:a16="http://schemas.microsoft.com/office/drawing/2014/main" id="{C31738F6-34EA-4D92-98C6-37BEA3DE74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143" y="4220190"/>
              <a:ext cx="646562" cy="460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체" pitchFamily="49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시스템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  <a:p>
              <a:pPr algn="ctr" eaLnBrk="1" hangingPunct="1"/>
              <a:r>
                <a:rPr lang="ko-KR" altLang="en-US" sz="1200" dirty="0">
                  <a:latin typeface="맑은 고딕" pitchFamily="50" charset="-127"/>
                  <a:ea typeface="맑은 고딕" pitchFamily="50" charset="-127"/>
                </a:rPr>
                <a:t>담당자</a:t>
              </a:r>
              <a:endParaRPr lang="en-US" altLang="ko-KR" sz="12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41" name="Rectangle 78">
            <a:extLst>
              <a:ext uri="{FF2B5EF4-FFF2-40B4-BE49-F238E27FC236}">
                <a16:creationId xmlns:a16="http://schemas.microsoft.com/office/drawing/2014/main" id="{E8B23650-A916-488F-B2B2-EC92537D3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399" y="2477946"/>
            <a:ext cx="1260000" cy="540000"/>
          </a:xfrm>
          <a:prstGeom prst="rect">
            <a:avLst/>
          </a:prstGeom>
          <a:solidFill>
            <a:schemeClr val="bg2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100" b="0" kern="0" noProof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endParaRPr kumimoji="1" lang="ko-KR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42" name="직선 화살표 연결선 73">
            <a:extLst>
              <a:ext uri="{FF2B5EF4-FFF2-40B4-BE49-F238E27FC236}">
                <a16:creationId xmlns:a16="http://schemas.microsoft.com/office/drawing/2014/main" id="{360C374D-366C-4C9C-8C07-927E7E01C367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 bwMode="auto">
          <a:xfrm>
            <a:off x="3414399" y="3017946"/>
            <a:ext cx="0" cy="230840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stealth" w="med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3" name="Rectangle 78">
            <a:extLst>
              <a:ext uri="{FF2B5EF4-FFF2-40B4-BE49-F238E27FC236}">
                <a16:creationId xmlns:a16="http://schemas.microsoft.com/office/drawing/2014/main" id="{89731119-83DB-4481-B99B-6CA819194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399" y="5326353"/>
            <a:ext cx="1260000" cy="540000"/>
          </a:xfrm>
          <a:prstGeom prst="rect">
            <a:avLst/>
          </a:prstGeom>
          <a:solidFill>
            <a:schemeClr val="bg2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비밀번호 초기화</a:t>
            </a:r>
            <a:endParaRPr kumimoji="1" lang="ko-KR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4" name="Rectangle 78">
            <a:extLst>
              <a:ext uri="{FF2B5EF4-FFF2-40B4-BE49-F238E27FC236}">
                <a16:creationId xmlns:a16="http://schemas.microsoft.com/office/drawing/2014/main" id="{9C924425-5A90-49A1-81F2-391B8FA33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9859" y="3910408"/>
            <a:ext cx="744447" cy="408430"/>
          </a:xfrm>
          <a:prstGeom prst="rect">
            <a:avLst/>
          </a:prstGeom>
          <a:noFill/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비밀번호</a:t>
            </a:r>
            <a:endParaRPr kumimoji="1" lang="en-US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kumimoji="1" lang="ko-KR" altLang="en-US" sz="900" b="0" i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회 오류</a:t>
            </a:r>
            <a:endParaRPr kumimoji="1" lang="ko-KR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46" name="직선 화살표 연결선 73">
            <a:extLst>
              <a:ext uri="{FF2B5EF4-FFF2-40B4-BE49-F238E27FC236}">
                <a16:creationId xmlns:a16="http://schemas.microsoft.com/office/drawing/2014/main" id="{E1C30DF0-3BAF-4F00-846B-A833FB0049BB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1507" y="3017946"/>
            <a:ext cx="0" cy="2308407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stealth" w="med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7" name="Rectangle 78">
            <a:extLst>
              <a:ext uri="{FF2B5EF4-FFF2-40B4-BE49-F238E27FC236}">
                <a16:creationId xmlns:a16="http://schemas.microsoft.com/office/drawing/2014/main" id="{4B0D6E5A-DB33-48C3-B55A-83E9886B4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999" y="3910408"/>
            <a:ext cx="744447" cy="408430"/>
          </a:xfrm>
          <a:prstGeom prst="rect">
            <a:avLst/>
          </a:prstGeom>
          <a:noFill/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비밀번호</a:t>
            </a:r>
            <a:endParaRPr kumimoji="1" lang="en-US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초기화</a:t>
            </a:r>
            <a:endParaRPr kumimoji="1" lang="ko-KR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48" name="Rectangle 78">
            <a:extLst>
              <a:ext uri="{FF2B5EF4-FFF2-40B4-BE49-F238E27FC236}">
                <a16:creationId xmlns:a16="http://schemas.microsoft.com/office/drawing/2014/main" id="{4CCDE946-8CCF-4FE9-82FD-D28320635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6091" y="5326353"/>
            <a:ext cx="1260000" cy="540000"/>
          </a:xfrm>
          <a:prstGeom prst="rect">
            <a:avLst/>
          </a:prstGeom>
          <a:solidFill>
            <a:srgbClr val="FFFF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100" b="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</a:t>
            </a:r>
            <a:endParaRPr kumimoji="1" lang="en-US" altLang="ko-KR" sz="1100" b="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데이터 이관</a:t>
            </a:r>
            <a:endParaRPr kumimoji="1" lang="ko-KR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49" name="직선 화살표 연결선 73">
            <a:extLst>
              <a:ext uri="{FF2B5EF4-FFF2-40B4-BE49-F238E27FC236}">
                <a16:creationId xmlns:a16="http://schemas.microsoft.com/office/drawing/2014/main" id="{D01F3265-F688-4B97-B89F-A72E0AF2C182}"/>
              </a:ext>
            </a:extLst>
          </p:cNvPr>
          <p:cNvCxnSpPr>
            <a:cxnSpLocks/>
            <a:stCxn id="48" idx="3"/>
            <a:endCxn id="50" idx="2"/>
          </p:cNvCxnSpPr>
          <p:nvPr/>
        </p:nvCxnSpPr>
        <p:spPr bwMode="auto">
          <a:xfrm flipV="1">
            <a:off x="5686091" y="3017946"/>
            <a:ext cx="907112" cy="2578407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stealth" w="med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0" name="Rectangle 78">
            <a:extLst>
              <a:ext uri="{FF2B5EF4-FFF2-40B4-BE49-F238E27FC236}">
                <a16:creationId xmlns:a16="http://schemas.microsoft.com/office/drawing/2014/main" id="{5D6DDB64-663E-4414-A54E-02F33A516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3203" y="2477946"/>
            <a:ext cx="1260000" cy="540000"/>
          </a:xfrm>
          <a:prstGeom prst="rect">
            <a:avLst/>
          </a:prstGeom>
          <a:solidFill>
            <a:srgbClr val="FFFF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100" b="0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</a:t>
            </a:r>
            <a:endParaRPr kumimoji="1" lang="en-US" altLang="ko-KR" sz="1100" b="0" kern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등록</a:t>
            </a:r>
            <a:endParaRPr kumimoji="1" lang="ko-KR" altLang="ko-KR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51" name="직선 화살표 연결선 73">
            <a:extLst>
              <a:ext uri="{FF2B5EF4-FFF2-40B4-BE49-F238E27FC236}">
                <a16:creationId xmlns:a16="http://schemas.microsoft.com/office/drawing/2014/main" id="{4FD25E68-77C4-4FE3-8711-E70D5C34D584}"/>
              </a:ext>
            </a:extLst>
          </p:cNvPr>
          <p:cNvCxnSpPr>
            <a:cxnSpLocks/>
          </p:cNvCxnSpPr>
          <p:nvPr/>
        </p:nvCxnSpPr>
        <p:spPr bwMode="auto">
          <a:xfrm>
            <a:off x="4044399" y="2658934"/>
            <a:ext cx="1918804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stealth" w="med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Rectangle 78">
            <a:extLst>
              <a:ext uri="{FF2B5EF4-FFF2-40B4-BE49-F238E27FC236}">
                <a16:creationId xmlns:a16="http://schemas.microsoft.com/office/drawing/2014/main" id="{7DB3EA29-A930-4CA4-8E7D-E8F984E78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6092" y="2432504"/>
            <a:ext cx="1110906" cy="230548"/>
          </a:xfrm>
          <a:prstGeom prst="rect">
            <a:avLst/>
          </a:prstGeom>
          <a:noFill/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신규 사용자 등록</a:t>
            </a:r>
            <a:endParaRPr kumimoji="1" lang="ko-KR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3" name="Rectangle 78">
            <a:extLst>
              <a:ext uri="{FF2B5EF4-FFF2-40B4-BE49-F238E27FC236}">
                <a16:creationId xmlns:a16="http://schemas.microsoft.com/office/drawing/2014/main" id="{AE8D72B1-9E1C-485C-A90A-C54196D78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3203" y="3910408"/>
            <a:ext cx="1061862" cy="408430"/>
          </a:xfrm>
          <a:prstGeom prst="rect">
            <a:avLst/>
          </a:prstGeom>
          <a:noFill/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1</a:t>
            </a:r>
            <a:r>
              <a:rPr kumimoji="1" lang="ko-KR" altLang="en-US" sz="9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회</a:t>
            </a:r>
            <a:endParaRPr kumimoji="1" lang="en-US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이관</a:t>
            </a:r>
            <a:endParaRPr kumimoji="1" lang="ko-KR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4" name="Rectangle 78">
            <a:extLst>
              <a:ext uri="{FF2B5EF4-FFF2-40B4-BE49-F238E27FC236}">
                <a16:creationId xmlns:a16="http://schemas.microsoft.com/office/drawing/2014/main" id="{A232A254-5C91-4395-BE28-7965F590F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7203" y="2361119"/>
            <a:ext cx="252000" cy="252000"/>
          </a:xfrm>
          <a:prstGeom prst="roundRect">
            <a:avLst/>
          </a:prstGeom>
          <a:ln w="31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kumimoji="1" lang="en-US" altLang="ko-KR" sz="11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endParaRPr kumimoji="1" lang="ko-KR" altLang="ko-KR" sz="1100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Rectangle 78">
            <a:extLst>
              <a:ext uri="{FF2B5EF4-FFF2-40B4-BE49-F238E27FC236}">
                <a16:creationId xmlns:a16="http://schemas.microsoft.com/office/drawing/2014/main" id="{04668BDA-7AFC-4F9B-992F-9BD76D945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179" y="5173579"/>
            <a:ext cx="252000" cy="252000"/>
          </a:xfrm>
          <a:prstGeom prst="roundRect">
            <a:avLst/>
          </a:prstGeom>
          <a:ln w="31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1" fontAlgn="auto" hangingPunct="1">
              <a:spcBef>
                <a:spcPts val="6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kumimoji="1" lang="en-US" altLang="ko-KR" sz="1100" kern="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1</a:t>
            </a:r>
            <a:endParaRPr kumimoji="1" lang="ko-KR" altLang="ko-KR" sz="1100" kern="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56" name="직선 화살표 연결선 73">
            <a:extLst>
              <a:ext uri="{FF2B5EF4-FFF2-40B4-BE49-F238E27FC236}">
                <a16:creationId xmlns:a16="http://schemas.microsoft.com/office/drawing/2014/main" id="{6E2835FF-47D9-4A43-9159-2651D4024EA6}"/>
              </a:ext>
            </a:extLst>
          </p:cNvPr>
          <p:cNvCxnSpPr>
            <a:cxnSpLocks/>
          </p:cNvCxnSpPr>
          <p:nvPr/>
        </p:nvCxnSpPr>
        <p:spPr bwMode="auto">
          <a:xfrm flipH="1">
            <a:off x="4044399" y="2832331"/>
            <a:ext cx="1918804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stealth" w="med" len="lg"/>
          </a:ln>
          <a:effectLst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7" name="Rectangle 78">
            <a:extLst>
              <a:ext uri="{FF2B5EF4-FFF2-40B4-BE49-F238E27FC236}">
                <a16:creationId xmlns:a16="http://schemas.microsoft.com/office/drawing/2014/main" id="{1EAD06E7-3B7A-4870-BC79-D8DE56340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9910" y="2829132"/>
            <a:ext cx="1523270" cy="230548"/>
          </a:xfrm>
          <a:prstGeom prst="rect">
            <a:avLst/>
          </a:prstGeom>
          <a:noFill/>
          <a:ln w="317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lIns="72000" tIns="36000" rIns="72000" bIns="3600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ko-KR" altLang="en-US" sz="900" b="0" i="1" ker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사용자 계정 및 암호 확인</a:t>
            </a:r>
            <a:endParaRPr kumimoji="1" lang="ko-KR" altLang="ko-KR" sz="9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93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>
            <a:extLst>
              <a:ext uri="{FF2B5EF4-FFF2-40B4-BE49-F238E27FC236}">
                <a16:creationId xmlns:a16="http://schemas.microsoft.com/office/drawing/2014/main" id="{C2AB12FC-90E3-4498-89D5-E62A477230F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2550" y="5260063"/>
            <a:ext cx="9397497" cy="1122627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D93D2122-F280-4D69-A05E-8B664DD25C0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62550" y="2699528"/>
            <a:ext cx="9397497" cy="248810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7D46E3B-FE78-4D74-A20F-407F19A747F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2550" y="1892177"/>
            <a:ext cx="9397497" cy="724277"/>
          </a:xfrm>
          <a:prstGeom prst="rect">
            <a:avLst/>
          </a:prstGeom>
        </p:spPr>
      </p:pic>
      <p:graphicFrame>
        <p:nvGraphicFramePr>
          <p:cNvPr id="10" name="Group 335">
            <a:extLst>
              <a:ext uri="{FF2B5EF4-FFF2-40B4-BE49-F238E27FC236}">
                <a16:creationId xmlns:a16="http://schemas.microsoft.com/office/drawing/2014/main" id="{45CB9368-004A-433E-8AAA-ECF658E8B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221161"/>
              </p:ext>
            </p:extLst>
          </p:nvPr>
        </p:nvGraphicFramePr>
        <p:xfrm>
          <a:off x="349250" y="2840304"/>
          <a:ext cx="9207499" cy="2236521"/>
        </p:xfrm>
        <a:graphic>
          <a:graphicData uri="http://schemas.openxmlformats.org/drawingml/2006/table">
            <a:tbl>
              <a:tblPr/>
              <a:tblGrid>
                <a:gridCol w="390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3343">
                  <a:extLst>
                    <a:ext uri="{9D8B030D-6E8A-4147-A177-3AD203B41FA5}">
                      <a16:colId xmlns:a16="http://schemas.microsoft.com/office/drawing/2014/main" val="1487415387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843036773"/>
                    </a:ext>
                  </a:extLst>
                </a:gridCol>
                <a:gridCol w="1258111">
                  <a:extLst>
                    <a:ext uri="{9D8B030D-6E8A-4147-A177-3AD203B41FA5}">
                      <a16:colId xmlns:a16="http://schemas.microsoft.com/office/drawing/2014/main" val="1932516093"/>
                    </a:ext>
                  </a:extLst>
                </a:gridCol>
                <a:gridCol w="1152102">
                  <a:extLst>
                    <a:ext uri="{9D8B030D-6E8A-4147-A177-3AD203B41FA5}">
                      <a16:colId xmlns:a16="http://schemas.microsoft.com/office/drawing/2014/main" val="2114736658"/>
                    </a:ext>
                  </a:extLst>
                </a:gridCol>
                <a:gridCol w="1580974">
                  <a:extLst>
                    <a:ext uri="{9D8B030D-6E8A-4147-A177-3AD203B41FA5}">
                      <a16:colId xmlns:a16="http://schemas.microsoft.com/office/drawing/2014/main" val="3672524243"/>
                    </a:ext>
                  </a:extLst>
                </a:gridCol>
                <a:gridCol w="1051339">
                  <a:extLst>
                    <a:ext uri="{9D8B030D-6E8A-4147-A177-3AD203B41FA5}">
                      <a16:colId xmlns:a16="http://schemas.microsoft.com/office/drawing/2014/main" val="1755807546"/>
                    </a:ext>
                  </a:extLst>
                </a:gridCol>
              </a:tblGrid>
              <a:tr h="284912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▣ 사용자 목록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(1,000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1F8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461282"/>
                  </a:ext>
                </a:extLst>
              </a:tr>
              <a:tr h="3514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사용자명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</a:t>
                      </a: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휴대전화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kjg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xao9dakjw2odkf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011-1234-1234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jgkang@built.com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kjg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xao9dakjw2odkf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011-1234-1234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jgkang@built.com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51541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kjg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xao9dakjw2odkf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011-1234-1234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jgkang@built.com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9079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17590"/>
                  </a:ext>
                </a:extLst>
              </a:tr>
            </a:tbl>
          </a:graphicData>
        </a:graphic>
      </p:graphicFrame>
      <p:graphicFrame>
        <p:nvGraphicFramePr>
          <p:cNvPr id="26" name="Group 335">
            <a:extLst>
              <a:ext uri="{FF2B5EF4-FFF2-40B4-BE49-F238E27FC236}">
                <a16:creationId xmlns:a16="http://schemas.microsoft.com/office/drawing/2014/main" id="{8E259A10-5AA5-4F48-AA7A-059BCE6FC4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833725"/>
              </p:ext>
            </p:extLst>
          </p:nvPr>
        </p:nvGraphicFramePr>
        <p:xfrm>
          <a:off x="349250" y="1953244"/>
          <a:ext cx="9229734" cy="593889"/>
        </p:xfrm>
        <a:graphic>
          <a:graphicData uri="http://schemas.openxmlformats.org/drawingml/2006/table">
            <a:tbl>
              <a:tblPr/>
              <a:tblGrid>
                <a:gridCol w="1220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5973">
                  <a:extLst>
                    <a:ext uri="{9D8B030D-6E8A-4147-A177-3AD203B41FA5}">
                      <a16:colId xmlns:a16="http://schemas.microsoft.com/office/drawing/2014/main" val="1487415387"/>
                    </a:ext>
                  </a:extLst>
                </a:gridCol>
                <a:gridCol w="1154264">
                  <a:extLst>
                    <a:ext uri="{9D8B030D-6E8A-4147-A177-3AD203B41FA5}">
                      <a16:colId xmlns:a16="http://schemas.microsoft.com/office/drawing/2014/main" val="843036773"/>
                    </a:ext>
                  </a:extLst>
                </a:gridCol>
                <a:gridCol w="1922314">
                  <a:extLst>
                    <a:ext uri="{9D8B030D-6E8A-4147-A177-3AD203B41FA5}">
                      <a16:colId xmlns:a16="http://schemas.microsoft.com/office/drawing/2014/main" val="1932516093"/>
                    </a:ext>
                  </a:extLst>
                </a:gridCol>
                <a:gridCol w="1185028">
                  <a:extLst>
                    <a:ext uri="{9D8B030D-6E8A-4147-A177-3AD203B41FA5}">
                      <a16:colId xmlns:a16="http://schemas.microsoft.com/office/drawing/2014/main" val="2114736658"/>
                    </a:ext>
                  </a:extLst>
                </a:gridCol>
                <a:gridCol w="1891550">
                  <a:extLst>
                    <a:ext uri="{9D8B030D-6E8A-4147-A177-3AD203B41FA5}">
                      <a16:colId xmlns:a16="http://schemas.microsoft.com/office/drawing/2014/main" val="3672524243"/>
                    </a:ext>
                  </a:extLst>
                </a:gridCol>
              </a:tblGrid>
              <a:tr h="284912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▣ 검색 조건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1F8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461282"/>
                  </a:ext>
                </a:extLst>
              </a:tr>
              <a:tr h="308977">
                <a:tc>
                  <a:txBody>
                    <a:bodyPr/>
                    <a:lstStyle/>
                    <a:p>
                      <a:pPr marL="0" marR="0" indent="0" algn="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kumimoji="0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kjg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사용자명</a:t>
                      </a:r>
                      <a:endParaRPr kumimoji="0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강정기</a:t>
                      </a: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endParaRPr kumimoji="0" lang="en-US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jgkang@built.com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392" name="내용 개체 틀 3"/>
          <p:cNvSpPr>
            <a:spLocks noGrp="1"/>
          </p:cNvSpPr>
          <p:nvPr>
            <p:ph idx="4294967295"/>
          </p:nvPr>
        </p:nvSpPr>
        <p:spPr>
          <a:xfrm>
            <a:off x="349249" y="1055688"/>
            <a:ext cx="9229725" cy="795337"/>
          </a:xfrm>
        </p:spPr>
        <p:txBody>
          <a:bodyPr/>
          <a:lstStyle/>
          <a:p>
            <a:pPr marL="0" indent="0" eaLnBrk="1" hangingPunct="1"/>
            <a:r>
              <a:rPr lang="ko-KR" altLang="en-US" dirty="0"/>
              <a:t>사용자가 시스템 로그인 하기 위한 계정 및 비밀번호 기능을 제공하는 화면으로</a:t>
            </a:r>
            <a:r>
              <a:rPr lang="en-US" altLang="ko-KR" dirty="0"/>
              <a:t>, </a:t>
            </a:r>
            <a:r>
              <a:rPr lang="ko-KR" altLang="en-US" dirty="0"/>
              <a:t>비밀번호는 암호를 통하여 데이터에 대한 보안성을 확보합니다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3. UI </a:t>
            </a:r>
            <a:r>
              <a:rPr lang="ko-KR" altLang="en-US" dirty="0"/>
              <a:t>설계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검색조건</a:t>
            </a:r>
          </a:p>
        </p:txBody>
      </p:sp>
      <p:sp>
        <p:nvSpPr>
          <p:cNvPr id="2" name="AutoShape 2" descr="data:image/jpeg;base64,/9j/4AAQSkZJRgABAQAAAQABAAD/2wCEAAkGBhIQEBEUDxIWFAwUEBAUEBUQEBQUDxcVFRAVFBUQFBYXGyceFxwkHBQUIS8gJCcpLCwtFh4xNjAqNSYrLDUBCQoKDQwOGg8PGTEkHyU1LTAvLjAqLCktLS8tLC0sLCkuKSwsLCwpLCkpLCwsLCwsLCwsKTQsKSwpLCwsLCwpLP/AABEIALgArwMBIgACEQEDEQH/xAAcAAEAAgMBAQEAAAAAAAAAAAAABgcBBQgDBAL/xABMEAABAwECBwkKCwgCAwAAAAABAAIDBAYRBRIXITFBUQc0VGF0kpOz0hMiMlJTcbGy0eEWIzVCYnOBkaGjwRQlM0NywuLwJPEVY4L/xAAaAQEAAwEBAQAAAAAAAAAAAAAABAUGAgED/8QAMBEAAQMBBAgGAwEBAQAAAAAAAAECAwQRFDFSBRIVITIzcZETQVFhgfA0QsGhsSL/2gAMAwEAAhEDEQA/ALxREQBERAEREAREQBERAEREAREQBERAEREAREQBERAEREAREQBERAERYKAxel6pe2Fsqt1XMxkr4oY5HMY2Nxb4JuxnEZyT7Fo/hNWcJn6Z6to9FSvajrU3lW/SLGuVth0Jes3rnr4TVnCZ+mes/Car4VP0z/au9kSZkOdqMyqdCXrF658+E1Xwqfpn+1PhNV8Km6Z/tTZEmZBtNmVToS9YvXPfwmq+FTdM/wBqfCar4VN0z/amyJMyDabMqnQl6Xrnv4TVfCpumf7U+E1Xwqfp3+1NkSZkG02ZVOhMZMZc9/Car4VN0z/av1HamsaQRVTXjRfK4j7ibimyJMyDabMqnQaytRZbCjqqjgmfcJHsBddovBIJGzQtuqhzVaqopaNcjkRUCIi5OgiIgCIiALBWUQEEt1YEVQM1MLqsDvm5g2QAa9juPXrVSSwuY4teC17SQ4EXEEaiNRXShCiFtrCMrGmSK5lYBpOZrwNDX/o5XFDpBY7I5MPL2Kqsotf/ANx4leWPoaGof3KrL2SuPxbxJixu2MIu70+lT7JRQ7Zel9yqKqpHxPcyRpbI03Oa7M4H/dasKwu6HdiwVju9zCKVx0bGSfo77DtUytin5kLls9CJSvh5crfk3eSah2y9L7lnJNQ7Zel9ymYcsqivlRnUt7rBlQheSah2y9L7kyTUO2XpfcpoiXyfOoukGVCF5JqHbL0vuTJNQ/8At6X3KaIl8nzqLrBlQhLtyihA/m3/AFvuVPuHfHZefSulH6D5j6FzW7wj5z6VdaJmkkV+u63D+lVpGJkaN1UsL13Pvk2l+rPruUiUd3Pvk2l+r/vcpEqOfmu6qXMPLb0QIi8ayqbExz3nFja0ucTqAF5K+R9T1vS9RvKFg/hLea/srOUPB/CW8x/ZX2u82Reynx8eLMnckd6XqOZQ8H8JbzH9lMoeD+Et5j+yvbvNkXso8eLMndCR3peo5lDwfwlvMf2Uyh4P4S3mP7KXebIvZR48WZO6EjWCo7lDwfwlvMf2Uyh4P4S3mP7K8u82Reyjx4syd0PO2Fi465l4uZVtHxbwNP0H7R6FTGEMGyU8jo52FsrTnB9IOsHb/wBK6soOD+Et5r+yoJuj2pp6sxMpwHlmczXEHOP4bdZGs3/YrfR0k7HeG5q6v/CsrmQub4jVS0/dhd0IwYsFWSae+6OQ5yzYHbWehWyx94vGcHODqXOeDsHSVErYoW40rzcBq4ydgGsroPBVIYYYoyb8SNjL9uK0C/8ABR9KQxRvRzcVxT+n10dLI9qo7BMD7ERFTloEREB+JNB8x9C5sOk+c+ldJTeC7+l3oXNmv7T6VoNDfv8AH9KXSv6/P8L23P8A5NpPq/7ipEo/YIfu2k+qHpKkCp5+a7qpaw8tvRAtXaneVVyabqytotXaneVVyabqyuY+JOp1JwKc9BZWAt7ZCzH/AJCZ8Yk7nix49+LjX98G3XXjattJI2NqudghkWsV7tVuJokuVlZGTwr8k9tMjJ4V+T/moe0qbN/ikq4T+hWtyXKysjJ4V+T/AJpkZPCvyf8ANNpU2b/FFwn9CtbkuVlZGjwr8n/NRm1llI6Atb+0d1ndnxBHi4rfGccY3cQXcddBI7Va61einD6SWNNZybiNr0p6d0jmsjaXSOIDWtF5JOgBfhrCSAM5JAAGkk5rgrh3P7ECkYJpxfWPGYH+W0jwR9LafsXtXVNp2Wrj5IKendO6xMD7rEWObQxXvuNY8DurtQGnubOIfiVKFi5ZWPkkdI5XOXepp2MbG1GtwCLF6j1p7bQUGKJMZ8zheGR3Y13jOJNwCRxukXValqh72sTWctiEiQrRWatjBXtPciWyt8ON92OBqcLvCHGFvL0exzF1XJYoa9r0tau486k94/8Aod6CubAukaz+G/8Aof6pXNzdA836K90Ng/4/pUaV/X5L7sMP3dSfUt/Vb5aOxXyfSfUM9C3ippuY7qpbRcDeiBau1O8qrk03VlbRau1O8qrk03Vlcx8SHsnApz0FO9yDfk3Jj1rFBAp3uQb8m5MetYtbX/jvMzR89pboWVgLKx5qQsFFp7TWjjoYTJIb3HNGwEYz3XaBxbTq+5dNarlRrcTlzkalq4HyWxtcyhhvzOqHgiJm0+O7Y0e5UjW1b5pHSSuxpHm9zjpJ/wB1cS9sLYWkqpnSzm+R33AamN2AKa7ndhu6FtTUt+JFxhYRmefKOHi7NvmWkijjoItd+K/bEKCSR9ZJqtw+7zY7nNh+54tTUt+NIvhY4eCCP4jh42zYDxqxAFgBfpZ2eZ071e4u4YWxN1WhYJWStBay1UdBCXOudM68RR3+Edp2NGsriNjnuRrcTt7kY1XKeNs7XsoIs1zqp4Pcmf3u+iPxVJ1la+aR0kri+V5vc46TxcQ4tS/eEsJSVErpZnY0rjeTq4gBqA2L5VrKKkbTt91M1VVSzu9kPooa6SGRskTiyVpva5un3jaFcdjLdR1rQyS5lYBnb814HzmfqNIVc4NsZJU0JqIL3Ssle10etzWhpvZx5zm1qPxSujcCwlsjTeCCQ5rhsOm9c1EMNWionEnmdwyy01i+SnRdYfi5P6H+qVze3R9iteym6AKmJ0NSQ2r7m4MdmDJO9P3O4tepVQ3QPN+ij6MhfCr2vTfu/p9q+VsqNc1fUv6xY/d9J9Qz0LdrS2N+T6T6iP0LdKgm5juql3FwN6IFq7U7yquTTdWVtFq7U7yquTTdWV5HxIeycCnPQU73IN+TcmPWsUECne5Bvybkx61i1tf+O8zNHz2luhZWAix5qT4MNYXjpYXSzG6No+1x1MaNZKou0doZK6Z0khuGiNl97WN8UbTrJ2qU7rs0v7TCHXin7lfGPml2Mcc+fwfs86hFGYxIzuwcYMYd0xPDxdeKtJo2nayPxl3qv2zqUFfO57/DwRCV2AsSat4lnH/CacwP8xwPgj6I1n7NquSNgAAAuAFwA0AbF8WBqiB8EbqUj9nxRiYmYAAXYt2ojYvuCpKuofO9Vd5eXoWtNA2JliBL1lau0GHoqOF0sxzaGNHhPdqa1RmtVyo1uJJVUalqnlaa0sVDCZJDe85omA9892wbBtOpUbhfC8lXM6WZ173HMPmtGpjRqC9cP4dlrJjLMc5zMaPBY2/M1v6nWpFYKwxqyJqht1G096DplI0gfRGs69G1aWngjoo/Ekx+7kM/NK+rk1GYfd5HpcAyspG1LxiwvkDIwR3zsziX+bNdxrWK291tgbRQgABoqGgAC4ACN1wAVSKZRTrPHrr6kaqhSF+qhcO5LvB/KJfVYvzbjc+FTjTUwDavS5uhsnn2O49etfvck3i7lMvqsU1Kzk8r4qlzmLvtLyKJstO1rvQ5smicxzmvaWvaSHNcLiCNRBXmrstnYaOtaXx3MrAO9doa675j+Lj1XqopsBVDZTEYX93vuxQxxJPEbriOPQtBTVsczLcFTyKaopJInWWWoXhY35PpPqI/VW6Wus/ROgpYIn+GyJjXecNF/wCK2Kyki2vcvuaSNLGIgWrtTvKq5NN1ZW0WrtTvKq5NN1ZSPiQScCnPQU73IN+TcmPWsUECne5Bvybkx61i1tf+O8zNHz2luhLkCyseak1+GsCRVcRinbjMOg6HNOpzTqKpO1NkpaCS5/fQEnucgFwP0XbHcX3K+yvkwhg+OeN0czQ6JwucDo9x41NpKx9OvqnmhDqaVsye5R1lrWS0El7O+hcfjIye9d9IbHcfpV14Fw7FWRCSB17DpHzmnxXDUVUNsrDyULi9l76MnvX/ADm3nMx/t0HzrU4AtBNRSiSF2wPafAePFcPvz6lb1FLHWM8WLErIKiSld4cmBeuGcNR0kLpZjcxo0fOc7Uxo1kqjrS2klrpjJJmYLxGwHvWN4tpOa861+7U2plr5cZ/ewt/hRg3ho1k7XHavssVY59fJe69tG13xjtbjp7mzj2nUONeUtMykj8WXH7h7ioqH1LvDjwPew1iTWvEkoIomnOdBkcPmNOzafsVzwU7WNa1gDWNADQBcABmAA1L80lIyJjWRtDY2gBrWjMANS91TVVU6ofauHkhbU9O2FtiYkD3YN5xcob6jlUSt7dg3nFyhvqOVQq/0VyPkpdJc74QuLck3i7lMvqsU2ChO5JvF3KZfVYpsFQVnPf1Lql5LQQsYi/SKKSTFyyiIAtXaneVVyabqytotXaneVVyabqyu4+JDiTgU56Cne5Bvybkx61iggU73ID/zJuTHrWLW1/47zM0fPaW6FlYS9Y81JlFi9L0B51FO2RrmvAcxwIcCLwQdIIVQ213PX0pdLTNc+kJ75ovc+O/8S30K4lghSaepfTutb2I89OyZLHFFWUsfLXSjM5lKCO6SEXf/AAy/SfQrtwfg9kEbI4mhsTBc0D/c5417hq/QK7qqt9Qu/ciYIcU1K2BN2JlFi9L1DJZBd2DecXKG+o5VCrd3X95xcob6jlUS1WiuR8qZzSXO+ELi3JN4u5TL6rFNgoTuSbxdymX1WKbBZ+s57+pdUvJaZREUUkhERAFq7U7yquTTdWVtFq7U7yquTTdWV3HxIcScCnPQUmsFaKKhqJJJg4sdDiDEbjG/Hac48wUaAWFtpY2ysVjsFMlG9Y3I5pcOVui8Wbox2lnK3ReLN0Y7Sp1FXbKg9+5O2jP9QuLK3ReLN0Y7SZW6LxZujHaVOomyoPfuNoz/AFC4srdF4s3RjtJlbovFm6MdpU6ibKg9+42jP9QuLK3ReLN0Y7SZW6LxZujHaVOomyoPfuNoz/ULiyt0XizdGO0mVui8Wbox2lTqJsqD37jaM/1CeW9tvT11OyOASYzZQ847ABcGuGm/jCgaIp0ELYGajcCHNK6V2s4uLck3i7lMvqsU2ChO5JvF3KJfVYpsFk6znv6mlpOS0yiIopJCIiAL5sI0QmikidfiSMex12m5zSDd96+lF6i2bzxUtSwgmSGk8pNz2dlZyQ0flJuczsKdIpV9qM6ka6QZSC5IaPyk3OZ2EyQ0flJuczsKdIl9qM6i5wZUILkho/KTc5nYTJDR+Um5zOwp0iX2ozqLnBlQguSGj8pNzmdhMkNH5SbnM7CnSJfajOoucGVCC5IaPyk3OZ2EyQ0flJuczsKdIl9qM6i5wZUILkho/KTc5nYTJDR+Um5zOwp0iX2ozqLpBlQguSGj8pNzmdhMkNH5Sbns7CnSJfajOoukGVDU2cs7HQxGKIuLC9z73kF17gARmA2BbULKKK5yuW1cSQ1qNSxAiIvDoIiIAiIgCIiAIiIAiIgCIiAIiIAiIgCIiAIiIAiIgCIiA//Z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aphicFrame>
        <p:nvGraphicFramePr>
          <p:cNvPr id="16" name="Group 335">
            <a:extLst>
              <a:ext uri="{FF2B5EF4-FFF2-40B4-BE49-F238E27FC236}">
                <a16:creationId xmlns:a16="http://schemas.microsoft.com/office/drawing/2014/main" id="{767C5D58-5A61-4012-B814-12C069207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526052"/>
              </p:ext>
            </p:extLst>
          </p:nvPr>
        </p:nvGraphicFramePr>
        <p:xfrm>
          <a:off x="349250" y="5409477"/>
          <a:ext cx="9229729" cy="878801"/>
        </p:xfrm>
        <a:graphic>
          <a:graphicData uri="http://schemas.openxmlformats.org/drawingml/2006/table">
            <a:tbl>
              <a:tblPr/>
              <a:tblGrid>
                <a:gridCol w="387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3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794">
                  <a:extLst>
                    <a:ext uri="{9D8B030D-6E8A-4147-A177-3AD203B41FA5}">
                      <a16:colId xmlns:a16="http://schemas.microsoft.com/office/drawing/2014/main" val="843036773"/>
                    </a:ext>
                  </a:extLst>
                </a:gridCol>
                <a:gridCol w="1246794">
                  <a:extLst>
                    <a:ext uri="{9D8B030D-6E8A-4147-A177-3AD203B41FA5}">
                      <a16:colId xmlns:a16="http://schemas.microsoft.com/office/drawing/2014/main" val="1932516093"/>
                    </a:ext>
                  </a:extLst>
                </a:gridCol>
                <a:gridCol w="3855428">
                  <a:extLst>
                    <a:ext uri="{9D8B030D-6E8A-4147-A177-3AD203B41FA5}">
                      <a16:colId xmlns:a16="http://schemas.microsoft.com/office/drawing/2014/main" val="2114736658"/>
                    </a:ext>
                  </a:extLst>
                </a:gridCol>
              </a:tblGrid>
              <a:tr h="284912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▣ 권한 목록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(1</a:t>
                      </a: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건</a:t>
                      </a: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1F8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461282"/>
                  </a:ext>
                </a:extLst>
              </a:tr>
              <a:tr h="284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ko-KR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시작일자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종료일자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ko-KR" altLang="ko-KR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5999" marR="35999" marT="35986" marB="35986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977">
                <a:tc>
                  <a:txBody>
                    <a:bodyPr/>
                    <a:lstStyle/>
                    <a:p>
                      <a:pPr marL="0" marR="0" indent="0" algn="ctr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0" i="0" u="none" strike="noStrik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8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ko-KR" altLang="en-US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시스템 관리자</a:t>
                      </a: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r>
                        <a:rPr kumimoji="0" lang="en-US" altLang="ko-KR" sz="105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1900-01-01</a:t>
                      </a: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spcBef>
                          <a:spcPts val="240"/>
                        </a:spcBef>
                        <a:spcAft>
                          <a:spcPts val="0"/>
                        </a:spcAft>
                        <a:buClr>
                          <a:schemeClr val="tx2"/>
                        </a:buClr>
                        <a:buSzPts val="1000"/>
                        <a:buFont typeface="Wingdings" pitchFamily="2" charset="2"/>
                        <a:buNone/>
                      </a:pPr>
                      <a:endParaRPr kumimoji="0" lang="en-US" altLang="ko-KR" sz="105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12" marB="45712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" name="그림 14">
            <a:extLst>
              <a:ext uri="{FF2B5EF4-FFF2-40B4-BE49-F238E27FC236}">
                <a16:creationId xmlns:a16="http://schemas.microsoft.com/office/drawing/2014/main" id="{0DC852FC-27D3-4812-A8F1-F90EF9DD7F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1644" y="3500870"/>
            <a:ext cx="276942" cy="270501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CDE56E1-DE43-40F7-8480-DD3429B199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2952" y="6022874"/>
            <a:ext cx="164523" cy="216477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8E5BEAA-8B28-4EDA-B4B9-F43BC74B9431}"/>
              </a:ext>
            </a:extLst>
          </p:cNvPr>
          <p:cNvSpPr/>
          <p:nvPr/>
        </p:nvSpPr>
        <p:spPr bwMode="auto">
          <a:xfrm>
            <a:off x="7318996" y="1978124"/>
            <a:ext cx="720000" cy="2160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조회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057BC77-43D7-40A0-9D0E-3B3A5B39A0A9}"/>
              </a:ext>
            </a:extLst>
          </p:cNvPr>
          <p:cNvSpPr/>
          <p:nvPr/>
        </p:nvSpPr>
        <p:spPr bwMode="auto">
          <a:xfrm>
            <a:off x="8085315" y="1978124"/>
            <a:ext cx="720000" cy="2160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초기화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6C07984-80BA-4EF2-BF6F-1FC40DD1908D}"/>
              </a:ext>
            </a:extLst>
          </p:cNvPr>
          <p:cNvSpPr/>
          <p:nvPr/>
        </p:nvSpPr>
        <p:spPr bwMode="auto">
          <a:xfrm>
            <a:off x="8851634" y="1978124"/>
            <a:ext cx="720000" cy="216000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저장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3A2E6D3-BCA7-43EA-8291-91C8E2072C65}"/>
              </a:ext>
            </a:extLst>
          </p:cNvPr>
          <p:cNvSpPr/>
          <p:nvPr/>
        </p:nvSpPr>
        <p:spPr bwMode="auto">
          <a:xfrm>
            <a:off x="8070431" y="2868586"/>
            <a:ext cx="720000" cy="2160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행추가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9C68C04-C450-48D4-819B-0FE1EC90E1BB}"/>
              </a:ext>
            </a:extLst>
          </p:cNvPr>
          <p:cNvSpPr/>
          <p:nvPr/>
        </p:nvSpPr>
        <p:spPr bwMode="auto">
          <a:xfrm>
            <a:off x="8836750" y="2868586"/>
            <a:ext cx="720000" cy="216000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  <a:headEnd type="none" w="med" len="med"/>
            <a:tailEnd type="none" w="med" len="med"/>
          </a:ln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1" hangingPunct="1">
              <a:spcBef>
                <a:spcPct val="50000"/>
              </a:spcBef>
              <a:buClr>
                <a:schemeClr val="accent2"/>
              </a:buClr>
            </a:pPr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행삭제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92B974A8-F1F3-4E90-86D2-A2CAFF31EB6A}"/>
              </a:ext>
            </a:extLst>
          </p:cNvPr>
          <p:cNvSpPr/>
          <p:nvPr/>
        </p:nvSpPr>
        <p:spPr bwMode="auto">
          <a:xfrm>
            <a:off x="6537792" y="2868586"/>
            <a:ext cx="720000" cy="216000"/>
          </a:xfrm>
          <a:prstGeom prst="round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엑셀다운</a:t>
            </a:r>
            <a:endParaRPr kumimoji="0" lang="ko-KR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itchFamily="50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77FED379-6CF0-4BFA-A63B-A124F0389278}"/>
              </a:ext>
            </a:extLst>
          </p:cNvPr>
          <p:cNvSpPr/>
          <p:nvPr/>
        </p:nvSpPr>
        <p:spPr bwMode="auto">
          <a:xfrm>
            <a:off x="7304111" y="2868586"/>
            <a:ext cx="720000" cy="216000"/>
          </a:xfrm>
          <a:prstGeom prst="roundRect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itchFamily="50" charset="-127"/>
              </a:rPr>
              <a:t>엑셀업로드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92EA1546-AC56-4878-9A2A-0E584EC388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1644" y="3822424"/>
            <a:ext cx="276942" cy="270501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A2EC51AB-23D8-4478-B872-F241B44579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1644" y="4140127"/>
            <a:ext cx="276942" cy="270501"/>
          </a:xfrm>
          <a:prstGeom prst="rect">
            <a:avLst/>
          </a:prstGeom>
        </p:spPr>
      </p:pic>
      <p:pic>
        <p:nvPicPr>
          <p:cNvPr id="1028" name="Picture 4" descr="달력 아이콘 이미지 검색결과">
            <a:extLst>
              <a:ext uri="{FF2B5EF4-FFF2-40B4-BE49-F238E27FC236}">
                <a16:creationId xmlns:a16="http://schemas.microsoft.com/office/drawing/2014/main" id="{968F3DE6-AF85-4CCD-AF62-76A35F0C7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650" y="6030534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달력 아이콘 이미지 검색결과">
            <a:extLst>
              <a:ext uri="{FF2B5EF4-FFF2-40B4-BE49-F238E27FC236}">
                <a16:creationId xmlns:a16="http://schemas.microsoft.com/office/drawing/2014/main" id="{96B2C15F-D2D9-437A-B176-0A215343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011" y="6030534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0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 </a:t>
            </a:r>
            <a:r>
              <a:rPr lang="en-US" altLang="ko-KR" dirty="0"/>
              <a:t>- SYS_USER(1/2)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7930"/>
              </p:ext>
            </p:extLst>
          </p:nvPr>
        </p:nvGraphicFramePr>
        <p:xfrm>
          <a:off x="349248" y="1053569"/>
          <a:ext cx="9247906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17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350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시퀀스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SYS_USER_S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사용자계정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USER_ACCOUNT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Varchar2(50)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사용자명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USER_NAME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Varchar2(50)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PASSWORD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Varchar2(64)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PERSON_ID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개인마스터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PRESON_MASTER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휴대전화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HP_NUMBER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Varchar2(30)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이메일주소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EMAIL_ADDR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Varchar2(50)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REMARK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Varchar2(2000)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Text Area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로 적용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58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</a:t>
            </a:r>
            <a:r>
              <a:rPr lang="en-US" altLang="ko-KR" dirty="0"/>
              <a:t> - SYS_USER(2/2)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270872"/>
              </p:ext>
            </p:extLst>
          </p:nvPr>
        </p:nvGraphicFramePr>
        <p:xfrm>
          <a:off x="349248" y="1053569"/>
          <a:ext cx="9255998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17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31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생성일시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CREATE_DATE_TIME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 데이터를 생성한 일시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생성자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CREATE_BY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최초 데이터를 생성한 사용자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최종변경일시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UPDATE_DATE_TIME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최종 데이터를 변경한 일시</a:t>
                      </a: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최종변경자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UPDATE_BY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-1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WHO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컬럼으로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최종 데이터를 변경한 사용자 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ID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139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I. </a:t>
            </a:r>
            <a:r>
              <a:rPr lang="ko-KR" altLang="en-US" dirty="0"/>
              <a:t>기능 상세 정의</a:t>
            </a:r>
          </a:p>
        </p:txBody>
      </p:sp>
      <p:sp>
        <p:nvSpPr>
          <p:cNvPr id="1539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4. </a:t>
            </a:r>
            <a:r>
              <a:rPr lang="ko-KR" altLang="en-US" dirty="0"/>
              <a:t>항목 정의 </a:t>
            </a:r>
            <a:r>
              <a:rPr lang="en-US" altLang="ko-KR" dirty="0"/>
              <a:t>- SYS_USER_AUTH(1/2)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화면설계</a:t>
            </a:r>
          </a:p>
        </p:txBody>
      </p:sp>
      <p:graphicFrame>
        <p:nvGraphicFramePr>
          <p:cNvPr id="38" name="Group 3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189417"/>
              </p:ext>
            </p:extLst>
          </p:nvPr>
        </p:nvGraphicFramePr>
        <p:xfrm>
          <a:off x="349248" y="1053569"/>
          <a:ext cx="9247906" cy="5288240"/>
        </p:xfrm>
        <a:graphic>
          <a:graphicData uri="http://schemas.openxmlformats.org/drawingml/2006/table">
            <a:tbl>
              <a:tblPr/>
              <a:tblGrid>
                <a:gridCol w="102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3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9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72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17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3501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73610">
                <a:tc grid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항목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기타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산출로직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한글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영문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키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필수</a:t>
                      </a:r>
                      <a:endParaRPr kumimoji="1" lang="ko-KR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기본값</a:t>
                      </a: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Read only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tx2"/>
                      </a:fgClr>
                      <a:bgClr>
                        <a:schemeClr val="accent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사용자권한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USER_AUTH_ID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시퀀스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SYS_USER_S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USER_ID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테이블</a:t>
                      </a: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SYS_USER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권한</a:t>
                      </a:r>
                      <a:r>
                        <a:rPr lang="en-US" altLang="ko-KR" sz="1200" b="0" dirty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AUTH_ID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Number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r>
                        <a:rPr kumimoji="1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테이블</a:t>
                      </a:r>
                      <a:r>
                        <a:rPr kumimoji="1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: SYS_AUTH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dirty="0">
                          <a:latin typeface="맑은 고딕" pitchFamily="50" charset="-127"/>
                          <a:ea typeface="맑은 고딕" pitchFamily="50" charset="-127"/>
                        </a:rPr>
                        <a:t>시작일자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PASSWORD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SYSDATE</a:t>
                      </a: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종료일자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PERSON_ID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Date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endParaRPr kumimoji="1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비고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REMARK</a:t>
                      </a: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Varchar2(2000)</a:t>
                      </a: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3663" marR="0" lvl="0" indent="-93663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1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0" marB="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114059"/>
      </p:ext>
    </p:extLst>
  </p:cSld>
  <p:clrMapOvr>
    <a:masterClrMapping/>
  </p:clrMapOvr>
</p:sld>
</file>

<file path=ppt/theme/theme1.xml><?xml version="1.0" encoding="utf-8"?>
<a:theme xmlns:a="http://schemas.openxmlformats.org/drawingml/2006/main" name="Built1 Template Master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IBM Global Business Services">
      <a:majorFont>
        <a:latin typeface="Arial"/>
        <a:ea typeface="돋움"/>
        <a:cs typeface="굴림"/>
      </a:majorFont>
      <a:minorFont>
        <a:latin typeface="Arial"/>
        <a:ea typeface="돋움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ko-KR" alt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돋움" pitchFamily="50" charset="-127"/>
            <a:cs typeface="굴림" pitchFamily="50" charset="-127"/>
          </a:defRPr>
        </a:defPPr>
      </a:lstStyle>
    </a:lnDef>
    <a:txDef>
      <a:spPr bwMode="gray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36000" rIns="0" bIns="36000" numCol="1" anchor="b" anchorCtr="0" compatLnSpc="1">
        <a:prstTxWarp prst="textNoShape">
          <a:avLst/>
        </a:prstTxWarp>
      </a:bodyPr>
      <a:lstStyle>
        <a:defPPr algn="r">
          <a:defRPr sz="1800" dirty="0" smtClean="0"/>
        </a:defPPr>
      </a:lstStyle>
    </a:txDef>
  </a:objectDefaults>
  <a:extraClrSchemeLst>
    <a:extraClrScheme>
      <a:clrScheme name="IBM Global Business Servic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BM Global Business Services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B2B2B2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BM Global Business Services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5F5F5F"/>
        </a:hlink>
        <a:folHlink>
          <a:srgbClr val="3333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33192</TotalTime>
  <Words>1734</Words>
  <Application>Microsoft Office PowerPoint</Application>
  <PresentationFormat>A4 용지(210x297mm)</PresentationFormat>
  <Paragraphs>505</Paragraphs>
  <Slides>13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Arial Unicode MS</vt:lpstr>
      <vt:lpstr>굴림</vt:lpstr>
      <vt:lpstr>돋움</vt:lpstr>
      <vt:lpstr>맑은 고딕</vt:lpstr>
      <vt:lpstr>Arial</vt:lpstr>
      <vt:lpstr>Wingdings</vt:lpstr>
      <vt:lpstr>Built1 Template Master</vt:lpstr>
      <vt:lpstr>ESM_SYS_1010.사용자등록</vt:lpstr>
      <vt:lpstr>문서 승인 및 이력</vt:lpstr>
      <vt:lpstr>목차</vt:lpstr>
      <vt:lpstr>1. 기능 개요</vt:lpstr>
      <vt:lpstr>2. 업무 절차</vt:lpstr>
      <vt:lpstr>3. UI 설계</vt:lpstr>
      <vt:lpstr>4. 항목 정의 - SYS_USER(1/2)</vt:lpstr>
      <vt:lpstr>4. 항목 정의 - SYS_USER(2/2)</vt:lpstr>
      <vt:lpstr>4. 항목 정의 - SYS_USER_AUTH(1/2)</vt:lpstr>
      <vt:lpstr>4. 항목 정의 - SYS_USER_AUTH(2/2)</vt:lpstr>
      <vt:lpstr>5. 메시지 처리</vt:lpstr>
      <vt:lpstr>6 계산 및 로직</vt:lpstr>
      <vt:lpstr>PowerPoint 프레젠테이션</vt:lpstr>
    </vt:vector>
  </TitlesOfParts>
  <Company>IBM Global Business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Capital Management</dc:title>
  <dc:creator>강정기</dc:creator>
  <cp:lastModifiedBy>kjg</cp:lastModifiedBy>
  <cp:revision>4024</cp:revision>
  <cp:lastPrinted>2013-08-09T04:41:49Z</cp:lastPrinted>
  <dcterms:created xsi:type="dcterms:W3CDTF">2008-12-02T04:27:09Z</dcterms:created>
  <dcterms:modified xsi:type="dcterms:W3CDTF">2021-02-10T15:19:57Z</dcterms:modified>
</cp:coreProperties>
</file>