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988" r:id="rId2"/>
    <p:sldId id="1071" r:id="rId3"/>
    <p:sldId id="1072" r:id="rId4"/>
    <p:sldId id="1073" r:id="rId5"/>
    <p:sldId id="1075" r:id="rId6"/>
    <p:sldId id="1076" r:id="rId7"/>
    <p:sldId id="1080" r:id="rId8"/>
    <p:sldId id="1081" r:id="rId9"/>
    <p:sldId id="1082" r:id="rId10"/>
    <p:sldId id="1083" r:id="rId11"/>
    <p:sldId id="1084" r:id="rId12"/>
    <p:sldId id="1085" r:id="rId13"/>
    <p:sldId id="1086" r:id="rId14"/>
    <p:sldId id="1087" r:id="rId15"/>
    <p:sldId id="1088" r:id="rId16"/>
    <p:sldId id="1089" r:id="rId17"/>
    <p:sldId id="1077" r:id="rId18"/>
    <p:sldId id="1078" r:id="rId19"/>
    <p:sldId id="1079" r:id="rId20"/>
    <p:sldId id="1090" r:id="rId21"/>
    <p:sldId id="967" r:id="rId22"/>
    <p:sldId id="1074" r:id="rId23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BFAF7"/>
    <a:srgbClr val="004C22"/>
    <a:srgbClr val="E6E8CE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1686" y="102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3700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004"/>
            <a:ext cx="2935288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392004"/>
            <a:ext cx="2933700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952"/>
            <a:ext cx="5435600" cy="44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541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580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288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72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008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768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47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503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612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2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0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44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394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467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0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56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9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9906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5089757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1074737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6203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>
            <a:extLst>
              <a:ext uri="{FF2B5EF4-FFF2-40B4-BE49-F238E27FC236}">
                <a16:creationId xmlns:a16="http://schemas.microsoft.com/office/drawing/2014/main" id="{E7E22AF0-A991-4189-8251-D1FD8A97FE1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855225"/>
            <a:ext cx="9906000" cy="1094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  <a:ex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89469E30-AD51-4F4A-94A4-F8E48002C2AD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0" y="6472517"/>
            <a:ext cx="9907200" cy="38660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446163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ims1111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설명서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64334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PM-1210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DC696E6-A329-471A-9625-99D063027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F017966-D457-4214-9950-82607BBA3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2ADC91-EA3A-4F27-B09F-27E028D4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838CAA-29DA-48A0-BD36-B96E6B4F5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Choosing the default editor used by Git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Adjusting the name of the initial branch in new repositories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Adjusting your PATH environment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Choosing HTTPS transport backend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30" name="모서리가 둥근 직사각형 111">
            <a:extLst>
              <a:ext uri="{FF2B5EF4-FFF2-40B4-BE49-F238E27FC236}">
                <a16:creationId xmlns:a16="http://schemas.microsoft.com/office/drawing/2014/main" id="{EF35E7DB-C0CB-4A7F-93BE-9154E8C0A118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(2/4)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55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442CE3A-86FC-41EB-9C09-E6084085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77F2A5F-51ED-48F7-8721-1E3FC2DA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F1B7EC-583B-4F3B-A1DD-55B6BC417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F25604-A2CB-46C0-9606-3BAD4E454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Configuring the line ending conversions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Configuring the terminal emulator to user with Git Bash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Choose the default behavior of ‘git pull’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Choose a credential helper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5" name="모서리가 둥근 직사각형 111">
            <a:extLst>
              <a:ext uri="{FF2B5EF4-FFF2-40B4-BE49-F238E27FC236}">
                <a16:creationId xmlns:a16="http://schemas.microsoft.com/office/drawing/2014/main" id="{42136296-B68B-4368-8484-4931123A1816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(3/4)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78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D4B261D-7C96-4250-9686-B852EB14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3A05AB-4D46-4C66-9D6D-C52201D7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ACD768-BB07-4233-8E59-386E7707B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7C32D2-DBD0-41BA-B677-E35BF8202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Configuring extra option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Configuring experimental options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Installing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Completing the Git Setup Wizard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View Release Notes: unchecked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Finish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(4/4)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521886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1317926" y="46183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00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3740D2-D8A5-42F4-AAD1-C040396E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8" y="1528647"/>
            <a:ext cx="5840594" cy="486262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Git </a:t>
            </a:r>
            <a:r>
              <a:rPr lang="ko-KR" altLang="en-US" dirty="0"/>
              <a:t>프로그램 설치정보 확인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Git Bash Here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마우스 오른쪽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 Bash Here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MINGW64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터미널 오픈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(*CLI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시스템정보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uname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디렉터리 보기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dir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 –version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*CLI: Command Line Interface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설치정보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91D21A-2CC8-4151-AE01-594C2D6BDE40}"/>
              </a:ext>
            </a:extLst>
          </p:cNvPr>
          <p:cNvSpPr/>
          <p:nvPr/>
        </p:nvSpPr>
        <p:spPr bwMode="auto">
          <a:xfrm>
            <a:off x="3903779" y="539847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4BFA2E-68D6-4799-9044-507B7FF3FD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191"/>
          <a:stretch/>
        </p:blipFill>
        <p:spPr>
          <a:xfrm>
            <a:off x="3069125" y="1868581"/>
            <a:ext cx="3154965" cy="1626058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EF5CC11B-B6BA-4B43-9188-16756CE59087}"/>
              </a:ext>
            </a:extLst>
          </p:cNvPr>
          <p:cNvSpPr/>
          <p:nvPr/>
        </p:nvSpPr>
        <p:spPr bwMode="auto">
          <a:xfrm>
            <a:off x="4029779" y="177301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76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 다운로드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2.30.2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8" idx="1"/>
            <a:endCxn id="6158" idx="1"/>
          </p:cNvCxnSpPr>
          <p:nvPr/>
        </p:nvCxnSpPr>
        <p:spPr bwMode="auto">
          <a:xfrm>
            <a:off x="4903267" y="3091379"/>
            <a:ext cx="538683" cy="7773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B664C7-E9BE-4E4B-9525-EC40C8A66C3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A9AA7A-E57C-45DD-B825-22BF03A8B675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" name="TextBox 52">
              <a:extLst>
                <a:ext uri="{FF2B5EF4-FFF2-40B4-BE49-F238E27FC236}">
                  <a16:creationId xmlns:a16="http://schemas.microsoft.com/office/drawing/2014/main" id="{5C6EBFE5-F7D7-4B5D-8D3B-7AE4935C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4090B-965B-4097-9A02-F3A0680C0C1B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0E1D67-7201-45D6-99EC-9B3FD0DFC685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3" name="TextBox 52">
              <a:extLst>
                <a:ext uri="{FF2B5EF4-FFF2-40B4-BE49-F238E27FC236}">
                  <a16:creationId xmlns:a16="http://schemas.microsoft.com/office/drawing/2014/main" id="{B05712C7-EFE2-474D-9B79-82619EE7C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596CDA-CDA5-4053-8768-FFC4BE24AF34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31FB68-2D07-4A1E-8EB9-8F615800ED3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614356A-10F2-45BB-BC95-C482A36CB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E28B5-069D-4855-AF84-0DC4D310CFB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6E22-C51D-4C79-9515-398F2C5E38C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247ED725-F265-4220-B6BC-D97B93880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FA1B32-9625-4AE5-B72E-27704EC74A6C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F21C3-B9FB-4AD5-9575-5D7E3197039C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F7D45710-A896-4F26-B0E3-E8DD05F20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A03A9A-DD09-4DDC-9A2A-9047B0D666C7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EDD755-723B-4160-9476-D169344AEB6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11BB216B-9183-45A2-AC5F-E907ACC47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19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DFB7AA-6FBD-4021-9EB7-8B52C60B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5840595" cy="48721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Ⅲ. Visual Studio Code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응용 프로그램 다운로드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VS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https://code.visualstudio.com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VSCodeUserSetup-x64-1.53.0.exe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Download for Windows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Windows x64 Stable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Visual Studio Code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다운로드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18304B-61F7-4E77-B820-1E39D0594283}"/>
              </a:ext>
            </a:extLst>
          </p:cNvPr>
          <p:cNvSpPr/>
          <p:nvPr/>
        </p:nvSpPr>
        <p:spPr bwMode="auto">
          <a:xfrm>
            <a:off x="2295005" y="4349842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C1A18E-5A8C-4039-A206-3A8D517DEC20}"/>
              </a:ext>
            </a:extLst>
          </p:cNvPr>
          <p:cNvSpPr/>
          <p:nvPr/>
        </p:nvSpPr>
        <p:spPr bwMode="auto">
          <a:xfrm>
            <a:off x="1335337" y="15750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8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C090E3-0105-4A3C-BA2F-CE2AB3D32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B27A5F-7122-43A8-B1CB-00CD4A46E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DC1D45B-8632-4FDD-88F6-28A526D83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6E331A7-D11C-4572-8C7A-22FB56730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Ⅲ. Visual Studio Code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VS Code 1.53.0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사용권 계약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작업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Code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 파일의 상황에 맞는 메뉴에 추가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checked</a:t>
            </a: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Code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열기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 디렉터리의 상황에 맞는 메뉴에 추가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checked</a:t>
            </a: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중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Visual Studio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 마법사 완료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7800" indent="-17780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241232" y="346670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611022" y="346670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1019011" y="465197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611021" y="590135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9" name="모서리가 둥근 직사각형 111">
            <a:extLst>
              <a:ext uri="{FF2B5EF4-FFF2-40B4-BE49-F238E27FC236}">
                <a16:creationId xmlns:a16="http://schemas.microsoft.com/office/drawing/2014/main" id="{8865EB19-9BEE-4C6E-9AAA-51F9D8D4840C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Visual Studio Code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8415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초기화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8" idx="1"/>
            <a:endCxn id="6158" idx="1"/>
          </p:cNvCxnSpPr>
          <p:nvPr/>
        </p:nvCxnSpPr>
        <p:spPr bwMode="auto">
          <a:xfrm>
            <a:off x="4903267" y="3629234"/>
            <a:ext cx="538683" cy="2394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5CCDF4-803B-4B55-B347-96A57BFDDB0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1852E02-70D9-485E-9475-3CDFF0F28738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2" name="TextBox 52">
              <a:extLst>
                <a:ext uri="{FF2B5EF4-FFF2-40B4-BE49-F238E27FC236}">
                  <a16:creationId xmlns:a16="http://schemas.microsoft.com/office/drawing/2014/main" id="{21A09442-C13A-4215-A1E7-B722F478D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05AEA0-0665-4916-9735-72DBBC871FB3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0C97D4-C11E-4972-8442-D3A42D9FEF2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86D5529-A62D-4474-BEAB-45B821EEC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5F98AE-B423-4FE1-A289-5DA7D4671FBB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E6E2C09-3C53-4113-8839-756467F5189B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D0B97AF1-E46F-4D84-BAE1-27FA0FF23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hangingPunct="1">
                <a:spcBef>
                  <a:spcPct val="50000"/>
                </a:spcBef>
                <a:defRPr sz="22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Ⅳ. </a:t>
              </a:r>
              <a:r>
                <a:rPr lang="ko-KR" altLang="en-US" dirty="0"/>
                <a:t>로컬 </a:t>
              </a:r>
              <a:r>
                <a:rPr lang="en-US" altLang="ko-KR" dirty="0"/>
                <a:t>Git </a:t>
              </a:r>
              <a:r>
                <a:rPr lang="ko-KR" altLang="en-US" dirty="0"/>
                <a:t>저장소 설정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46599A0-FCB8-4BAB-A2D8-F2284758519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55E71B-4AD3-412B-9EEA-4979693CC727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01850364-7C0A-4FA7-8CA3-2F1134D4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9D2CC0-7459-4F44-B930-B4A9DEA96214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E6E67A-EF04-4673-9239-FDD4B02C9748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961D2977-8CB8-44D6-A11A-A7E9515F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28ED87-0717-4AF0-BC87-642AA2CE8BDD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327915A-410E-4C82-90A5-E5B673FD0F72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8" name="TextBox 52">
              <a:extLst>
                <a:ext uri="{FF2B5EF4-FFF2-40B4-BE49-F238E27FC236}">
                  <a16:creationId xmlns:a16="http://schemas.microsoft.com/office/drawing/2014/main" id="{5B83F30A-E3AB-460A-8484-560441E1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08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생성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폴더 생성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document(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D:\etimelabor\document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service 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소스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D:\etimelabor\service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Visual Studio Code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오픈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및 프로그램 소스 폴더 설정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File &gt; Open Folder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작업할 폴더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D:\etimelabor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 창에서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 선택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로컬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저장소 생성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499CFD9-47EC-42D3-B074-8705E1B4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8" y="1528647"/>
            <a:ext cx="5840594" cy="411327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BD91D21A-2CC8-4151-AE01-594C2D6BDE40}"/>
              </a:ext>
            </a:extLst>
          </p:cNvPr>
          <p:cNvSpPr/>
          <p:nvPr/>
        </p:nvSpPr>
        <p:spPr bwMode="auto">
          <a:xfrm>
            <a:off x="2894129" y="243619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37A12C1-7A0C-40D6-B8E3-E478EF70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55" y="3186820"/>
            <a:ext cx="2636241" cy="316811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7B20810A-A54A-49C9-B812-E466C9265F28}"/>
              </a:ext>
            </a:extLst>
          </p:cNvPr>
          <p:cNvSpPr/>
          <p:nvPr/>
        </p:nvSpPr>
        <p:spPr bwMode="auto">
          <a:xfrm>
            <a:off x="5740451" y="305947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B954E52-1C70-423E-A30E-426F2E8CE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96" y="4523116"/>
            <a:ext cx="2540733" cy="173044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53547716-173C-467C-89DA-344E0E463717}"/>
              </a:ext>
            </a:extLst>
          </p:cNvPr>
          <p:cNvSpPr/>
          <p:nvPr/>
        </p:nvSpPr>
        <p:spPr bwMode="auto">
          <a:xfrm>
            <a:off x="2239395" y="594707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5C49255-D840-4175-AF43-454F37EB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2614658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7BBDB1C-C39A-47CB-BE9C-AAC9E9885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3697744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DBCFD093-47C3-4148-A6CE-C817B82D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220" y="3697744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449428F-3579-4532-BCDB-AF8FC03F7AD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5400000">
            <a:off x="7483962" y="3119521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FC3284F-9766-4FAB-B3B0-6F8351C3EA50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 bwMode="auto">
          <a:xfrm rot="16200000" flipH="1">
            <a:off x="8254136" y="3119520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830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05958D-4A0D-4BB9-849E-C530D3EB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40" y="3552206"/>
            <a:ext cx="4286250" cy="28098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초기화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Source Control (Ctrl + Shift + G)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좌측 나뭇가지 모양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Initialize Repository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초기화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파일 인식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파일 목록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U: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한번도 반영한지 않음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A: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변경된 파일을 추가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M: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연계되었으며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로컬에 수정된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D: 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저장소에 연계되었으며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로컬에 삭제된 파일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로컬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저장소 초기화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22C1D9-E3CD-4AF2-B09B-8E2195F8C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31" y="1588825"/>
            <a:ext cx="3893673" cy="281116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EA9941A1-ADE7-428A-BFC8-A5641F4863CE}"/>
              </a:ext>
            </a:extLst>
          </p:cNvPr>
          <p:cNvSpPr/>
          <p:nvPr/>
        </p:nvSpPr>
        <p:spPr bwMode="auto">
          <a:xfrm>
            <a:off x="3925465" y="259329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3353493-DB11-4A13-826C-08D92105BE88}"/>
              </a:ext>
            </a:extLst>
          </p:cNvPr>
          <p:cNvSpPr/>
          <p:nvPr/>
        </p:nvSpPr>
        <p:spPr bwMode="auto">
          <a:xfrm>
            <a:off x="256883" y="263856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D6EB9D-4243-4B87-8A82-D274BFC82CD2}"/>
              </a:ext>
            </a:extLst>
          </p:cNvPr>
          <p:cNvSpPr/>
          <p:nvPr/>
        </p:nvSpPr>
        <p:spPr bwMode="auto">
          <a:xfrm>
            <a:off x="2128167" y="526917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DF4558-0720-41C5-A8A5-A62BDF919277}"/>
              </a:ext>
            </a:extLst>
          </p:cNvPr>
          <p:cNvSpPr/>
          <p:nvPr/>
        </p:nvSpPr>
        <p:spPr bwMode="auto">
          <a:xfrm>
            <a:off x="5459315" y="533561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6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65966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497"/>
              </p:ext>
            </p:extLst>
          </p:nvPr>
        </p:nvGraphicFramePr>
        <p:xfrm>
          <a:off x="349248" y="1054874"/>
          <a:ext cx="9229727" cy="2288174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Kang jeong gi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8285E6-6025-4B90-A611-714BC1686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328"/>
          <a:stretch/>
        </p:blipFill>
        <p:spPr>
          <a:xfrm>
            <a:off x="2144558" y="2833698"/>
            <a:ext cx="4090809" cy="1721617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로컬 </a:t>
            </a:r>
            <a:r>
              <a:rPr lang="en-US" altLang="ko-KR" dirty="0"/>
              <a:t>Git </a:t>
            </a:r>
            <a:r>
              <a:rPr lang="ko-KR" altLang="en-US" dirty="0"/>
              <a:t>저장소 초기화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Source Control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수정된 파일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Stage Changes(+)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Open File: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파일 오픈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: OOXML</a:t>
            </a:r>
            <a:r>
              <a:rPr lang="ko-KR" altLang="en-US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Viewer</a:t>
            </a:r>
            <a:r>
              <a:rPr lang="ko-KR" altLang="en-US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install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Discard Changes: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삭제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Stage Changes: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파일 이동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Staged Changes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영역으로 파일 이동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 입력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변경된 내용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Ctrl + Enter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V: Commit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로컬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저장소 초기화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AD6832-3F2C-4679-9999-29FA43FAA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341"/>
          <a:stretch/>
        </p:blipFill>
        <p:spPr>
          <a:xfrm>
            <a:off x="433331" y="1588826"/>
            <a:ext cx="3457228" cy="1717098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D59EDBAB-F470-4CC9-A19C-4D5C7F517078}"/>
              </a:ext>
            </a:extLst>
          </p:cNvPr>
          <p:cNvSpPr/>
          <p:nvPr/>
        </p:nvSpPr>
        <p:spPr bwMode="auto">
          <a:xfrm>
            <a:off x="2144559" y="1899707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183745-EDEA-48C9-BBD9-71A3041D3739}"/>
              </a:ext>
            </a:extLst>
          </p:cNvPr>
          <p:cNvSpPr/>
          <p:nvPr/>
        </p:nvSpPr>
        <p:spPr bwMode="auto">
          <a:xfrm>
            <a:off x="5726649" y="4366137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894512-4EA9-4C8A-A662-C76FF7B53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31" y="4427145"/>
            <a:ext cx="3457228" cy="198176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308DD46-E762-48DF-BD18-89223F9D5854}"/>
              </a:ext>
            </a:extLst>
          </p:cNvPr>
          <p:cNvSpPr/>
          <p:nvPr/>
        </p:nvSpPr>
        <p:spPr bwMode="auto">
          <a:xfrm>
            <a:off x="3796245" y="521122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EC3244A-F6E3-4A0A-ABEA-CF6384065D31}"/>
              </a:ext>
            </a:extLst>
          </p:cNvPr>
          <p:cNvSpPr/>
          <p:nvPr/>
        </p:nvSpPr>
        <p:spPr bwMode="auto">
          <a:xfrm>
            <a:off x="2978852" y="205361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ea typeface="돋움" pitchFamily="50" charset="-127"/>
                <a:cs typeface="굴림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7E82ED2-5DAF-4483-8FDA-07A3F0A7A248}"/>
              </a:ext>
            </a:extLst>
          </p:cNvPr>
          <p:cNvSpPr/>
          <p:nvPr/>
        </p:nvSpPr>
        <p:spPr bwMode="auto">
          <a:xfrm>
            <a:off x="296222" y="28246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666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그림 135" descr="14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76" y="2325572"/>
            <a:ext cx="651220" cy="387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AutoShape 55"/>
          <p:cNvSpPr>
            <a:spLocks noChangeArrowheads="1"/>
          </p:cNvSpPr>
          <p:nvPr/>
        </p:nvSpPr>
        <p:spPr bwMode="auto">
          <a:xfrm>
            <a:off x="349373" y="2042559"/>
            <a:ext cx="5533414" cy="4301092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프로젝트 개요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프로젝트 추진 배경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중장기 비전 달성을 위한 경영진 및 임직원의 요구 수준에 부합할 수 있는 통합 관점의 </a:t>
            </a:r>
            <a:r>
              <a:rPr lang="en-US" altLang="ko-KR" dirty="0"/>
              <a:t>Global HR </a:t>
            </a:r>
            <a:r>
              <a:rPr lang="ko-KR" altLang="en-US" dirty="0"/>
              <a:t>시스템을 구축하고자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548787" y="255494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급여시스템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성과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endParaRPr lang="en-US" altLang="ko-KR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분리운영</a:t>
            </a: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560510" y="374699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급여시스템은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 </a:t>
            </a:r>
            <a:endParaRPr lang="en-US" altLang="ko-KR" sz="13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관리 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지급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60510" y="4939040"/>
            <a:ext cx="2082893" cy="10547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업적평가 및 </a:t>
            </a:r>
            <a:endParaRPr lang="en-US" altLang="ko-KR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indent="11113" algn="ctr">
              <a:buClr>
                <a:srgbClr val="FF0000"/>
              </a:buClr>
              <a:buSzPct val="115000"/>
              <a:defRPr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능력평가 관리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3240155" y="2324952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  <a:defRPr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인사시스템 이원화에 따른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효율성 저하 및 통합관리 필요</a:t>
            </a: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240155" y="31196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정산시스템에 국한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글로벌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선진 프로세스 기능</a:t>
            </a:r>
            <a:endParaRPr lang="en-US" altLang="ko-KR" sz="13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 algn="ctr">
              <a:buClr>
                <a:srgbClr val="FF0000"/>
              </a:buClr>
              <a:buSzPct val="115000"/>
            </a:pP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보상 연계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필요</a:t>
            </a: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3240155" y="39143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인사정보의 조회 및 분석 기능 미흡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전사차원 인력 적재적소 재배치 요구 등</a:t>
            </a:r>
            <a:r>
              <a:rPr lang="en-US" altLang="ko-KR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Rectangle 16"/>
          <p:cNvSpPr>
            <a:spLocks noChangeArrowheads="1"/>
          </p:cNvSpPr>
          <p:nvPr/>
        </p:nvSpPr>
        <p:spPr bwMode="auto">
          <a:xfrm>
            <a:off x="3240155" y="4709053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en-US" altLang="ko-KR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개인업적평가 및 역량평가에 대한 평가 프로세스 개선 니즈</a:t>
            </a:r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3240155" y="5503754"/>
            <a:ext cx="2451504" cy="72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anchor="ctr"/>
          <a:lstStyle/>
          <a:p>
            <a:pPr marL="0" lvl="1" algn="ctr">
              <a:buClr>
                <a:srgbClr val="FF0000"/>
              </a:buClr>
              <a:buSzPct val="115000"/>
            </a:pPr>
            <a:r>
              <a:rPr lang="ko-KR" altLang="en-US" sz="13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 표준 프로세스 적용 및 </a:t>
            </a:r>
            <a:r>
              <a:rPr lang="ko-KR" altLang="en-US" sz="1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제도 결과 반영을 위한 시스템 구현 필요</a:t>
            </a:r>
          </a:p>
        </p:txBody>
      </p:sp>
      <p:cxnSp>
        <p:nvCxnSpPr>
          <p:cNvPr id="49" name="직선 화살표 연결선 48"/>
          <p:cNvCxnSpPr>
            <a:stCxn id="38" idx="3"/>
            <a:endCxn id="43" idx="1"/>
          </p:cNvCxnSpPr>
          <p:nvPr/>
        </p:nvCxnSpPr>
        <p:spPr bwMode="auto">
          <a:xfrm flipV="1">
            <a:off x="2631680" y="2684952"/>
            <a:ext cx="608475" cy="3973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0" name="직선 화살표 연결선 49"/>
          <p:cNvCxnSpPr>
            <a:stCxn id="38" idx="3"/>
            <a:endCxn id="44" idx="1"/>
          </p:cNvCxnSpPr>
          <p:nvPr/>
        </p:nvCxnSpPr>
        <p:spPr bwMode="auto">
          <a:xfrm>
            <a:off x="2631680" y="3082303"/>
            <a:ext cx="608475" cy="39735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1" name="직선 화살표 연결선 50"/>
          <p:cNvCxnSpPr>
            <a:stCxn id="39" idx="3"/>
            <a:endCxn id="45" idx="1"/>
          </p:cNvCxnSpPr>
          <p:nvPr/>
        </p:nvCxnSpPr>
        <p:spPr bwMode="auto">
          <a:xfrm>
            <a:off x="2643403" y="4274353"/>
            <a:ext cx="596752" cy="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2" name="직선 화살표 연결선 51"/>
          <p:cNvCxnSpPr>
            <a:stCxn id="40" idx="3"/>
            <a:endCxn id="47" idx="1"/>
          </p:cNvCxnSpPr>
          <p:nvPr/>
        </p:nvCxnSpPr>
        <p:spPr bwMode="auto">
          <a:xfrm>
            <a:off x="2643403" y="5466403"/>
            <a:ext cx="596752" cy="3973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6" name="직선 화살표 연결선 55"/>
          <p:cNvCxnSpPr>
            <a:stCxn id="40" idx="3"/>
            <a:endCxn id="46" idx="1"/>
          </p:cNvCxnSpPr>
          <p:nvPr/>
        </p:nvCxnSpPr>
        <p:spPr bwMode="auto">
          <a:xfrm flipV="1">
            <a:off x="2643403" y="5069053"/>
            <a:ext cx="596752" cy="39735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7" name="직선 화살표 연결선 56"/>
          <p:cNvCxnSpPr>
            <a:stCxn id="38" idx="3"/>
            <a:endCxn id="47" idx="1"/>
          </p:cNvCxnSpPr>
          <p:nvPr/>
        </p:nvCxnSpPr>
        <p:spPr bwMode="auto">
          <a:xfrm>
            <a:off x="2631680" y="3082303"/>
            <a:ext cx="608475" cy="278145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cxnSp>
        <p:nvCxnSpPr>
          <p:cNvPr id="58" name="직선 화살표 연결선 57"/>
          <p:cNvCxnSpPr>
            <a:stCxn id="39" idx="3"/>
            <a:endCxn id="47" idx="1"/>
          </p:cNvCxnSpPr>
          <p:nvPr/>
        </p:nvCxnSpPr>
        <p:spPr bwMode="auto">
          <a:xfrm>
            <a:off x="2643403" y="4274353"/>
            <a:ext cx="596752" cy="1589401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2042559"/>
            <a:ext cx="3130183" cy="4301092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accent1">
                <a:lumMod val="75000"/>
              </a:schemeClr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Rectangle 16"/>
          <p:cNvSpPr>
            <a:spLocks noChangeArrowheads="1"/>
          </p:cNvSpPr>
          <p:nvPr/>
        </p:nvSpPr>
        <p:spPr bwMode="auto">
          <a:xfrm>
            <a:off x="6609328" y="2324952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인사관리 시스템 통합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인사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보상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하여 업무효율성 및 편의성 향상</a:t>
            </a: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6609328" y="47090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선진 프로세스 모델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적용 및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표준화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통한 시스템 구현</a:t>
            </a: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6609328" y="31196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다양한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평가유형제공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(MBO, 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역량평가 등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합리적 평가 및 성과주의 인사제도 정착</a:t>
            </a:r>
          </a:p>
        </p:txBody>
      </p:sp>
      <p:sp>
        <p:nvSpPr>
          <p:cNvPr id="105" name="Rectangle 16"/>
          <p:cNvSpPr>
            <a:spLocks noChangeArrowheads="1"/>
          </p:cNvSpPr>
          <p:nvPr/>
        </p:nvSpPr>
        <p:spPr bwMode="auto">
          <a:xfrm>
            <a:off x="6609328" y="5503754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전사 표준 프로세스를 기반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계열사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Roll-Out/Global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확산 기반 마련</a:t>
            </a:r>
          </a:p>
        </p:txBody>
      </p:sp>
      <p:sp>
        <p:nvSpPr>
          <p:cNvPr id="106" name="Rectangle 16"/>
          <p:cNvSpPr>
            <a:spLocks noChangeArrowheads="1"/>
          </p:cNvSpPr>
          <p:nvPr/>
        </p:nvSpPr>
        <p:spPr bwMode="auto">
          <a:xfrm>
            <a:off x="6609328" y="3914353"/>
            <a:ext cx="2742757" cy="7200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경영진의 전략적 의사결정 지원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적임자검색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기능으로 적재적소배치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통계 및 현황</a:t>
            </a:r>
            <a:r>
              <a:rPr lang="ko-KR" altLang="en-US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</a:t>
            </a:r>
            <a:r>
              <a:rPr lang="en-US" altLang="ko-KR" sz="1300" b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b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57379" y="1873661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rgbClr val="96B1DC"/>
            </a:solidFill>
            <a:prstDash val="solid"/>
          </a:ln>
          <a:effectLst>
            <a:outerShdw blurRad="12700" dist="12700" dir="2700000" algn="tl" rotWithShape="0">
              <a:sysClr val="window" lastClr="FFFFFF">
                <a:lumMod val="50000"/>
                <a:alpha val="40000"/>
              </a:sysClr>
            </a:outerShdw>
          </a:effectLst>
          <a:scene3d>
            <a:camera prst="orthographicFront"/>
            <a:lightRig rig="threePt" dir="t"/>
          </a:scene3d>
          <a:sp3d contourW="12700">
            <a:bevelT w="12700" h="12700"/>
            <a:contourClr>
              <a:srgbClr val="1E5570"/>
            </a:contourClr>
          </a:sp3d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추진 배경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(As-Is)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46436" y="1873661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rgbClr val="96B1DC"/>
            </a:solidFill>
            <a:prstDash val="solid"/>
          </a:ln>
          <a:effectLst>
            <a:outerShdw blurRad="12700" dist="12700" dir="2700000" algn="tl" rotWithShape="0">
              <a:sysClr val="window" lastClr="FFFFFF">
                <a:lumMod val="50000"/>
                <a:alpha val="40000"/>
              </a:sysClr>
            </a:outerShdw>
          </a:effectLst>
          <a:scene3d>
            <a:camera prst="orthographicFront"/>
            <a:lightRig rig="threePt" dir="t"/>
          </a:scene3d>
          <a:sp3d contourW="12700">
            <a:bevelT w="12700" h="12700"/>
            <a:contourClr>
              <a:srgbClr val="1E5570"/>
            </a:contourClr>
          </a:sp3d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구축 목표 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(To-Be)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직선 화살표 연결선 30"/>
          <p:cNvCxnSpPr>
            <a:stCxn id="39" idx="3"/>
            <a:endCxn id="44" idx="1"/>
          </p:cNvCxnSpPr>
          <p:nvPr/>
        </p:nvCxnSpPr>
        <p:spPr bwMode="auto">
          <a:xfrm flipV="1">
            <a:off x="2643403" y="3479653"/>
            <a:ext cx="596752" cy="794700"/>
          </a:xfrm>
          <a:prstGeom prst="straightConnector1">
            <a:avLst/>
          </a:prstGeom>
          <a:solidFill>
            <a:schemeClr val="bg1"/>
          </a:solidFill>
          <a:ln w="317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6699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912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17" idx="1"/>
            <a:endCxn id="6158" idx="1"/>
          </p:cNvCxnSpPr>
          <p:nvPr/>
        </p:nvCxnSpPr>
        <p:spPr bwMode="auto">
          <a:xfrm>
            <a:off x="4903267" y="2015669"/>
            <a:ext cx="538683" cy="1853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9D8A33-396E-403D-9DDD-F43005201607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0C65953-6E4A-4F14-91AE-EF9C98E62144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4" name="TextBox 52">
              <a:extLst>
                <a:ext uri="{FF2B5EF4-FFF2-40B4-BE49-F238E27FC236}">
                  <a16:creationId xmlns:a16="http://schemas.microsoft.com/office/drawing/2014/main" id="{40BBE33C-3971-4D41-B2C7-C91052A81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7CB508-F6AE-40A2-930A-F8EF48253563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EB7083-8AFD-4A63-A8A5-D102487E7993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7" name="TextBox 52">
              <a:extLst>
                <a:ext uri="{FF2B5EF4-FFF2-40B4-BE49-F238E27FC236}">
                  <a16:creationId xmlns:a16="http://schemas.microsoft.com/office/drawing/2014/main" id="{A0658588-1528-4025-B63D-90EA9DC10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817ECC3-42BF-485B-A233-CB0F40472CC9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6629B9F-97E8-462D-BD4B-4762F5DD55EA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0" name="TextBox 52">
              <a:extLst>
                <a:ext uri="{FF2B5EF4-FFF2-40B4-BE49-F238E27FC236}">
                  <a16:creationId xmlns:a16="http://schemas.microsoft.com/office/drawing/2014/main" id="{E712F542-4119-4CCC-AD30-68FF8FDC7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GitHub </a:t>
            </a:r>
            <a:r>
              <a:rPr lang="ko-KR" altLang="en-US" dirty="0"/>
              <a:t>사이트 접속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URL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웹 페이지 이동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https://github.com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등록 또는 로그인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Username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dims1111@gmail.com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Password : kjgSYR0527!</a:t>
            </a: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사용자 등록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C5318B4-C4F6-4005-842F-66D4E13E3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1" y="1543032"/>
            <a:ext cx="5580769" cy="369892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A85833-BE0A-442E-8F48-AE2D1040F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882" y="3005750"/>
            <a:ext cx="2169904" cy="327226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07E3035-F158-42CF-850B-422EEA135D6E}"/>
              </a:ext>
            </a:extLst>
          </p:cNvPr>
          <p:cNvSpPr/>
          <p:nvPr/>
        </p:nvSpPr>
        <p:spPr bwMode="auto">
          <a:xfrm>
            <a:off x="1192809" y="1662746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5DCFC20-DDB1-4BBC-84BD-A1930D89B99A}"/>
              </a:ext>
            </a:extLst>
          </p:cNvPr>
          <p:cNvSpPr/>
          <p:nvPr/>
        </p:nvSpPr>
        <p:spPr bwMode="auto">
          <a:xfrm>
            <a:off x="5660668" y="474092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E94423-B06B-4A1F-A896-D7A919284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96"/>
          <a:stretch/>
        </p:blipFill>
        <p:spPr>
          <a:xfrm>
            <a:off x="349251" y="1543032"/>
            <a:ext cx="3172548" cy="233621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5E2190-BABF-4F36-B180-B6A61036E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71" y="2870532"/>
            <a:ext cx="3765676" cy="35212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프로젝트 저장소 생성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저장소 생성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Start a project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저장소 생성을 위한 값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Repository name :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Description :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전자복무관리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Public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Create repository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프로젝트 생성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99513A3-5C56-4DB5-9C0C-7E0DE3D1806C}"/>
              </a:ext>
            </a:extLst>
          </p:cNvPr>
          <p:cNvSpPr/>
          <p:nvPr/>
        </p:nvSpPr>
        <p:spPr bwMode="auto">
          <a:xfrm>
            <a:off x="2229616" y="266008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048F8AE-25FD-468D-8A15-93D4777ED0ED}"/>
              </a:ext>
            </a:extLst>
          </p:cNvPr>
          <p:cNvSpPr/>
          <p:nvPr/>
        </p:nvSpPr>
        <p:spPr bwMode="auto">
          <a:xfrm>
            <a:off x="3166460" y="6090854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41117F1-C50B-4C2C-86E3-D8465FE6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3510959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59A6E-EC00-4AC8-B5B8-7F431CBA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70" y="4594045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D68162-E080-4706-8EF1-404D2E62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220" y="4594045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48633D-5A9C-48EF-980F-D1962A675C3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 rot="5400000">
            <a:off x="7483962" y="4015822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013164-FC3B-4374-9FC3-B933D50E519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16200000" flipH="1">
            <a:off x="8254136" y="4015821"/>
            <a:ext cx="386271" cy="770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0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2B477BE-5006-4B98-B9B1-91EF5FEF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7"/>
            <a:ext cx="5840595" cy="296275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</a:t>
            </a:r>
            <a:r>
              <a:rPr lang="ko-KR" altLang="en-US" dirty="0"/>
              <a:t>프로젝트 구성원 초대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https://github.com/dims1111/ESM.git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 초대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Settings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 선택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Manage Access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 선택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Invite a collaborator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주소 입력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Select a collaborator above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[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구성원은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입력한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email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확인 후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수락버튼을 클릭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GitHub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38B5F9-5F41-44D0-9B88-EBC5F369D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74" y="3659443"/>
            <a:ext cx="5207251" cy="2614252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FBDA282E-A911-417F-AAD1-53BA4ABD8B5A}"/>
              </a:ext>
            </a:extLst>
          </p:cNvPr>
          <p:cNvSpPr/>
          <p:nvPr/>
        </p:nvSpPr>
        <p:spPr bwMode="auto">
          <a:xfrm>
            <a:off x="3267064" y="1720769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9C8764-8326-4516-8862-29251AC8F137}"/>
              </a:ext>
            </a:extLst>
          </p:cNvPr>
          <p:cNvSpPr/>
          <p:nvPr/>
        </p:nvSpPr>
        <p:spPr bwMode="auto">
          <a:xfrm>
            <a:off x="1466874" y="4178571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56EF6B4-FC61-4C0B-AE1D-2614F43C80E8}"/>
              </a:ext>
            </a:extLst>
          </p:cNvPr>
          <p:cNvSpPr/>
          <p:nvPr/>
        </p:nvSpPr>
        <p:spPr bwMode="auto">
          <a:xfrm>
            <a:off x="3448545" y="2292083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26520-8719-4DF1-9744-2C1261C8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875" y="3088129"/>
            <a:ext cx="2975289" cy="2051444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60C7B706-AF16-4AD1-ADBE-38306FF617DB}"/>
              </a:ext>
            </a:extLst>
          </p:cNvPr>
          <p:cNvSpPr/>
          <p:nvPr/>
        </p:nvSpPr>
        <p:spPr bwMode="auto">
          <a:xfrm>
            <a:off x="4452278" y="579888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164722-6D79-4DD4-B63F-1DE58DCC1585}"/>
              </a:ext>
            </a:extLst>
          </p:cNvPr>
          <p:cNvSpPr/>
          <p:nvPr/>
        </p:nvSpPr>
        <p:spPr bwMode="auto">
          <a:xfrm>
            <a:off x="5230876" y="4580308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27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 다운로드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2.30.2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설치정보 확인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stCxn id="9" idx="1"/>
            <a:endCxn id="6158" idx="1"/>
          </p:cNvCxnSpPr>
          <p:nvPr/>
        </p:nvCxnSpPr>
        <p:spPr bwMode="auto">
          <a:xfrm>
            <a:off x="4903267" y="2553524"/>
            <a:ext cx="538683" cy="13151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B664C7-E9BE-4E4B-9525-EC40C8A66C3D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A9AA7A-E57C-45DD-B825-22BF03A8B675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9" name="TextBox 52">
              <a:extLst>
                <a:ext uri="{FF2B5EF4-FFF2-40B4-BE49-F238E27FC236}">
                  <a16:creationId xmlns:a16="http://schemas.microsoft.com/office/drawing/2014/main" id="{5C6EBFE5-F7D7-4B5D-8D3B-7AE4935C6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4090B-965B-4097-9A02-F3A0680C0C1B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30E1D67-7201-45D6-99EC-9B3FD0DFC685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3" name="TextBox 52">
              <a:extLst>
                <a:ext uri="{FF2B5EF4-FFF2-40B4-BE49-F238E27FC236}">
                  <a16:creationId xmlns:a16="http://schemas.microsoft.com/office/drawing/2014/main" id="{B05712C7-EFE2-474D-9B79-82619EE7C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 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등록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596CDA-CDA5-4053-8768-FFC4BE24AF34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31FB68-2D07-4A1E-8EB9-8F615800ED3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B614356A-10F2-45BB-BC95-C482A36CB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E28B5-069D-4855-AF84-0DC4D310CFBD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466E22-C51D-4C79-9515-398F2C5E38C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247ED725-F265-4220-B6BC-D97B93880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FA1B32-9625-4AE5-B72E-27704EC74A6C}"/>
              </a:ext>
            </a:extLst>
          </p:cNvPr>
          <p:cNvGrpSpPr/>
          <p:nvPr/>
        </p:nvGrpSpPr>
        <p:grpSpPr>
          <a:xfrm>
            <a:off x="657225" y="4451399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1F21C3-B9FB-4AD5-9575-5D7E3197039C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1" name="TextBox 52">
              <a:extLst>
                <a:ext uri="{FF2B5EF4-FFF2-40B4-BE49-F238E27FC236}">
                  <a16:creationId xmlns:a16="http://schemas.microsoft.com/office/drawing/2014/main" id="{F7D45710-A896-4F26-B0E3-E8DD05F20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A03A9A-DD09-4DDC-9A2A-9047B0D666C7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7EDD755-723B-4160-9476-D169344AEB6D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5" name="TextBox 52">
              <a:extLst>
                <a:ext uri="{FF2B5EF4-FFF2-40B4-BE49-F238E27FC236}">
                  <a16:creationId xmlns:a16="http://schemas.microsoft.com/office/drawing/2014/main" id="{11BB216B-9183-45A2-AC5F-E907ACC47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글로벌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8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응용 프로그램 다운로드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Git-2.30.0.2-64-bit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https://git-scm.com/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Git-2.30.0.2-64-bit.exe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다운로드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Download 2.30.0 for window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- 64-bit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Windows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Setup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프로그램 다운로드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324F82-6CDC-423B-B456-0939E987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5840595" cy="370425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E218304B-61F7-4E77-B820-1E39D0594283}"/>
              </a:ext>
            </a:extLst>
          </p:cNvPr>
          <p:cNvSpPr/>
          <p:nvPr/>
        </p:nvSpPr>
        <p:spPr bwMode="auto">
          <a:xfrm>
            <a:off x="4506371" y="3610067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481D56-F68E-4B85-8CB0-10CFF03B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1" y="3974471"/>
            <a:ext cx="3093012" cy="233830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ABC8872F-FFF3-4961-87FC-77418496DA3E}"/>
              </a:ext>
            </a:extLst>
          </p:cNvPr>
          <p:cNvSpPr/>
          <p:nvPr/>
        </p:nvSpPr>
        <p:spPr bwMode="auto">
          <a:xfrm>
            <a:off x="2127005" y="536276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09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Ⅱ. Git </a:t>
            </a:r>
            <a:r>
              <a:rPr lang="ko-KR" altLang="en-US" dirty="0"/>
              <a:t>응용 프로그램 설치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Git 2.30.2 </a:t>
            </a:r>
            <a:r>
              <a:rPr lang="ko-KR" altLang="en-US" dirty="0"/>
              <a:t>프로그램 설치</a:t>
            </a:r>
          </a:p>
        </p:txBody>
      </p:sp>
      <p:sp>
        <p:nvSpPr>
          <p:cNvPr id="93" name="AutoShape 55"/>
          <p:cNvSpPr>
            <a:spLocks noChangeArrowheads="1"/>
          </p:cNvSpPr>
          <p:nvPr/>
        </p:nvSpPr>
        <p:spPr bwMode="auto">
          <a:xfrm>
            <a:off x="6435848" y="1216079"/>
            <a:ext cx="3234762" cy="5266202"/>
          </a:xfrm>
          <a:prstGeom prst="round2SameRect">
            <a:avLst>
              <a:gd name="adj1" fmla="val 1833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360000" rIns="144000" bIns="14400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Information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Select Destination Location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Select Components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Git GUI Here : unchecked 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Select Start Menu Folder</a:t>
            </a: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Next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98726" y="1047182"/>
            <a:ext cx="2509006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설명</a:t>
            </a:r>
          </a:p>
        </p:txBody>
      </p:sp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6063349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7FBDCC-30D5-4025-B8E8-22138A65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528648"/>
            <a:ext cx="2855677" cy="2319075"/>
          </a:xfrm>
          <a:prstGeom prst="rect">
            <a:avLst/>
          </a:prstGeom>
          <a:ln w="3175">
            <a:noFill/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F90B23C0-6F99-4978-BC99-292B18CDE8D5}"/>
              </a:ext>
            </a:extLst>
          </p:cNvPr>
          <p:cNvSpPr/>
          <p:nvPr/>
        </p:nvSpPr>
        <p:spPr bwMode="auto">
          <a:xfrm>
            <a:off x="2051109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D2B3081-80E8-4D97-B68F-A29AB2ED6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048" y="1528648"/>
            <a:ext cx="2855677" cy="2319075"/>
          </a:xfrm>
          <a:prstGeom prst="rect">
            <a:avLst/>
          </a:prstGeom>
          <a:ln w="3175">
            <a:noFill/>
          </a:ln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FFA0B7E-A1D9-474B-A976-8B5365CADF60}"/>
              </a:ext>
            </a:extLst>
          </p:cNvPr>
          <p:cNvSpPr/>
          <p:nvPr/>
        </p:nvSpPr>
        <p:spPr bwMode="auto">
          <a:xfrm>
            <a:off x="5439007" y="3448600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FE4260A-75A8-4C88-ABFD-1E5C18604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57" y="3960756"/>
            <a:ext cx="2855677" cy="2319075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3E17A2F7-FFC9-4B94-B66D-54F78A8487AF}"/>
              </a:ext>
            </a:extLst>
          </p:cNvPr>
          <p:cNvSpPr/>
          <p:nvPr/>
        </p:nvSpPr>
        <p:spPr bwMode="auto">
          <a:xfrm>
            <a:off x="252188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DFDD07-9C2B-4C1B-8DF8-56528D5EE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048" y="3960756"/>
            <a:ext cx="2855677" cy="231907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A6548CAA-7BE3-42F7-8FC0-885922D5D6E2}"/>
              </a:ext>
            </a:extLst>
          </p:cNvPr>
          <p:cNvSpPr/>
          <p:nvPr/>
        </p:nvSpPr>
        <p:spPr bwMode="auto">
          <a:xfrm>
            <a:off x="5439006" y="5883245"/>
            <a:ext cx="252000" cy="2520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9" name="모서리가 둥근 직사각형 111">
            <a:extLst>
              <a:ext uri="{FF2B5EF4-FFF2-40B4-BE49-F238E27FC236}">
                <a16:creationId xmlns:a16="http://schemas.microsoft.com/office/drawing/2014/main" id="{8865EB19-9BEE-4C6E-9AAA-51F9D8D4840C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Git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(1/4)</a:t>
            </a:r>
            <a:endParaRPr lang="ko-KR" altLang="en-US" sz="1400" kern="0" dirty="0">
              <a:solidFill>
                <a:prstClr val="white"/>
              </a:solidFill>
              <a:effectLst>
                <a:glow rad="63500">
                  <a:srgbClr val="1D427D"/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140697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29229</TotalTime>
  <Words>2833</Words>
  <Application>Microsoft Office PowerPoint</Application>
  <PresentationFormat>A4 용지(210x297mm)</PresentationFormat>
  <Paragraphs>572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GitHub 설명서</vt:lpstr>
      <vt:lpstr>문서 승인 및 이력</vt:lpstr>
      <vt:lpstr>목차</vt:lpstr>
      <vt:lpstr>1. GitHub 사이트 접속</vt:lpstr>
      <vt:lpstr>2. 프로젝트 저장소 생성</vt:lpstr>
      <vt:lpstr>3. 프로젝트 구성원 초대</vt:lpstr>
      <vt:lpstr>목차</vt:lpstr>
      <vt:lpstr>1. 응용 프로그램 다운로드</vt:lpstr>
      <vt:lpstr>2. Git 2.30.2 프로그램 설치</vt:lpstr>
      <vt:lpstr>2. Git 2.30.2 프로그램 설치</vt:lpstr>
      <vt:lpstr>2. Git 2.30.2 프로그램 설치</vt:lpstr>
      <vt:lpstr>2. Git 2.30.2 프로그램 설치</vt:lpstr>
      <vt:lpstr>3. Git 프로그램 설치정보 확인</vt:lpstr>
      <vt:lpstr>목차</vt:lpstr>
      <vt:lpstr>1. 응용 프로그램 다운로드</vt:lpstr>
      <vt:lpstr>2. VS Code 1.53.0 프로그램 설치</vt:lpstr>
      <vt:lpstr>목차</vt:lpstr>
      <vt:lpstr>1. 로컬 Git 저장소 생성</vt:lpstr>
      <vt:lpstr>2. 로컬 Git 저장소 초기화</vt:lpstr>
      <vt:lpstr>2. 로컬 Git 저장소 초기화</vt:lpstr>
      <vt:lpstr>PowerPoint 프레젠테이션</vt:lpstr>
      <vt:lpstr>1. 프로젝트 추진 배경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3849</cp:revision>
  <cp:lastPrinted>2013-03-12T06:42:38Z</cp:lastPrinted>
  <dcterms:created xsi:type="dcterms:W3CDTF">2008-12-02T04:27:09Z</dcterms:created>
  <dcterms:modified xsi:type="dcterms:W3CDTF">2021-02-06T12:14:52Z</dcterms:modified>
</cp:coreProperties>
</file>