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F0502020204030203" pitchFamily="34" charset="0"/>
      <p:regular r:id="rId21"/>
    </p:embeddedFont>
    <p:embeddedFont>
      <p:font typeface="Playfair Display" panose="020B0604020202020204" charset="0"/>
      <p:regular r:id="rId22"/>
      <p:bold r:id="rId23"/>
      <p:italic r:id="rId24"/>
      <p:boldItalic r:id="rId25"/>
    </p:embeddedFont>
    <p:embeddedFont>
      <p:font typeface="Cabin"/>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1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894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bs.twimg.com/profile_images/560116538556940288/gvj8DhW3_400x400.p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muettergesundheit.org/images/causes_maternal-mortality.jp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crypted-tbn0.gstatic.com/images?q=tbn:ANd9GcQBuk3pPxCw--Tg1019EAFUcM2iVKVVdfrK_mZLyyDNtrON_kmu"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upload.wikimedia.org/wikipedia/commons/2/2c/Maternal_mortality_rate_worldwide.jp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ons.wikimedia.org/wiki/File:Roundel_of_Uganda_-_Type_1.sv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mmons.wikimedia.org/wiki/File:Roundel_of_Uganda_-_Type_1.sv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Looked at the entire system</a:t>
            </a:r>
            <a:endParaRPr/>
          </a:p>
          <a:p>
            <a:pPr marL="0" lvl="0" indent="0">
              <a:spcBef>
                <a:spcPts val="0"/>
              </a:spcBef>
              <a:spcAft>
                <a:spcPts val="0"/>
              </a:spcAft>
              <a:buNone/>
            </a:pPr>
            <a:r>
              <a:rPr lang="en"/>
              <a:t>Increasing # of doctors and supplies in the system </a:t>
            </a:r>
            <a:endParaRPr/>
          </a:p>
        </p:txBody>
      </p:sp>
    </p:spTree>
    <p:extLst>
      <p:ext uri="{BB962C8B-B14F-4D97-AF65-F5344CB8AC3E}">
        <p14:creationId xmlns:p14="http://schemas.microsoft.com/office/powerpoint/2010/main" val="299216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222698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 name="Shape 3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153244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2" name="Shape 4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a:spcBef>
                <a:spcPts val="0"/>
              </a:spcBef>
              <a:spcAft>
                <a:spcPts val="0"/>
              </a:spcAft>
              <a:buNone/>
            </a:pPr>
            <a:r>
              <a:rPr lang="en"/>
              <a:t/>
            </a:r>
            <a:br>
              <a:rPr lang="en"/>
            </a:br>
            <a:r>
              <a:rPr lang="en"/>
              <a:t>Existing literature on training methodology demonstrated 83% increase in training capacity;</a:t>
            </a:r>
            <a:endParaRPr/>
          </a:p>
          <a:p>
            <a:pPr marL="0" lvl="0" indent="0">
              <a:spcBef>
                <a:spcPts val="0"/>
              </a:spcBef>
              <a:spcAft>
                <a:spcPts val="0"/>
              </a:spcAft>
              <a:buNone/>
            </a:pPr>
            <a:r>
              <a:rPr lang="en"/>
              <a:t>Just increasing the percent </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868712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Shape 5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9" name="Shape 5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737459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0" name="Shape 6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200" b="1">
                <a:latin typeface="Cabin"/>
                <a:ea typeface="Cabin"/>
                <a:cs typeface="Cabin"/>
                <a:sym typeface="Cabin"/>
              </a:rPr>
              <a:t>Cost-Utility Graph</a:t>
            </a:r>
            <a:endParaRPr sz="1200" b="1">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A cost-utility graph was generated to examine the different costs and utilities of the different treatments. All treatments improved health utilities. The training only model improved health utility by 0.002 from baseline for an extra cost of $4.92.  The supplies only model improved health utility by 0.0025 from baseline and decreased cost by $3.14. The combined or  </a:t>
            </a:r>
            <a:r>
              <a:rPr lang="en" sz="1200" i="1">
                <a:latin typeface="Cabin"/>
                <a:ea typeface="Cabin"/>
                <a:cs typeface="Cabin"/>
                <a:sym typeface="Cabin"/>
              </a:rPr>
              <a:t>both training and supply</a:t>
            </a:r>
            <a:r>
              <a:rPr lang="en" sz="1200">
                <a:latin typeface="Cabin"/>
                <a:ea typeface="Cabin"/>
                <a:cs typeface="Cabin"/>
                <a:sym typeface="Cabin"/>
              </a:rPr>
              <a:t> treatment improved health utility from baseline by 0.00556 for $4.41. Raw data are also provided (Table 5). </a:t>
            </a:r>
            <a:endParaRPr/>
          </a:p>
        </p:txBody>
      </p:sp>
    </p:spTree>
    <p:extLst>
      <p:ext uri="{BB962C8B-B14F-4D97-AF65-F5344CB8AC3E}">
        <p14:creationId xmlns:p14="http://schemas.microsoft.com/office/powerpoint/2010/main" val="251957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6" name="Shape 6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01865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Shape 6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3" name="Shape 6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1157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Shape 62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1" name="Shape 6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Comparatively the more expensive supplies and training scenario is best where </a:t>
            </a:r>
            <a:endParaRPr/>
          </a:p>
          <a:p>
            <a:pPr marL="0" lvl="0" indent="0">
              <a:spcBef>
                <a:spcPts val="0"/>
              </a:spcBef>
              <a:spcAft>
                <a:spcPts val="0"/>
              </a:spcAft>
              <a:buNone/>
            </a:pPr>
            <a:endParaRPr/>
          </a:p>
          <a:p>
            <a:pPr marL="0" lvl="0" indent="0">
              <a:spcBef>
                <a:spcPts val="0"/>
              </a:spcBef>
              <a:spcAft>
                <a:spcPts val="0"/>
              </a:spcAft>
              <a:buNone/>
            </a:pPr>
            <a:r>
              <a:rPr lang="en"/>
              <a:t>All scenarios compared to baseline; supplies and training vs supples in the 3 different </a:t>
            </a:r>
            <a:endParaRPr/>
          </a:p>
        </p:txBody>
      </p:sp>
    </p:spTree>
    <p:extLst>
      <p:ext uri="{BB962C8B-B14F-4D97-AF65-F5344CB8AC3E}">
        <p14:creationId xmlns:p14="http://schemas.microsoft.com/office/powerpoint/2010/main" val="3940552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7" name="Shape 6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Build more integrated model = include more healthcare outcomes that it would have;</a:t>
            </a:r>
            <a:endParaRPr/>
          </a:p>
        </p:txBody>
      </p:sp>
    </p:spTree>
    <p:extLst>
      <p:ext uri="{BB962C8B-B14F-4D97-AF65-F5344CB8AC3E}">
        <p14:creationId xmlns:p14="http://schemas.microsoft.com/office/powerpoint/2010/main" val="198786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https://pbs.twimg.com/profile_images/560116538556940288/gvj8DhW3_400x400.png</a:t>
            </a:r>
            <a:endParaRPr/>
          </a:p>
          <a:p>
            <a:pPr marL="0" lvl="0" indent="0">
              <a:spcBef>
                <a:spcPts val="0"/>
              </a:spcBef>
              <a:spcAft>
                <a:spcPts val="0"/>
              </a:spcAft>
              <a:buNone/>
            </a:pPr>
            <a:endParaRPr/>
          </a:p>
          <a:p>
            <a:pPr marL="0" lvl="0" indent="0">
              <a:spcBef>
                <a:spcPts val="0"/>
              </a:spcBef>
              <a:spcAft>
                <a:spcPts val="0"/>
              </a:spcAft>
              <a:buNone/>
            </a:pPr>
            <a:r>
              <a:rPr lang="en"/>
              <a:t>Seed Global Health, partnerships with the Peace Corps</a:t>
            </a:r>
            <a:endParaRPr/>
          </a:p>
        </p:txBody>
      </p:sp>
    </p:spTree>
    <p:extLst>
      <p:ext uri="{BB962C8B-B14F-4D97-AF65-F5344CB8AC3E}">
        <p14:creationId xmlns:p14="http://schemas.microsoft.com/office/powerpoint/2010/main" val="263991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http://muettergesundheit.org/images/causes_maternal-mortality.jpg</a:t>
            </a:r>
            <a:endParaRPr/>
          </a:p>
          <a:p>
            <a:pPr marL="0" lvl="0" indent="0">
              <a:spcBef>
                <a:spcPts val="0"/>
              </a:spcBef>
              <a:spcAft>
                <a:spcPts val="0"/>
              </a:spcAft>
              <a:buNone/>
            </a:pPr>
            <a:r>
              <a:rPr lang="en" u="sng">
                <a:solidFill>
                  <a:schemeClr val="hlink"/>
                </a:solidFill>
                <a:hlinkClick r:id="rId4"/>
              </a:rPr>
              <a:t>https://encrypted-tbn0.gstatic.com/images?q=tbn:ANd9GcQBuk3pPxCw--Tg1019EAFUcM2iVKVVdfrK_mZLyyDNtrON_kmu</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
              <a:t>Even higher in the developing world</a:t>
            </a:r>
            <a:endParaRPr/>
          </a:p>
        </p:txBody>
      </p:sp>
    </p:spTree>
    <p:extLst>
      <p:ext uri="{BB962C8B-B14F-4D97-AF65-F5344CB8AC3E}">
        <p14:creationId xmlns:p14="http://schemas.microsoft.com/office/powerpoint/2010/main" val="2877654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https://upload.wikimedia.org/wikipedia/commons/2/2c/Maternal_mortality_rate_worldwide.jpg</a:t>
            </a:r>
            <a:endParaRPr/>
          </a:p>
          <a:p>
            <a:pPr marL="0" lvl="0" indent="0">
              <a:spcBef>
                <a:spcPts val="0"/>
              </a:spcBef>
              <a:spcAft>
                <a:spcPts val="0"/>
              </a:spcAft>
              <a:buNone/>
            </a:pPr>
            <a:r>
              <a:rPr lang="en"/>
              <a:t>(Deaths/100,000 live births)</a:t>
            </a:r>
            <a:endParaRPr/>
          </a:p>
          <a:p>
            <a:pPr marL="0" lvl="0" indent="0">
              <a:spcBef>
                <a:spcPts val="0"/>
              </a:spcBef>
              <a:spcAft>
                <a:spcPts val="0"/>
              </a:spcAft>
              <a:buNone/>
            </a:pPr>
            <a:endParaRPr/>
          </a:p>
          <a:p>
            <a:pPr marL="0" lvl="0" indent="0">
              <a:spcBef>
                <a:spcPts val="0"/>
              </a:spcBef>
              <a:spcAft>
                <a:spcPts val="0"/>
              </a:spcAft>
              <a:buNone/>
            </a:pPr>
            <a:r>
              <a:rPr lang="en"/>
              <a:t>Specifially important in Africa, and specially in Uganda so we chose to work in the country</a:t>
            </a:r>
            <a:endParaRPr/>
          </a:p>
        </p:txBody>
      </p:sp>
    </p:spTree>
    <p:extLst>
      <p:ext uri="{BB962C8B-B14F-4D97-AF65-F5344CB8AC3E}">
        <p14:creationId xmlns:p14="http://schemas.microsoft.com/office/powerpoint/2010/main" val="59703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https://commons.wikimedia.org/wiki/File:Roundel_of_Uganda_-_Type_1.svg</a:t>
            </a:r>
            <a:endParaRPr/>
          </a:p>
          <a:p>
            <a:pPr marL="0" lvl="0" indent="0">
              <a:spcBef>
                <a:spcPts val="0"/>
              </a:spcBef>
              <a:spcAft>
                <a:spcPts val="0"/>
              </a:spcAft>
              <a:buNone/>
            </a:pPr>
            <a:endParaRPr/>
          </a:p>
          <a:p>
            <a:pPr marL="0" lvl="0" indent="0" rtl="0">
              <a:spcBef>
                <a:spcPts val="0"/>
              </a:spcBef>
              <a:spcAft>
                <a:spcPts val="0"/>
              </a:spcAft>
              <a:buNone/>
            </a:pPr>
            <a:r>
              <a:rPr lang="en"/>
              <a:t>We looked at their clinical guidelines and saw MD and MgSO4 usage</a:t>
            </a:r>
            <a:endParaRPr/>
          </a:p>
        </p:txBody>
      </p:sp>
    </p:spTree>
    <p:extLst>
      <p:ext uri="{BB962C8B-B14F-4D97-AF65-F5344CB8AC3E}">
        <p14:creationId xmlns:p14="http://schemas.microsoft.com/office/powerpoint/2010/main" val="36389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https://commons.wikimedia.org/wiki/File:Roundel_of_Uganda_-_Type_1.svg</a:t>
            </a:r>
            <a:endParaRPr/>
          </a:p>
          <a:p>
            <a:pPr marL="0" lvl="0" indent="0">
              <a:spcBef>
                <a:spcPts val="0"/>
              </a:spcBef>
              <a:spcAft>
                <a:spcPts val="0"/>
              </a:spcAft>
              <a:buNone/>
            </a:pPr>
            <a:endParaRPr/>
          </a:p>
          <a:p>
            <a:pPr marL="0" lvl="0" indent="0">
              <a:spcBef>
                <a:spcPts val="0"/>
              </a:spcBef>
              <a:spcAft>
                <a:spcPts val="0"/>
              </a:spcAft>
              <a:buNone/>
            </a:pPr>
            <a:r>
              <a:rPr lang="en"/>
              <a:t>Looked at existing literature for where testing is done for HTn and PE. </a:t>
            </a:r>
            <a:endParaRPr/>
          </a:p>
          <a:p>
            <a:pPr marL="0" lvl="0" indent="0">
              <a:spcBef>
                <a:spcPts val="0"/>
              </a:spcBef>
              <a:spcAft>
                <a:spcPts val="0"/>
              </a:spcAft>
              <a:buNone/>
            </a:pPr>
            <a:endParaRPr/>
          </a:p>
          <a:p>
            <a:pPr marL="0" lvl="0" indent="0" rtl="0">
              <a:spcBef>
                <a:spcPts val="0"/>
              </a:spcBef>
              <a:spcAft>
                <a:spcPts val="0"/>
              </a:spcAft>
              <a:buNone/>
            </a:pPr>
            <a:endParaRPr/>
          </a:p>
        </p:txBody>
      </p:sp>
    </p:spTree>
    <p:extLst>
      <p:ext uri="{BB962C8B-B14F-4D97-AF65-F5344CB8AC3E}">
        <p14:creationId xmlns:p14="http://schemas.microsoft.com/office/powerpoint/2010/main" val="3956249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a:spcBef>
                <a:spcPts val="0"/>
              </a:spcBef>
              <a:spcAft>
                <a:spcPts val="0"/>
              </a:spcAft>
              <a:buNone/>
            </a:pPr>
            <a:r>
              <a:rPr lang="en"/>
              <a:t>Explain how this corresponds to the Markov Processes</a:t>
            </a:r>
            <a:endParaRPr/>
          </a:p>
          <a:p>
            <a:pPr marL="0" lvl="0" indent="0">
              <a:spcBef>
                <a:spcPts val="0"/>
              </a:spcBef>
              <a:spcAft>
                <a:spcPts val="0"/>
              </a:spcAft>
              <a:buNone/>
            </a:pPr>
            <a:endParaRPr/>
          </a:p>
          <a:p>
            <a:pPr marL="0" lvl="0" indent="0" rtl="0">
              <a:spcBef>
                <a:spcPts val="0"/>
              </a:spcBef>
              <a:spcAft>
                <a:spcPts val="0"/>
              </a:spcAft>
              <a:buNone/>
            </a:pPr>
            <a:r>
              <a:rPr lang="en"/>
              <a:t>The probabiliites are informed by the existing literature. 59% got a blood pressure screening and others are given by the following. </a:t>
            </a:r>
            <a:endParaRPr/>
          </a:p>
          <a:p>
            <a:pPr marL="0" lvl="0" indent="0">
              <a:spcBef>
                <a:spcPts val="0"/>
              </a:spcBef>
              <a:spcAft>
                <a:spcPts val="0"/>
              </a:spcAft>
              <a:buNone/>
            </a:pPr>
            <a:r>
              <a:rPr lang="en"/>
              <a:t>Existing literature on training methodology demonstrated 83% increase in training capacity;</a:t>
            </a:r>
            <a:endParaRPr/>
          </a:p>
          <a:p>
            <a:pPr marL="0" lvl="0" indent="0">
              <a:spcBef>
                <a:spcPts val="0"/>
              </a:spcBef>
              <a:spcAft>
                <a:spcPts val="0"/>
              </a:spcAft>
              <a:buNone/>
            </a:pPr>
            <a:r>
              <a:rPr lang="en"/>
              <a:t>Just increasing the percent </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115649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1586795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Talk about model approach.</a:t>
            </a:r>
            <a:endParaRPr/>
          </a:p>
          <a:p>
            <a:pPr marL="0" lvl="0" indent="0" rtl="0">
              <a:spcBef>
                <a:spcPts val="0"/>
              </a:spcBef>
              <a:spcAft>
                <a:spcPts val="0"/>
              </a:spcAft>
              <a:buNone/>
            </a:pPr>
            <a:r>
              <a:rPr lang="en"/>
              <a:t>Explain where the treatments end up in the model</a:t>
            </a:r>
            <a:endParaRPr/>
          </a:p>
          <a:p>
            <a:pPr marL="0" lvl="0" indent="0" rtl="0">
              <a:spcBef>
                <a:spcPts val="0"/>
              </a:spcBef>
              <a:spcAft>
                <a:spcPts val="0"/>
              </a:spcAft>
              <a:buNone/>
            </a:pPr>
            <a:r>
              <a:rPr lang="en"/>
              <a:t>Explain how this corresponds to the Markov Processes</a:t>
            </a:r>
            <a:endParaRPr/>
          </a:p>
          <a:p>
            <a:pPr marL="0" lvl="0" indent="0" rtl="0">
              <a:spcBef>
                <a:spcPts val="0"/>
              </a:spcBef>
              <a:spcAft>
                <a:spcPts val="0"/>
              </a:spcAft>
              <a:buNone/>
            </a:pPr>
            <a:endParaRPr/>
          </a:p>
        </p:txBody>
      </p:sp>
    </p:spTree>
    <p:extLst>
      <p:ext uri="{BB962C8B-B14F-4D97-AF65-F5344CB8AC3E}">
        <p14:creationId xmlns:p14="http://schemas.microsoft.com/office/powerpoint/2010/main" val="208084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Shape 5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Shape 33"/>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Shape 41"/>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Shape 42"/>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Cost Effective:</a:t>
            </a:r>
            <a:endParaRPr/>
          </a:p>
          <a:p>
            <a:pPr marL="0" lvl="0" indent="0" algn="l" rtl="0">
              <a:spcBef>
                <a:spcPts val="0"/>
              </a:spcBef>
              <a:spcAft>
                <a:spcPts val="0"/>
              </a:spcAft>
              <a:buNone/>
            </a:pPr>
            <a:endParaRPr sz="1800"/>
          </a:p>
          <a:p>
            <a:pPr marL="0" lvl="0" indent="0">
              <a:spcBef>
                <a:spcPts val="0"/>
              </a:spcBef>
              <a:spcAft>
                <a:spcPts val="0"/>
              </a:spcAft>
              <a:buNone/>
            </a:pPr>
            <a:r>
              <a:rPr lang="en" sz="1800"/>
              <a:t>Better Docs and More Supplies for Treating Preeclampsia in Uganda</a:t>
            </a:r>
            <a:endParaRPr sz="1800"/>
          </a:p>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25" name="Shape 325"/>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326" name="Shape 326"/>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327" name="Shape 327"/>
          <p:cNvSpPr/>
          <p:nvPr/>
        </p:nvSpPr>
        <p:spPr>
          <a:xfrm>
            <a:off x="149875" y="1361700"/>
            <a:ext cx="517200" cy="488400"/>
          </a:xfrm>
          <a:prstGeom prst="ellipse">
            <a:avLst/>
          </a:prstGeom>
          <a:solidFill>
            <a:srgbClr val="86D66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28" name="Shape 328"/>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329" name="Shape 329"/>
          <p:cNvCxnSpPr>
            <a:endCxn id="330"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331" name="Shape 331"/>
          <p:cNvCxnSpPr>
            <a:stCxn id="330" idx="6"/>
          </p:cNvCxnSpPr>
          <p:nvPr/>
        </p:nvCxnSpPr>
        <p:spPr>
          <a:xfrm rot="10800000" flipH="1">
            <a:off x="3415175" y="549275"/>
            <a:ext cx="1618800" cy="155400"/>
          </a:xfrm>
          <a:prstGeom prst="straightConnector1">
            <a:avLst/>
          </a:prstGeom>
          <a:noFill/>
          <a:ln w="76200" cap="flat" cmpd="sng">
            <a:solidFill>
              <a:schemeClr val="dk2"/>
            </a:solidFill>
            <a:prstDash val="solid"/>
            <a:round/>
            <a:headEnd type="none" w="med" len="med"/>
            <a:tailEnd type="none" w="med" len="med"/>
          </a:ln>
        </p:spPr>
      </p:cxnSp>
      <p:cxnSp>
        <p:nvCxnSpPr>
          <p:cNvPr id="332" name="Shape 332"/>
          <p:cNvCxnSpPr>
            <a:stCxn id="333" idx="6"/>
          </p:cNvCxnSpPr>
          <p:nvPr/>
        </p:nvCxnSpPr>
        <p:spPr>
          <a:xfrm>
            <a:off x="5315613" y="543525"/>
            <a:ext cx="2141400" cy="21600"/>
          </a:xfrm>
          <a:prstGeom prst="straightConnector1">
            <a:avLst/>
          </a:prstGeom>
          <a:noFill/>
          <a:ln w="76200" cap="flat" cmpd="sng">
            <a:solidFill>
              <a:schemeClr val="dk2"/>
            </a:solidFill>
            <a:prstDash val="solid"/>
            <a:round/>
            <a:headEnd type="none" w="med" len="med"/>
            <a:tailEnd type="none" w="med" len="med"/>
          </a:ln>
        </p:spPr>
      </p:cxnSp>
      <p:sp>
        <p:nvSpPr>
          <p:cNvPr id="333" name="Shape 333"/>
          <p:cNvSpPr/>
          <p:nvPr/>
        </p:nvSpPr>
        <p:spPr>
          <a:xfrm>
            <a:off x="4798413" y="29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7216050" y="296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35" name="Shape 335"/>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336" name="Shape 336"/>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337" name="Shape 337"/>
          <p:cNvCxnSpPr>
            <a:endCxn id="338" idx="2"/>
          </p:cNvCxnSpPr>
          <p:nvPr/>
        </p:nvCxnSpPr>
        <p:spPr>
          <a:xfrm>
            <a:off x="3349850" y="31967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339" name="Shape 339"/>
          <p:cNvCxnSpPr>
            <a:endCxn id="340"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341" name="Shape 341"/>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342" name="Shape 342"/>
          <p:cNvCxnSpPr>
            <a:stCxn id="340"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343" name="Shape 343"/>
          <p:cNvCxnSpPr>
            <a:stCxn id="338" idx="6"/>
          </p:cNvCxnSpPr>
          <p:nvPr/>
        </p:nvCxnSpPr>
        <p:spPr>
          <a:xfrm rot="10800000" flipH="1">
            <a:off x="6461450" y="3173075"/>
            <a:ext cx="1091700" cy="74700"/>
          </a:xfrm>
          <a:prstGeom prst="straightConnector1">
            <a:avLst/>
          </a:prstGeom>
          <a:noFill/>
          <a:ln w="76200" cap="flat" cmpd="sng">
            <a:solidFill>
              <a:schemeClr val="dk2"/>
            </a:solidFill>
            <a:prstDash val="solid"/>
            <a:round/>
            <a:headEnd type="none" w="med" len="med"/>
            <a:tailEnd type="none" w="med" len="med"/>
          </a:ln>
        </p:spPr>
      </p:cxnSp>
      <p:sp>
        <p:nvSpPr>
          <p:cNvPr id="344" name="Shape 344"/>
          <p:cNvSpPr/>
          <p:nvPr/>
        </p:nvSpPr>
        <p:spPr>
          <a:xfrm>
            <a:off x="7232250" y="2938075"/>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45" name="Shape 345"/>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346" name="Shape 346"/>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347" name="Shape 347"/>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348" name="Shape 348"/>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7673250" y="9058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0" name="Shape 350"/>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351" name="Shape 351"/>
          <p:cNvSpPr/>
          <p:nvPr/>
        </p:nvSpPr>
        <p:spPr>
          <a:xfrm>
            <a:off x="7749450" y="1820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352" name="Shape 352"/>
          <p:cNvGrpSpPr/>
          <p:nvPr/>
        </p:nvGrpSpPr>
        <p:grpSpPr>
          <a:xfrm>
            <a:off x="5499300" y="1616074"/>
            <a:ext cx="724200" cy="622022"/>
            <a:chOff x="1024525" y="1364531"/>
            <a:chExt cx="724200" cy="684670"/>
          </a:xfrm>
        </p:grpSpPr>
        <p:sp>
          <p:nvSpPr>
            <p:cNvPr id="353" name="Shape 353"/>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355" name="Shape 355"/>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356" name="Shape 356"/>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357" name="Shape 357"/>
          <p:cNvSpPr/>
          <p:nvPr/>
        </p:nvSpPr>
        <p:spPr>
          <a:xfrm>
            <a:off x="7292250" y="22774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358" name="Shape 358"/>
          <p:cNvGrpSpPr/>
          <p:nvPr/>
        </p:nvGrpSpPr>
        <p:grpSpPr>
          <a:xfrm>
            <a:off x="987546" y="2086925"/>
            <a:ext cx="665704" cy="612900"/>
            <a:chOff x="1068584" y="1604050"/>
            <a:chExt cx="665704" cy="612900"/>
          </a:xfrm>
        </p:grpSpPr>
        <p:sp>
          <p:nvSpPr>
            <p:cNvPr id="359" name="Shape 359"/>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361" name="Shape 361"/>
          <p:cNvGrpSpPr/>
          <p:nvPr/>
        </p:nvGrpSpPr>
        <p:grpSpPr>
          <a:xfrm>
            <a:off x="987546" y="722850"/>
            <a:ext cx="665704" cy="612900"/>
            <a:chOff x="1068584" y="1604050"/>
            <a:chExt cx="665704" cy="612900"/>
          </a:xfrm>
        </p:grpSpPr>
        <p:sp>
          <p:nvSpPr>
            <p:cNvPr id="362" name="Shape 362"/>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364" name="Shape 364"/>
          <p:cNvSpPr/>
          <p:nvPr/>
        </p:nvSpPr>
        <p:spPr>
          <a:xfrm>
            <a:off x="2552325" y="21491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4809700" y="1276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4962100" y="241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5944250" y="300357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67" name="Shape 367"/>
          <p:cNvGrpSpPr/>
          <p:nvPr/>
        </p:nvGrpSpPr>
        <p:grpSpPr>
          <a:xfrm>
            <a:off x="2626738" y="2875825"/>
            <a:ext cx="782700" cy="612900"/>
            <a:chOff x="951575" y="1604050"/>
            <a:chExt cx="782700" cy="612900"/>
          </a:xfrm>
        </p:grpSpPr>
        <p:sp>
          <p:nvSpPr>
            <p:cNvPr id="368" name="Shape 368"/>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370" name="Shape 370"/>
          <p:cNvGrpSpPr/>
          <p:nvPr/>
        </p:nvGrpSpPr>
        <p:grpSpPr>
          <a:xfrm>
            <a:off x="2897971" y="1361700"/>
            <a:ext cx="665704" cy="612900"/>
            <a:chOff x="1068584" y="1604050"/>
            <a:chExt cx="665704" cy="612900"/>
          </a:xfrm>
        </p:grpSpPr>
        <p:sp>
          <p:nvSpPr>
            <p:cNvPr id="371" name="Shape 371"/>
            <p:cNvSpPr/>
            <p:nvPr/>
          </p:nvSpPr>
          <p:spPr>
            <a:xfrm>
              <a:off x="1068584" y="1604050"/>
              <a:ext cx="612900" cy="612900"/>
            </a:xfrm>
            <a:prstGeom prst="ellips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latin typeface="Cabin"/>
                  <a:ea typeface="Cabin"/>
                  <a:cs typeface="Cabin"/>
                  <a:sym typeface="Cabin"/>
                </a:rPr>
                <a:t>MD</a:t>
              </a:r>
              <a:endParaRPr sz="1200">
                <a:solidFill>
                  <a:srgbClr val="FFFFFF"/>
                </a:solidFill>
                <a:latin typeface="Cabin"/>
                <a:ea typeface="Cabin"/>
                <a:cs typeface="Cabin"/>
                <a:sym typeface="Cabin"/>
              </a:endParaRPr>
            </a:p>
          </p:txBody>
        </p:sp>
      </p:grpSp>
      <p:sp>
        <p:nvSpPr>
          <p:cNvPr id="330" name="Shape 330"/>
          <p:cNvSpPr/>
          <p:nvPr/>
        </p:nvSpPr>
        <p:spPr>
          <a:xfrm>
            <a:off x="2897975" y="4604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5613034" y="959425"/>
            <a:ext cx="612900" cy="612900"/>
          </a:xfrm>
          <a:prstGeom prst="ellips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txBox="1"/>
          <p:nvPr/>
        </p:nvSpPr>
        <p:spPr>
          <a:xfrm>
            <a:off x="5554525" y="1008925"/>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abin"/>
                <a:ea typeface="Cabin"/>
                <a:cs typeface="Cabin"/>
                <a:sym typeface="Cabin"/>
              </a:rPr>
              <a:t>MG</a:t>
            </a:r>
            <a:endParaRPr sz="1200">
              <a:solidFill>
                <a:srgbClr val="FFFFFF"/>
              </a:solidFill>
              <a:latin typeface="Cabin"/>
              <a:ea typeface="Cabin"/>
              <a:cs typeface="Cabin"/>
              <a:sym typeface="Cabin"/>
            </a:endParaRPr>
          </a:p>
          <a:p>
            <a:pPr marL="0" lvl="0" indent="0" algn="ctr" rtl="0">
              <a:spcBef>
                <a:spcPts val="0"/>
              </a:spcBef>
              <a:spcAft>
                <a:spcPts val="0"/>
              </a:spcAft>
              <a:buNone/>
            </a:pPr>
            <a:r>
              <a:rPr lang="en" sz="1200">
                <a:solidFill>
                  <a:srgbClr val="FFFFFF"/>
                </a:solidFill>
                <a:latin typeface="Cabin"/>
                <a:ea typeface="Cabin"/>
                <a:cs typeface="Cabin"/>
                <a:sym typeface="Cabin"/>
              </a:rPr>
              <a:t>SO</a:t>
            </a:r>
            <a:r>
              <a:rPr lang="en" sz="1200" baseline="-25000">
                <a:solidFill>
                  <a:srgbClr val="FFFFFF"/>
                </a:solidFill>
                <a:latin typeface="Cabin"/>
                <a:ea typeface="Cabin"/>
                <a:cs typeface="Cabin"/>
                <a:sym typeface="Cabin"/>
              </a:rPr>
              <a:t>4</a:t>
            </a:r>
            <a:endParaRPr sz="1200" baseline="-25000">
              <a:solidFill>
                <a:srgbClr val="FFFFFF"/>
              </a:solidFill>
              <a:latin typeface="Cabin"/>
              <a:ea typeface="Cabin"/>
              <a:cs typeface="Cabin"/>
              <a:sym typeface="Cabin"/>
            </a:endParaRPr>
          </a:p>
        </p:txBody>
      </p:sp>
      <p:grpSp>
        <p:nvGrpSpPr>
          <p:cNvPr id="375" name="Shape 375"/>
          <p:cNvGrpSpPr/>
          <p:nvPr/>
        </p:nvGrpSpPr>
        <p:grpSpPr>
          <a:xfrm>
            <a:off x="3562146" y="2055663"/>
            <a:ext cx="665704" cy="612900"/>
            <a:chOff x="1068584" y="1604050"/>
            <a:chExt cx="665704" cy="612900"/>
          </a:xfrm>
        </p:grpSpPr>
        <p:sp>
          <p:nvSpPr>
            <p:cNvPr id="376" name="Shape 376"/>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grpSp>
        <p:nvGrpSpPr>
          <p:cNvPr id="378" name="Shape 378"/>
          <p:cNvGrpSpPr/>
          <p:nvPr/>
        </p:nvGrpSpPr>
        <p:grpSpPr>
          <a:xfrm>
            <a:off x="3555634" y="1111825"/>
            <a:ext cx="665704" cy="612900"/>
            <a:chOff x="1068584" y="1680250"/>
            <a:chExt cx="665704" cy="612900"/>
          </a:xfrm>
        </p:grpSpPr>
        <p:sp>
          <p:nvSpPr>
            <p:cNvPr id="379" name="Shape 379"/>
            <p:cNvSpPr/>
            <p:nvPr/>
          </p:nvSpPr>
          <p:spPr>
            <a:xfrm>
              <a:off x="1068584" y="16802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380" name="Shape 380"/>
          <p:cNvSpPr/>
          <p:nvPr/>
        </p:nvSpPr>
        <p:spPr>
          <a:xfrm>
            <a:off x="2090450" y="1281025"/>
            <a:ext cx="782700" cy="756900"/>
          </a:xfrm>
          <a:prstGeom prst="rightArrow">
            <a:avLst>
              <a:gd name="adj1" fmla="val 50000"/>
              <a:gd name="adj2" fmla="val 500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 to .95</a:t>
            </a:r>
            <a:endParaRPr b="1">
              <a:solidFill>
                <a:srgbClr val="FFFFFF"/>
              </a:solidFill>
            </a:endParaRPr>
          </a:p>
        </p:txBody>
      </p:sp>
      <p:sp>
        <p:nvSpPr>
          <p:cNvPr id="381" name="Shape 381"/>
          <p:cNvSpPr/>
          <p:nvPr/>
        </p:nvSpPr>
        <p:spPr>
          <a:xfrm>
            <a:off x="4833650" y="823825"/>
            <a:ext cx="782700" cy="756900"/>
          </a:xfrm>
          <a:prstGeom prst="rightArrow">
            <a:avLst>
              <a:gd name="adj1" fmla="val 50000"/>
              <a:gd name="adj2" fmla="val 50000"/>
            </a:avLst>
          </a:prstGeom>
          <a:solidFill>
            <a:srgbClr val="351C7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 to .95</a:t>
            </a:r>
            <a:endParaRPr b="1">
              <a:solidFill>
                <a:srgbClr val="FFFFFF"/>
              </a:solidFill>
            </a:endParaRPr>
          </a:p>
        </p:txBody>
      </p:sp>
      <p:sp>
        <p:nvSpPr>
          <p:cNvPr id="382" name="Shape 382"/>
          <p:cNvSpPr txBox="1"/>
          <p:nvPr/>
        </p:nvSpPr>
        <p:spPr>
          <a:xfrm>
            <a:off x="-65725" y="4622375"/>
            <a:ext cx="9231300" cy="556800"/>
          </a:xfrm>
          <a:prstGeom prst="rect">
            <a:avLst/>
          </a:prstGeom>
          <a:solidFill>
            <a:srgbClr val="351C7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Cabin"/>
                <a:ea typeface="Cabin"/>
                <a:cs typeface="Cabin"/>
                <a:sym typeface="Cabin"/>
              </a:rPr>
              <a:t>Supplies Only</a:t>
            </a:r>
            <a:endParaRPr sz="2400" b="1">
              <a:solidFill>
                <a:srgbClr val="FFFFFF"/>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91" name="Shape 391"/>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392" name="Shape 392"/>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393" name="Shape 393"/>
          <p:cNvSpPr/>
          <p:nvPr/>
        </p:nvSpPr>
        <p:spPr>
          <a:xfrm>
            <a:off x="149875" y="1361700"/>
            <a:ext cx="517200" cy="488400"/>
          </a:xfrm>
          <a:prstGeom prst="ellipse">
            <a:avLst/>
          </a:prstGeom>
          <a:solidFill>
            <a:srgbClr val="33522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94" name="Shape 394"/>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395" name="Shape 395"/>
          <p:cNvCxnSpPr>
            <a:endCxn id="396"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397" name="Shape 397"/>
          <p:cNvCxnSpPr>
            <a:stCxn id="396" idx="6"/>
          </p:cNvCxnSpPr>
          <p:nvPr/>
        </p:nvCxnSpPr>
        <p:spPr>
          <a:xfrm rot="10800000" flipH="1">
            <a:off x="3415175" y="549275"/>
            <a:ext cx="1618800" cy="155400"/>
          </a:xfrm>
          <a:prstGeom prst="straightConnector1">
            <a:avLst/>
          </a:prstGeom>
          <a:noFill/>
          <a:ln w="76200" cap="flat" cmpd="sng">
            <a:solidFill>
              <a:schemeClr val="dk2"/>
            </a:solidFill>
            <a:prstDash val="solid"/>
            <a:round/>
            <a:headEnd type="none" w="med" len="med"/>
            <a:tailEnd type="none" w="med" len="med"/>
          </a:ln>
        </p:spPr>
      </p:cxnSp>
      <p:cxnSp>
        <p:nvCxnSpPr>
          <p:cNvPr id="398" name="Shape 398"/>
          <p:cNvCxnSpPr>
            <a:stCxn id="399" idx="6"/>
          </p:cNvCxnSpPr>
          <p:nvPr/>
        </p:nvCxnSpPr>
        <p:spPr>
          <a:xfrm>
            <a:off x="5315613" y="543525"/>
            <a:ext cx="2141400" cy="21600"/>
          </a:xfrm>
          <a:prstGeom prst="straightConnector1">
            <a:avLst/>
          </a:prstGeom>
          <a:noFill/>
          <a:ln w="76200" cap="flat" cmpd="sng">
            <a:solidFill>
              <a:schemeClr val="dk2"/>
            </a:solidFill>
            <a:prstDash val="solid"/>
            <a:round/>
            <a:headEnd type="none" w="med" len="med"/>
            <a:tailEnd type="none" w="med" len="med"/>
          </a:ln>
        </p:spPr>
      </p:cxnSp>
      <p:sp>
        <p:nvSpPr>
          <p:cNvPr id="399" name="Shape 399"/>
          <p:cNvSpPr/>
          <p:nvPr/>
        </p:nvSpPr>
        <p:spPr>
          <a:xfrm>
            <a:off x="4798413" y="29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7216050" y="296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01" name="Shape 401"/>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402" name="Shape 402"/>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403" name="Shape 403"/>
          <p:cNvCxnSpPr>
            <a:endCxn id="404" idx="2"/>
          </p:cNvCxnSpPr>
          <p:nvPr/>
        </p:nvCxnSpPr>
        <p:spPr>
          <a:xfrm>
            <a:off x="3349850" y="31967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405" name="Shape 405"/>
          <p:cNvCxnSpPr>
            <a:endCxn id="406" idx="1"/>
          </p:cNvCxnSpPr>
          <p:nvPr/>
        </p:nvCxnSpPr>
        <p:spPr>
          <a:xfrm rot="10800000" flipH="1">
            <a:off x="3236737" y="14374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407" name="Shape 407"/>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408" name="Shape 408"/>
          <p:cNvCxnSpPr>
            <a:stCxn id="406" idx="1"/>
          </p:cNvCxnSpPr>
          <p:nvPr/>
        </p:nvCxnSpPr>
        <p:spPr>
          <a:xfrm>
            <a:off x="3654037" y="14374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409" name="Shape 409"/>
          <p:cNvCxnSpPr>
            <a:stCxn id="404" idx="6"/>
          </p:cNvCxnSpPr>
          <p:nvPr/>
        </p:nvCxnSpPr>
        <p:spPr>
          <a:xfrm rot="10800000" flipH="1">
            <a:off x="6461450" y="3173075"/>
            <a:ext cx="1091700" cy="74700"/>
          </a:xfrm>
          <a:prstGeom prst="straightConnector1">
            <a:avLst/>
          </a:prstGeom>
          <a:noFill/>
          <a:ln w="76200" cap="flat" cmpd="sng">
            <a:solidFill>
              <a:schemeClr val="dk2"/>
            </a:solidFill>
            <a:prstDash val="solid"/>
            <a:round/>
            <a:headEnd type="none" w="med" len="med"/>
            <a:tailEnd type="none" w="med" len="med"/>
          </a:ln>
        </p:spPr>
      </p:cxnSp>
      <p:sp>
        <p:nvSpPr>
          <p:cNvPr id="410" name="Shape 410"/>
          <p:cNvSpPr/>
          <p:nvPr/>
        </p:nvSpPr>
        <p:spPr>
          <a:xfrm>
            <a:off x="7232250" y="2938075"/>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11" name="Shape 411"/>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412" name="Shape 412"/>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413" name="Shape 413"/>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414" name="Shape 414"/>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7673250" y="9058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16" name="Shape 416"/>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417" name="Shape 417"/>
          <p:cNvSpPr/>
          <p:nvPr/>
        </p:nvSpPr>
        <p:spPr>
          <a:xfrm>
            <a:off x="7749450" y="1820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418" name="Shape 418"/>
          <p:cNvGrpSpPr/>
          <p:nvPr/>
        </p:nvGrpSpPr>
        <p:grpSpPr>
          <a:xfrm>
            <a:off x="5499300" y="1616074"/>
            <a:ext cx="724200" cy="622022"/>
            <a:chOff x="1024525" y="1364531"/>
            <a:chExt cx="724200" cy="684670"/>
          </a:xfrm>
        </p:grpSpPr>
        <p:sp>
          <p:nvSpPr>
            <p:cNvPr id="419" name="Shape 419"/>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421" name="Shape 421"/>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422" name="Shape 422"/>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423" name="Shape 423"/>
          <p:cNvSpPr/>
          <p:nvPr/>
        </p:nvSpPr>
        <p:spPr>
          <a:xfrm>
            <a:off x="7292250" y="22774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424" name="Shape 424"/>
          <p:cNvGrpSpPr/>
          <p:nvPr/>
        </p:nvGrpSpPr>
        <p:grpSpPr>
          <a:xfrm>
            <a:off x="987546" y="2086925"/>
            <a:ext cx="665704" cy="612900"/>
            <a:chOff x="1068584" y="1604050"/>
            <a:chExt cx="665704" cy="612900"/>
          </a:xfrm>
        </p:grpSpPr>
        <p:sp>
          <p:nvSpPr>
            <p:cNvPr id="425" name="Shape 425"/>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427" name="Shape 427"/>
          <p:cNvGrpSpPr/>
          <p:nvPr/>
        </p:nvGrpSpPr>
        <p:grpSpPr>
          <a:xfrm>
            <a:off x="987546" y="722850"/>
            <a:ext cx="665704" cy="612900"/>
            <a:chOff x="1068584" y="1604050"/>
            <a:chExt cx="665704" cy="612900"/>
          </a:xfrm>
        </p:grpSpPr>
        <p:sp>
          <p:nvSpPr>
            <p:cNvPr id="428" name="Shape 428"/>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430" name="Shape 430"/>
          <p:cNvSpPr/>
          <p:nvPr/>
        </p:nvSpPr>
        <p:spPr>
          <a:xfrm>
            <a:off x="2552325" y="21491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4809700" y="1276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4962100" y="241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5944250" y="300357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33" name="Shape 433"/>
          <p:cNvGrpSpPr/>
          <p:nvPr/>
        </p:nvGrpSpPr>
        <p:grpSpPr>
          <a:xfrm>
            <a:off x="2626738" y="2875825"/>
            <a:ext cx="782700" cy="612900"/>
            <a:chOff x="951575" y="1604050"/>
            <a:chExt cx="782700" cy="612900"/>
          </a:xfrm>
        </p:grpSpPr>
        <p:sp>
          <p:nvSpPr>
            <p:cNvPr id="434" name="Shape 434"/>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436" name="Shape 436"/>
          <p:cNvGrpSpPr/>
          <p:nvPr/>
        </p:nvGrpSpPr>
        <p:grpSpPr>
          <a:xfrm>
            <a:off x="2897971" y="1361700"/>
            <a:ext cx="665704" cy="612900"/>
            <a:chOff x="1068584" y="1604050"/>
            <a:chExt cx="665704" cy="612900"/>
          </a:xfrm>
        </p:grpSpPr>
        <p:sp>
          <p:nvSpPr>
            <p:cNvPr id="437" name="Shape 437"/>
            <p:cNvSpPr/>
            <p:nvPr/>
          </p:nvSpPr>
          <p:spPr>
            <a:xfrm>
              <a:off x="1068584" y="1604050"/>
              <a:ext cx="612900" cy="612900"/>
            </a:xfrm>
            <a:prstGeom prst="ellips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rgbClr val="FFFFFF"/>
                  </a:solidFill>
                  <a:latin typeface="Cabin"/>
                  <a:ea typeface="Cabin"/>
                  <a:cs typeface="Cabin"/>
                  <a:sym typeface="Cabin"/>
                </a:rPr>
                <a:t>MD</a:t>
              </a:r>
              <a:endParaRPr sz="1200">
                <a:solidFill>
                  <a:srgbClr val="FFFFFF"/>
                </a:solidFill>
                <a:latin typeface="Cabin"/>
                <a:ea typeface="Cabin"/>
                <a:cs typeface="Cabin"/>
                <a:sym typeface="Cabin"/>
              </a:endParaRPr>
            </a:p>
          </p:txBody>
        </p:sp>
      </p:grpSp>
      <p:sp>
        <p:nvSpPr>
          <p:cNvPr id="396" name="Shape 396"/>
          <p:cNvSpPr/>
          <p:nvPr/>
        </p:nvSpPr>
        <p:spPr>
          <a:xfrm>
            <a:off x="2897975" y="4604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5613034" y="959425"/>
            <a:ext cx="612900" cy="612900"/>
          </a:xfrm>
          <a:prstGeom prst="ellips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txBox="1"/>
          <p:nvPr/>
        </p:nvSpPr>
        <p:spPr>
          <a:xfrm>
            <a:off x="5554525" y="1008925"/>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abin"/>
                <a:ea typeface="Cabin"/>
                <a:cs typeface="Cabin"/>
                <a:sym typeface="Cabin"/>
              </a:rPr>
              <a:t>MG</a:t>
            </a:r>
            <a:endParaRPr sz="1200">
              <a:solidFill>
                <a:srgbClr val="FFFFFF"/>
              </a:solidFill>
              <a:latin typeface="Cabin"/>
              <a:ea typeface="Cabin"/>
              <a:cs typeface="Cabin"/>
              <a:sym typeface="Cabin"/>
            </a:endParaRPr>
          </a:p>
          <a:p>
            <a:pPr marL="0" lvl="0" indent="0" algn="ctr" rtl="0">
              <a:spcBef>
                <a:spcPts val="0"/>
              </a:spcBef>
              <a:spcAft>
                <a:spcPts val="0"/>
              </a:spcAft>
              <a:buNone/>
            </a:pPr>
            <a:r>
              <a:rPr lang="en" sz="1200">
                <a:solidFill>
                  <a:srgbClr val="FFFFFF"/>
                </a:solidFill>
                <a:latin typeface="Cabin"/>
                <a:ea typeface="Cabin"/>
                <a:cs typeface="Cabin"/>
                <a:sym typeface="Cabin"/>
              </a:rPr>
              <a:t>SO</a:t>
            </a:r>
            <a:r>
              <a:rPr lang="en" sz="1200" baseline="-25000">
                <a:solidFill>
                  <a:srgbClr val="FFFFFF"/>
                </a:solidFill>
                <a:latin typeface="Cabin"/>
                <a:ea typeface="Cabin"/>
                <a:cs typeface="Cabin"/>
                <a:sym typeface="Cabin"/>
              </a:rPr>
              <a:t>4</a:t>
            </a:r>
            <a:endParaRPr sz="1200" baseline="-25000">
              <a:solidFill>
                <a:srgbClr val="FFFFFF"/>
              </a:solidFill>
              <a:latin typeface="Cabin"/>
              <a:ea typeface="Cabin"/>
              <a:cs typeface="Cabin"/>
              <a:sym typeface="Cabin"/>
            </a:endParaRPr>
          </a:p>
        </p:txBody>
      </p:sp>
      <p:grpSp>
        <p:nvGrpSpPr>
          <p:cNvPr id="441" name="Shape 441"/>
          <p:cNvGrpSpPr/>
          <p:nvPr/>
        </p:nvGrpSpPr>
        <p:grpSpPr>
          <a:xfrm>
            <a:off x="3562146" y="2055663"/>
            <a:ext cx="665704" cy="612900"/>
            <a:chOff x="1068584" y="1604050"/>
            <a:chExt cx="665704" cy="612900"/>
          </a:xfrm>
        </p:grpSpPr>
        <p:sp>
          <p:nvSpPr>
            <p:cNvPr id="442" name="Shape 442"/>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444" name="Shape 444"/>
          <p:cNvSpPr/>
          <p:nvPr/>
        </p:nvSpPr>
        <p:spPr>
          <a:xfrm>
            <a:off x="3555634" y="1111825"/>
            <a:ext cx="612900" cy="612900"/>
          </a:xfrm>
          <a:prstGeom prst="ellips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txBox="1"/>
          <p:nvPr/>
        </p:nvSpPr>
        <p:spPr>
          <a:xfrm>
            <a:off x="3654037" y="1241125"/>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solidFill>
                  <a:schemeClr val="lt1"/>
                </a:solidFill>
                <a:latin typeface="Cabin"/>
                <a:ea typeface="Cabin"/>
                <a:cs typeface="Cabin"/>
                <a:sym typeface="Cabin"/>
              </a:rPr>
              <a:t>UA</a:t>
            </a:r>
            <a:endParaRPr sz="1200">
              <a:solidFill>
                <a:schemeClr val="lt1"/>
              </a:solidFill>
              <a:latin typeface="Cabin"/>
              <a:ea typeface="Cabin"/>
              <a:cs typeface="Cabin"/>
              <a:sym typeface="Cabin"/>
            </a:endParaRPr>
          </a:p>
        </p:txBody>
      </p:sp>
      <p:sp>
        <p:nvSpPr>
          <p:cNvPr id="445" name="Shape 445"/>
          <p:cNvSpPr/>
          <p:nvPr/>
        </p:nvSpPr>
        <p:spPr>
          <a:xfrm>
            <a:off x="2090450" y="1281025"/>
            <a:ext cx="782700" cy="756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 to .95</a:t>
            </a:r>
            <a:endParaRPr b="1">
              <a:solidFill>
                <a:srgbClr val="FFFFFF"/>
              </a:solidFill>
            </a:endParaRPr>
          </a:p>
        </p:txBody>
      </p:sp>
      <p:sp>
        <p:nvSpPr>
          <p:cNvPr id="446" name="Shape 446"/>
          <p:cNvSpPr/>
          <p:nvPr/>
        </p:nvSpPr>
        <p:spPr>
          <a:xfrm>
            <a:off x="4833650" y="823825"/>
            <a:ext cx="782700" cy="756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 to .95</a:t>
            </a:r>
            <a:endParaRPr b="1">
              <a:solidFill>
                <a:srgbClr val="FFFFFF"/>
              </a:solidFill>
            </a:endParaRPr>
          </a:p>
        </p:txBody>
      </p:sp>
      <p:sp>
        <p:nvSpPr>
          <p:cNvPr id="447" name="Shape 447"/>
          <p:cNvSpPr/>
          <p:nvPr/>
        </p:nvSpPr>
        <p:spPr>
          <a:xfrm>
            <a:off x="736575" y="1357200"/>
            <a:ext cx="840600" cy="621900"/>
          </a:xfrm>
          <a:prstGeom prst="lef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↑83%</a:t>
            </a:r>
            <a:endParaRPr b="1">
              <a:solidFill>
                <a:srgbClr val="FFFFFF"/>
              </a:solidFill>
            </a:endParaRPr>
          </a:p>
        </p:txBody>
      </p:sp>
      <p:sp>
        <p:nvSpPr>
          <p:cNvPr id="448" name="Shape 448"/>
          <p:cNvSpPr/>
          <p:nvPr/>
        </p:nvSpPr>
        <p:spPr>
          <a:xfrm>
            <a:off x="2718350" y="823825"/>
            <a:ext cx="840600" cy="7569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↑83%</a:t>
            </a:r>
            <a:endParaRPr b="1">
              <a:solidFill>
                <a:srgbClr val="FFFFFF"/>
              </a:solidFill>
            </a:endParaRPr>
          </a:p>
        </p:txBody>
      </p:sp>
      <p:sp>
        <p:nvSpPr>
          <p:cNvPr id="449" name="Shape 449"/>
          <p:cNvSpPr txBox="1"/>
          <p:nvPr/>
        </p:nvSpPr>
        <p:spPr>
          <a:xfrm>
            <a:off x="-51725" y="4630500"/>
            <a:ext cx="9195600" cy="513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Cabin"/>
                <a:ea typeface="Cabin"/>
                <a:cs typeface="Cabin"/>
                <a:sym typeface="Cabin"/>
              </a:rPr>
              <a:t>Both Training and Supplies</a:t>
            </a:r>
            <a:endParaRPr sz="2400" b="1">
              <a:solidFill>
                <a:srgbClr val="FFFFFF"/>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txBox="1"/>
          <p:nvPr/>
        </p:nvSpPr>
        <p:spPr>
          <a:xfrm>
            <a:off x="-51725" y="4695875"/>
            <a:ext cx="22290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5F9746"/>
                </a:solidFill>
                <a:latin typeface="Cabin"/>
                <a:ea typeface="Cabin"/>
                <a:cs typeface="Cabin"/>
                <a:sym typeface="Cabin"/>
              </a:rPr>
              <a:t>Well</a:t>
            </a:r>
            <a:endParaRPr sz="2400" b="1">
              <a:solidFill>
                <a:srgbClr val="5F9746"/>
              </a:solidFill>
              <a:latin typeface="Cabin"/>
              <a:ea typeface="Cabin"/>
              <a:cs typeface="Cabin"/>
              <a:sym typeface="Cabin"/>
            </a:endParaRPr>
          </a:p>
        </p:txBody>
      </p:sp>
      <p:sp>
        <p:nvSpPr>
          <p:cNvPr id="459" name="Shape 459"/>
          <p:cNvSpPr txBox="1"/>
          <p:nvPr/>
        </p:nvSpPr>
        <p:spPr>
          <a:xfrm>
            <a:off x="2205775" y="4619675"/>
            <a:ext cx="24447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CEAB3E"/>
                </a:solidFill>
                <a:latin typeface="Cabin"/>
                <a:ea typeface="Cabin"/>
                <a:cs typeface="Cabin"/>
                <a:sym typeface="Cabin"/>
              </a:rPr>
              <a:t>Hypertension</a:t>
            </a:r>
            <a:endParaRPr sz="2400" b="1">
              <a:solidFill>
                <a:srgbClr val="CEAB3E"/>
              </a:solidFill>
              <a:latin typeface="Cabin"/>
              <a:ea typeface="Cabin"/>
              <a:cs typeface="Cabin"/>
              <a:sym typeface="Cabin"/>
            </a:endParaRPr>
          </a:p>
        </p:txBody>
      </p:sp>
      <p:sp>
        <p:nvSpPr>
          <p:cNvPr id="460" name="Shape 460"/>
          <p:cNvSpPr txBox="1"/>
          <p:nvPr/>
        </p:nvSpPr>
        <p:spPr>
          <a:xfrm>
            <a:off x="4577750" y="4619675"/>
            <a:ext cx="22062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674EA7"/>
                </a:solidFill>
                <a:latin typeface="Cabin"/>
                <a:ea typeface="Cabin"/>
                <a:cs typeface="Cabin"/>
                <a:sym typeface="Cabin"/>
              </a:rPr>
              <a:t>Preeclampsia</a:t>
            </a:r>
            <a:endParaRPr sz="2400" b="1">
              <a:solidFill>
                <a:srgbClr val="674EA7"/>
              </a:solidFill>
              <a:latin typeface="Cabin"/>
              <a:ea typeface="Cabin"/>
              <a:cs typeface="Cabin"/>
              <a:sym typeface="Cabin"/>
            </a:endParaRPr>
          </a:p>
        </p:txBody>
      </p:sp>
      <p:sp>
        <p:nvSpPr>
          <p:cNvPr id="461" name="Shape 461"/>
          <p:cNvSpPr txBox="1"/>
          <p:nvPr/>
        </p:nvSpPr>
        <p:spPr>
          <a:xfrm>
            <a:off x="6767700" y="4664325"/>
            <a:ext cx="23583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Cabin"/>
                <a:ea typeface="Cabin"/>
                <a:cs typeface="Cabin"/>
                <a:sym typeface="Cabin"/>
              </a:rPr>
              <a:t>Eclampsia</a:t>
            </a:r>
            <a:endParaRPr sz="2400" b="1">
              <a:solidFill>
                <a:schemeClr val="dk1"/>
              </a:solidFill>
              <a:latin typeface="Cabin"/>
              <a:ea typeface="Cabin"/>
              <a:cs typeface="Cabin"/>
              <a:sym typeface="Cabin"/>
            </a:endParaRPr>
          </a:p>
        </p:txBody>
      </p:sp>
      <p:cxnSp>
        <p:nvCxnSpPr>
          <p:cNvPr id="462" name="Shape 462"/>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463" name="Shape 463"/>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464" name="Shape 464"/>
          <p:cNvSpPr/>
          <p:nvPr/>
        </p:nvSpPr>
        <p:spPr>
          <a:xfrm>
            <a:off x="149875" y="1361700"/>
            <a:ext cx="517200" cy="488400"/>
          </a:xfrm>
          <a:prstGeom prst="ellipse">
            <a:avLst/>
          </a:prstGeom>
          <a:solidFill>
            <a:srgbClr val="5F974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65" name="Shape 465"/>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466" name="Shape 466"/>
          <p:cNvCxnSpPr>
            <a:endCxn id="467"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468" name="Shape 468"/>
          <p:cNvCxnSpPr>
            <a:stCxn id="467" idx="6"/>
          </p:cNvCxnSpPr>
          <p:nvPr/>
        </p:nvCxnSpPr>
        <p:spPr>
          <a:xfrm rot="10800000" flipH="1">
            <a:off x="3415175" y="510875"/>
            <a:ext cx="1666500" cy="193800"/>
          </a:xfrm>
          <a:prstGeom prst="straightConnector1">
            <a:avLst/>
          </a:prstGeom>
          <a:noFill/>
          <a:ln w="76200" cap="flat" cmpd="sng">
            <a:solidFill>
              <a:schemeClr val="dk2"/>
            </a:solidFill>
            <a:prstDash val="solid"/>
            <a:round/>
            <a:headEnd type="none" w="med" len="med"/>
            <a:tailEnd type="none" w="med" len="med"/>
          </a:ln>
        </p:spPr>
      </p:cxnSp>
      <p:cxnSp>
        <p:nvCxnSpPr>
          <p:cNvPr id="469" name="Shape 469"/>
          <p:cNvCxnSpPr/>
          <p:nvPr/>
        </p:nvCxnSpPr>
        <p:spPr>
          <a:xfrm>
            <a:off x="5110500" y="491675"/>
            <a:ext cx="2346600" cy="73500"/>
          </a:xfrm>
          <a:prstGeom prst="straightConnector1">
            <a:avLst/>
          </a:prstGeom>
          <a:noFill/>
          <a:ln w="76200" cap="flat" cmpd="sng">
            <a:solidFill>
              <a:schemeClr val="dk2"/>
            </a:solidFill>
            <a:prstDash val="solid"/>
            <a:round/>
            <a:headEnd type="none" w="med" len="med"/>
            <a:tailEnd type="none" w="med" len="med"/>
          </a:ln>
        </p:spPr>
      </p:cxnSp>
      <p:sp>
        <p:nvSpPr>
          <p:cNvPr id="470" name="Shape 470"/>
          <p:cNvSpPr/>
          <p:nvPr/>
        </p:nvSpPr>
        <p:spPr>
          <a:xfrm>
            <a:off x="7216050" y="2962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71" name="Shape 471"/>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472" name="Shape 472"/>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473" name="Shape 473"/>
          <p:cNvCxnSpPr>
            <a:endCxn id="474" idx="2"/>
          </p:cNvCxnSpPr>
          <p:nvPr/>
        </p:nvCxnSpPr>
        <p:spPr>
          <a:xfrm>
            <a:off x="2660563" y="32242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475" name="Shape 475"/>
          <p:cNvCxnSpPr>
            <a:endCxn id="476"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477" name="Shape 477"/>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478" name="Shape 478"/>
          <p:cNvCxnSpPr>
            <a:stCxn id="476"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479" name="Shape 479"/>
          <p:cNvCxnSpPr>
            <a:stCxn id="474" idx="6"/>
            <a:endCxn id="480" idx="2"/>
          </p:cNvCxnSpPr>
          <p:nvPr/>
        </p:nvCxnSpPr>
        <p:spPr>
          <a:xfrm rot="10800000" flipH="1">
            <a:off x="5772163" y="3182275"/>
            <a:ext cx="1460100" cy="93000"/>
          </a:xfrm>
          <a:prstGeom prst="straightConnector1">
            <a:avLst/>
          </a:prstGeom>
          <a:noFill/>
          <a:ln w="76200" cap="flat" cmpd="sng">
            <a:solidFill>
              <a:schemeClr val="dk2"/>
            </a:solidFill>
            <a:prstDash val="solid"/>
            <a:round/>
            <a:headEnd type="none" w="med" len="med"/>
            <a:tailEnd type="none" w="med" len="med"/>
          </a:ln>
        </p:spPr>
      </p:cxnSp>
      <p:sp>
        <p:nvSpPr>
          <p:cNvPr id="480" name="Shape 480"/>
          <p:cNvSpPr/>
          <p:nvPr/>
        </p:nvSpPr>
        <p:spPr>
          <a:xfrm>
            <a:off x="7232250" y="2938075"/>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81" name="Shape 481"/>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482" name="Shape 482"/>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483" name="Shape 483"/>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484" name="Shape 484"/>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7673250" y="9058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86" name="Shape 486"/>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487" name="Shape 487"/>
          <p:cNvSpPr/>
          <p:nvPr/>
        </p:nvSpPr>
        <p:spPr>
          <a:xfrm>
            <a:off x="7749450" y="18202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488" name="Shape 488"/>
          <p:cNvGrpSpPr/>
          <p:nvPr/>
        </p:nvGrpSpPr>
        <p:grpSpPr>
          <a:xfrm>
            <a:off x="5499300" y="1616074"/>
            <a:ext cx="724200" cy="622022"/>
            <a:chOff x="1024525" y="1364531"/>
            <a:chExt cx="724200" cy="684670"/>
          </a:xfrm>
        </p:grpSpPr>
        <p:sp>
          <p:nvSpPr>
            <p:cNvPr id="489" name="Shape 489"/>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491" name="Shape 491"/>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492" name="Shape 492"/>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493" name="Shape 493"/>
          <p:cNvSpPr/>
          <p:nvPr/>
        </p:nvSpPr>
        <p:spPr>
          <a:xfrm>
            <a:off x="7292250" y="22774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494" name="Shape 494"/>
          <p:cNvGrpSpPr/>
          <p:nvPr/>
        </p:nvGrpSpPr>
        <p:grpSpPr>
          <a:xfrm>
            <a:off x="987546" y="2086925"/>
            <a:ext cx="665704" cy="612900"/>
            <a:chOff x="1068584" y="1604050"/>
            <a:chExt cx="665704" cy="612900"/>
          </a:xfrm>
        </p:grpSpPr>
        <p:sp>
          <p:nvSpPr>
            <p:cNvPr id="495" name="Shape 495"/>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497" name="Shape 497"/>
          <p:cNvGrpSpPr/>
          <p:nvPr/>
        </p:nvGrpSpPr>
        <p:grpSpPr>
          <a:xfrm>
            <a:off x="987546" y="722850"/>
            <a:ext cx="665704" cy="612900"/>
            <a:chOff x="1068584" y="1604050"/>
            <a:chExt cx="665704" cy="612900"/>
          </a:xfrm>
        </p:grpSpPr>
        <p:sp>
          <p:nvSpPr>
            <p:cNvPr id="498" name="Shape 498"/>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500" name="Shape 500"/>
          <p:cNvSpPr/>
          <p:nvPr/>
        </p:nvSpPr>
        <p:spPr>
          <a:xfrm>
            <a:off x="2552325" y="2149175"/>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4809700" y="127632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4962100" y="241932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5254963" y="303107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03" name="Shape 503"/>
          <p:cNvGrpSpPr/>
          <p:nvPr/>
        </p:nvGrpSpPr>
        <p:grpSpPr>
          <a:xfrm>
            <a:off x="2530213" y="2902525"/>
            <a:ext cx="782700" cy="612900"/>
            <a:chOff x="951575" y="1604050"/>
            <a:chExt cx="782700" cy="612900"/>
          </a:xfrm>
        </p:grpSpPr>
        <p:sp>
          <p:nvSpPr>
            <p:cNvPr id="504" name="Shape 504"/>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506" name="Shape 506"/>
          <p:cNvGrpSpPr/>
          <p:nvPr/>
        </p:nvGrpSpPr>
        <p:grpSpPr>
          <a:xfrm>
            <a:off x="2897971" y="1361700"/>
            <a:ext cx="665704" cy="612900"/>
            <a:chOff x="1068584" y="1604050"/>
            <a:chExt cx="665704" cy="612900"/>
          </a:xfrm>
        </p:grpSpPr>
        <p:sp>
          <p:nvSpPr>
            <p:cNvPr id="507" name="Shape 507"/>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sp>
        <p:nvSpPr>
          <p:cNvPr id="467" name="Shape 467"/>
          <p:cNvSpPr/>
          <p:nvPr/>
        </p:nvSpPr>
        <p:spPr>
          <a:xfrm>
            <a:off x="2897975" y="460475"/>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09" name="Shape 509"/>
          <p:cNvGrpSpPr/>
          <p:nvPr/>
        </p:nvGrpSpPr>
        <p:grpSpPr>
          <a:xfrm>
            <a:off x="5554525" y="959425"/>
            <a:ext cx="724200" cy="612900"/>
            <a:chOff x="1010075" y="1604050"/>
            <a:chExt cx="724200" cy="612900"/>
          </a:xfrm>
        </p:grpSpPr>
        <p:sp>
          <p:nvSpPr>
            <p:cNvPr id="510" name="Shape 510"/>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txBox="1"/>
            <p:nvPr/>
          </p:nvSpPr>
          <p:spPr>
            <a:xfrm>
              <a:off x="1010075" y="1653550"/>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MG</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SO</a:t>
              </a:r>
              <a:r>
                <a:rPr lang="en" sz="1200" baseline="-25000">
                  <a:latin typeface="Cabin"/>
                  <a:ea typeface="Cabin"/>
                  <a:cs typeface="Cabin"/>
                  <a:sym typeface="Cabin"/>
                </a:rPr>
                <a:t>4</a:t>
              </a:r>
              <a:endParaRPr sz="1200" baseline="-25000">
                <a:latin typeface="Cabin"/>
                <a:ea typeface="Cabin"/>
                <a:cs typeface="Cabin"/>
                <a:sym typeface="Cabin"/>
              </a:endParaRPr>
            </a:p>
          </p:txBody>
        </p:sp>
      </p:grpSp>
      <p:grpSp>
        <p:nvGrpSpPr>
          <p:cNvPr id="512" name="Shape 512"/>
          <p:cNvGrpSpPr/>
          <p:nvPr/>
        </p:nvGrpSpPr>
        <p:grpSpPr>
          <a:xfrm>
            <a:off x="3562146" y="2055663"/>
            <a:ext cx="665704" cy="612900"/>
            <a:chOff x="1068584" y="1604050"/>
            <a:chExt cx="665704" cy="612900"/>
          </a:xfrm>
        </p:grpSpPr>
        <p:sp>
          <p:nvSpPr>
            <p:cNvPr id="513" name="Shape 513"/>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grpSp>
        <p:nvGrpSpPr>
          <p:cNvPr id="515" name="Shape 515"/>
          <p:cNvGrpSpPr/>
          <p:nvPr/>
        </p:nvGrpSpPr>
        <p:grpSpPr>
          <a:xfrm>
            <a:off x="3555634" y="1111825"/>
            <a:ext cx="665704" cy="612900"/>
            <a:chOff x="1068584" y="1680250"/>
            <a:chExt cx="665704" cy="612900"/>
          </a:xfrm>
        </p:grpSpPr>
        <p:sp>
          <p:nvSpPr>
            <p:cNvPr id="516" name="Shape 516"/>
            <p:cNvSpPr/>
            <p:nvPr/>
          </p:nvSpPr>
          <p:spPr>
            <a:xfrm>
              <a:off x="1068584" y="16802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517" name="Shape 517"/>
          <p:cNvSpPr txBox="1"/>
          <p:nvPr/>
        </p:nvSpPr>
        <p:spPr>
          <a:xfrm>
            <a:off x="2272225" y="1512925"/>
            <a:ext cx="567300" cy="287700"/>
          </a:xfrm>
          <a:prstGeom prst="rect">
            <a:avLst/>
          </a:prstGeom>
          <a:solidFill>
            <a:schemeClr val="accent4"/>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a:t>$18</a:t>
            </a:r>
            <a:endParaRPr sz="1200" b="1"/>
          </a:p>
        </p:txBody>
      </p:sp>
      <p:sp>
        <p:nvSpPr>
          <p:cNvPr id="518" name="Shape 518"/>
          <p:cNvSpPr txBox="1"/>
          <p:nvPr/>
        </p:nvSpPr>
        <p:spPr>
          <a:xfrm>
            <a:off x="3593125" y="810325"/>
            <a:ext cx="506700" cy="287700"/>
          </a:xfrm>
          <a:prstGeom prst="rect">
            <a:avLst/>
          </a:prstGeom>
          <a:solidFill>
            <a:schemeClr val="accent4"/>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a:t>$12</a:t>
            </a:r>
            <a:endParaRPr sz="1200" b="1"/>
          </a:p>
        </p:txBody>
      </p:sp>
      <p:sp>
        <p:nvSpPr>
          <p:cNvPr id="519" name="Shape 519"/>
          <p:cNvSpPr txBox="1"/>
          <p:nvPr/>
        </p:nvSpPr>
        <p:spPr>
          <a:xfrm>
            <a:off x="1510225" y="2655925"/>
            <a:ext cx="506700" cy="287700"/>
          </a:xfrm>
          <a:prstGeom prst="rect">
            <a:avLst/>
          </a:prstGeom>
          <a:solidFill>
            <a:srgbClr val="5F974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a:t>$0</a:t>
            </a:r>
            <a:endParaRPr sz="1200" b="1"/>
          </a:p>
        </p:txBody>
      </p:sp>
      <p:sp>
        <p:nvSpPr>
          <p:cNvPr id="520" name="Shape 520"/>
          <p:cNvSpPr/>
          <p:nvPr/>
        </p:nvSpPr>
        <p:spPr>
          <a:xfrm>
            <a:off x="4798413" y="241100"/>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txBox="1"/>
          <p:nvPr/>
        </p:nvSpPr>
        <p:spPr>
          <a:xfrm>
            <a:off x="5685275" y="625625"/>
            <a:ext cx="380700" cy="310800"/>
          </a:xfrm>
          <a:prstGeom prst="rect">
            <a:avLst/>
          </a:prstGeom>
          <a:solidFill>
            <a:srgbClr val="B4A7D6"/>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b="1"/>
              <a:t>$5</a:t>
            </a:r>
            <a:endParaRPr sz="1200" b="1"/>
          </a:p>
        </p:txBody>
      </p:sp>
      <p:sp>
        <p:nvSpPr>
          <p:cNvPr id="522" name="Shape 522"/>
          <p:cNvSpPr txBox="1"/>
          <p:nvPr/>
        </p:nvSpPr>
        <p:spPr>
          <a:xfrm>
            <a:off x="-51725" y="4290375"/>
            <a:ext cx="2257500" cy="472500"/>
          </a:xfrm>
          <a:prstGeom prst="rect">
            <a:avLst/>
          </a:prstGeom>
          <a:solidFill>
            <a:srgbClr val="5F974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b="1"/>
              <a:t>$130</a:t>
            </a:r>
            <a:endParaRPr b="1"/>
          </a:p>
        </p:txBody>
      </p:sp>
      <p:sp>
        <p:nvSpPr>
          <p:cNvPr id="523" name="Shape 523"/>
          <p:cNvSpPr txBox="1"/>
          <p:nvPr/>
        </p:nvSpPr>
        <p:spPr>
          <a:xfrm>
            <a:off x="2177275" y="4290375"/>
            <a:ext cx="2376300" cy="472500"/>
          </a:xfrm>
          <a:prstGeom prst="rect">
            <a:avLst/>
          </a:prstGeom>
          <a:solidFill>
            <a:srgbClr val="E2BC4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$168</a:t>
            </a:r>
            <a:endParaRPr b="1"/>
          </a:p>
        </p:txBody>
      </p:sp>
      <p:sp>
        <p:nvSpPr>
          <p:cNvPr id="524" name="Shape 524"/>
          <p:cNvSpPr txBox="1"/>
          <p:nvPr/>
        </p:nvSpPr>
        <p:spPr>
          <a:xfrm>
            <a:off x="4518100" y="4290375"/>
            <a:ext cx="2265900" cy="472500"/>
          </a:xfrm>
          <a:prstGeom prst="rect">
            <a:avLst/>
          </a:prstGeom>
          <a:solidFill>
            <a:srgbClr val="B4A7D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$586</a:t>
            </a:r>
            <a:endParaRPr b="1"/>
          </a:p>
        </p:txBody>
      </p:sp>
      <p:sp>
        <p:nvSpPr>
          <p:cNvPr id="525" name="Shape 525"/>
          <p:cNvSpPr txBox="1"/>
          <p:nvPr/>
        </p:nvSpPr>
        <p:spPr>
          <a:xfrm>
            <a:off x="6767700" y="4290375"/>
            <a:ext cx="2376300" cy="47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$1734</a:t>
            </a:r>
            <a:endParaRPr b="1"/>
          </a:p>
        </p:txBody>
      </p:sp>
      <p:sp>
        <p:nvSpPr>
          <p:cNvPr id="526" name="Shape 526"/>
          <p:cNvSpPr txBox="1"/>
          <p:nvPr/>
        </p:nvSpPr>
        <p:spPr>
          <a:xfrm>
            <a:off x="-51725" y="3714625"/>
            <a:ext cx="9195600" cy="47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bin"/>
                <a:ea typeface="Cabin"/>
                <a:cs typeface="Cabin"/>
                <a:sym typeface="Cabin"/>
              </a:rPr>
              <a:t>Cost</a:t>
            </a:r>
            <a:endParaRPr sz="1800">
              <a:solidFill>
                <a:srgbClr val="FFFFFF"/>
              </a:solidFill>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Shape 531"/>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txBox="1"/>
          <p:nvPr/>
        </p:nvSpPr>
        <p:spPr>
          <a:xfrm>
            <a:off x="-51725" y="4695875"/>
            <a:ext cx="22290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5F9746"/>
                </a:solidFill>
                <a:latin typeface="Cabin"/>
                <a:ea typeface="Cabin"/>
                <a:cs typeface="Cabin"/>
                <a:sym typeface="Cabin"/>
              </a:rPr>
              <a:t>Well</a:t>
            </a:r>
            <a:endParaRPr sz="2400" b="1">
              <a:solidFill>
                <a:srgbClr val="5F9746"/>
              </a:solidFill>
              <a:latin typeface="Cabin"/>
              <a:ea typeface="Cabin"/>
              <a:cs typeface="Cabin"/>
              <a:sym typeface="Cabin"/>
            </a:endParaRPr>
          </a:p>
        </p:txBody>
      </p:sp>
      <p:sp>
        <p:nvSpPr>
          <p:cNvPr id="536" name="Shape 536"/>
          <p:cNvSpPr txBox="1"/>
          <p:nvPr/>
        </p:nvSpPr>
        <p:spPr>
          <a:xfrm>
            <a:off x="2205775" y="4695875"/>
            <a:ext cx="24447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CEAB3E"/>
                </a:solidFill>
                <a:latin typeface="Cabin"/>
                <a:ea typeface="Cabin"/>
                <a:cs typeface="Cabin"/>
                <a:sym typeface="Cabin"/>
              </a:rPr>
              <a:t>Hypertension</a:t>
            </a:r>
            <a:endParaRPr sz="2400" b="1">
              <a:solidFill>
                <a:srgbClr val="CEAB3E"/>
              </a:solidFill>
              <a:latin typeface="Cabin"/>
              <a:ea typeface="Cabin"/>
              <a:cs typeface="Cabin"/>
              <a:sym typeface="Cabin"/>
            </a:endParaRPr>
          </a:p>
        </p:txBody>
      </p:sp>
      <p:sp>
        <p:nvSpPr>
          <p:cNvPr id="537" name="Shape 537"/>
          <p:cNvSpPr txBox="1"/>
          <p:nvPr/>
        </p:nvSpPr>
        <p:spPr>
          <a:xfrm>
            <a:off x="4577750" y="4695875"/>
            <a:ext cx="22062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674EA7"/>
                </a:solidFill>
                <a:latin typeface="Cabin"/>
                <a:ea typeface="Cabin"/>
                <a:cs typeface="Cabin"/>
                <a:sym typeface="Cabin"/>
              </a:rPr>
              <a:t>Preeclampsia</a:t>
            </a:r>
            <a:endParaRPr sz="2400" b="1">
              <a:solidFill>
                <a:srgbClr val="674EA7"/>
              </a:solidFill>
              <a:latin typeface="Cabin"/>
              <a:ea typeface="Cabin"/>
              <a:cs typeface="Cabin"/>
              <a:sym typeface="Cabin"/>
            </a:endParaRPr>
          </a:p>
        </p:txBody>
      </p:sp>
      <p:sp>
        <p:nvSpPr>
          <p:cNvPr id="538" name="Shape 538"/>
          <p:cNvSpPr txBox="1"/>
          <p:nvPr/>
        </p:nvSpPr>
        <p:spPr>
          <a:xfrm>
            <a:off x="6767700" y="4664325"/>
            <a:ext cx="23583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Cabin"/>
                <a:ea typeface="Cabin"/>
                <a:cs typeface="Cabin"/>
                <a:sym typeface="Cabin"/>
              </a:rPr>
              <a:t>Eclampsia</a:t>
            </a:r>
            <a:endParaRPr sz="2400" b="1">
              <a:solidFill>
                <a:schemeClr val="dk1"/>
              </a:solidFill>
              <a:latin typeface="Cabin"/>
              <a:ea typeface="Cabin"/>
              <a:cs typeface="Cabin"/>
              <a:sym typeface="Cabin"/>
            </a:endParaRPr>
          </a:p>
        </p:txBody>
      </p:sp>
      <p:cxnSp>
        <p:nvCxnSpPr>
          <p:cNvPr id="539" name="Shape 539"/>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540" name="Shape 540"/>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541" name="Shape 541"/>
          <p:cNvSpPr/>
          <p:nvPr/>
        </p:nvSpPr>
        <p:spPr>
          <a:xfrm>
            <a:off x="149875" y="1361700"/>
            <a:ext cx="517200" cy="488400"/>
          </a:xfrm>
          <a:prstGeom prst="ellipse">
            <a:avLst/>
          </a:prstGeom>
          <a:solidFill>
            <a:srgbClr val="86D66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2" name="Shape 542"/>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543" name="Shape 543"/>
          <p:cNvCxnSpPr>
            <a:endCxn id="544"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545" name="Shape 545"/>
          <p:cNvCxnSpPr>
            <a:stCxn id="544" idx="6"/>
          </p:cNvCxnSpPr>
          <p:nvPr/>
        </p:nvCxnSpPr>
        <p:spPr>
          <a:xfrm rot="10800000" flipH="1">
            <a:off x="3415175" y="510875"/>
            <a:ext cx="1666500" cy="193800"/>
          </a:xfrm>
          <a:prstGeom prst="straightConnector1">
            <a:avLst/>
          </a:prstGeom>
          <a:noFill/>
          <a:ln w="76200" cap="flat" cmpd="sng">
            <a:solidFill>
              <a:schemeClr val="dk2"/>
            </a:solidFill>
            <a:prstDash val="solid"/>
            <a:round/>
            <a:headEnd type="none" w="med" len="med"/>
            <a:tailEnd type="none" w="med" len="med"/>
          </a:ln>
        </p:spPr>
      </p:cxnSp>
      <p:cxnSp>
        <p:nvCxnSpPr>
          <p:cNvPr id="546" name="Shape 546"/>
          <p:cNvCxnSpPr/>
          <p:nvPr/>
        </p:nvCxnSpPr>
        <p:spPr>
          <a:xfrm>
            <a:off x="5110500" y="491675"/>
            <a:ext cx="2346600" cy="73500"/>
          </a:xfrm>
          <a:prstGeom prst="straightConnector1">
            <a:avLst/>
          </a:prstGeom>
          <a:noFill/>
          <a:ln w="76200" cap="flat" cmpd="sng">
            <a:solidFill>
              <a:schemeClr val="dk2"/>
            </a:solidFill>
            <a:prstDash val="solid"/>
            <a:round/>
            <a:headEnd type="none" w="med" len="med"/>
            <a:tailEnd type="none" w="med" len="med"/>
          </a:ln>
        </p:spPr>
      </p:cxnSp>
      <p:sp>
        <p:nvSpPr>
          <p:cNvPr id="547" name="Shape 547"/>
          <p:cNvSpPr/>
          <p:nvPr/>
        </p:nvSpPr>
        <p:spPr>
          <a:xfrm>
            <a:off x="7216050" y="296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8" name="Shape 548"/>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549" name="Shape 549"/>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550" name="Shape 550"/>
          <p:cNvCxnSpPr>
            <a:endCxn id="551" idx="2"/>
          </p:cNvCxnSpPr>
          <p:nvPr/>
        </p:nvCxnSpPr>
        <p:spPr>
          <a:xfrm>
            <a:off x="2660563" y="32242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552" name="Shape 552"/>
          <p:cNvCxnSpPr>
            <a:endCxn id="553"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554" name="Shape 554"/>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555" name="Shape 555"/>
          <p:cNvCxnSpPr>
            <a:stCxn id="553"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556" name="Shape 556"/>
          <p:cNvCxnSpPr>
            <a:stCxn id="551" idx="6"/>
            <a:endCxn id="557" idx="2"/>
          </p:cNvCxnSpPr>
          <p:nvPr/>
        </p:nvCxnSpPr>
        <p:spPr>
          <a:xfrm rot="10800000" flipH="1">
            <a:off x="5772163" y="3182275"/>
            <a:ext cx="1460100" cy="93000"/>
          </a:xfrm>
          <a:prstGeom prst="straightConnector1">
            <a:avLst/>
          </a:prstGeom>
          <a:noFill/>
          <a:ln w="76200" cap="flat" cmpd="sng">
            <a:solidFill>
              <a:schemeClr val="dk2"/>
            </a:solidFill>
            <a:prstDash val="solid"/>
            <a:round/>
            <a:headEnd type="none" w="med" len="med"/>
            <a:tailEnd type="none" w="med" len="med"/>
          </a:ln>
        </p:spPr>
      </p:cxnSp>
      <p:sp>
        <p:nvSpPr>
          <p:cNvPr id="557" name="Shape 557"/>
          <p:cNvSpPr/>
          <p:nvPr/>
        </p:nvSpPr>
        <p:spPr>
          <a:xfrm>
            <a:off x="7232250" y="2938075"/>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58" name="Shape 558"/>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559" name="Shape 559"/>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560" name="Shape 560"/>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561" name="Shape 561"/>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7673250" y="9058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63" name="Shape 563"/>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564" name="Shape 564"/>
          <p:cNvSpPr/>
          <p:nvPr/>
        </p:nvSpPr>
        <p:spPr>
          <a:xfrm>
            <a:off x="7749450" y="1820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65" name="Shape 565"/>
          <p:cNvSpPr/>
          <p:nvPr/>
        </p:nvSpPr>
        <p:spPr>
          <a:xfrm>
            <a:off x="5543359" y="1681277"/>
            <a:ext cx="612900" cy="556800"/>
          </a:xfrm>
          <a:prstGeom prst="ellips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txBox="1"/>
          <p:nvPr/>
        </p:nvSpPr>
        <p:spPr>
          <a:xfrm>
            <a:off x="5499300" y="1616074"/>
            <a:ext cx="7242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a:latin typeface="Cabin"/>
              <a:ea typeface="Cabin"/>
              <a:cs typeface="Cabin"/>
              <a:sym typeface="Cabin"/>
            </a:endParaRPr>
          </a:p>
        </p:txBody>
      </p:sp>
      <p:cxnSp>
        <p:nvCxnSpPr>
          <p:cNvPr id="567" name="Shape 567"/>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568" name="Shape 568"/>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569" name="Shape 569"/>
          <p:cNvSpPr/>
          <p:nvPr/>
        </p:nvSpPr>
        <p:spPr>
          <a:xfrm>
            <a:off x="7292250" y="22774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570" name="Shape 570"/>
          <p:cNvGrpSpPr/>
          <p:nvPr/>
        </p:nvGrpSpPr>
        <p:grpSpPr>
          <a:xfrm>
            <a:off x="987546" y="2086925"/>
            <a:ext cx="665704" cy="612900"/>
            <a:chOff x="1068584" y="1604050"/>
            <a:chExt cx="665704" cy="612900"/>
          </a:xfrm>
        </p:grpSpPr>
        <p:sp>
          <p:nvSpPr>
            <p:cNvPr id="571" name="Shape 571"/>
            <p:cNvSpPr/>
            <p:nvPr/>
          </p:nvSpPr>
          <p:spPr>
            <a:xfrm>
              <a:off x="1068584" y="1604050"/>
              <a:ext cx="612900" cy="612900"/>
            </a:xfrm>
            <a:prstGeom prst="ellipse">
              <a:avLst/>
            </a:prstGeom>
            <a:solidFill>
              <a:srgbClr val="86D6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Shape 572"/>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573" name="Shape 573"/>
          <p:cNvGrpSpPr/>
          <p:nvPr/>
        </p:nvGrpSpPr>
        <p:grpSpPr>
          <a:xfrm>
            <a:off x="987546" y="722850"/>
            <a:ext cx="665704" cy="612900"/>
            <a:chOff x="1068584" y="1604050"/>
            <a:chExt cx="665704" cy="612900"/>
          </a:xfrm>
        </p:grpSpPr>
        <p:sp>
          <p:nvSpPr>
            <p:cNvPr id="574" name="Shape 574"/>
            <p:cNvSpPr/>
            <p:nvPr/>
          </p:nvSpPr>
          <p:spPr>
            <a:xfrm>
              <a:off x="1068584" y="1604050"/>
              <a:ext cx="612900" cy="612900"/>
            </a:xfrm>
            <a:prstGeom prst="ellipse">
              <a:avLst/>
            </a:prstGeom>
            <a:solidFill>
              <a:srgbClr val="86D66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576" name="Shape 576"/>
          <p:cNvSpPr/>
          <p:nvPr/>
        </p:nvSpPr>
        <p:spPr>
          <a:xfrm>
            <a:off x="2552325" y="21491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4809700" y="1276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4962100" y="241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5254963" y="303107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79" name="Shape 579"/>
          <p:cNvGrpSpPr/>
          <p:nvPr/>
        </p:nvGrpSpPr>
        <p:grpSpPr>
          <a:xfrm>
            <a:off x="2530213" y="2902525"/>
            <a:ext cx="782700" cy="612900"/>
            <a:chOff x="951575" y="1604050"/>
            <a:chExt cx="782700" cy="612900"/>
          </a:xfrm>
        </p:grpSpPr>
        <p:sp>
          <p:nvSpPr>
            <p:cNvPr id="580" name="Shape 580"/>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582" name="Shape 582"/>
          <p:cNvGrpSpPr/>
          <p:nvPr/>
        </p:nvGrpSpPr>
        <p:grpSpPr>
          <a:xfrm>
            <a:off x="2897971" y="1361700"/>
            <a:ext cx="665704" cy="612900"/>
            <a:chOff x="1068584" y="1604050"/>
            <a:chExt cx="665704" cy="612900"/>
          </a:xfrm>
        </p:grpSpPr>
        <p:sp>
          <p:nvSpPr>
            <p:cNvPr id="583" name="Shape 583"/>
            <p:cNvSpPr/>
            <p:nvPr/>
          </p:nvSpPr>
          <p:spPr>
            <a:xfrm>
              <a:off x="1068584" y="1604050"/>
              <a:ext cx="612900" cy="612900"/>
            </a:xfrm>
            <a:prstGeom prst="ellips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sp>
        <p:nvSpPr>
          <p:cNvPr id="544" name="Shape 544"/>
          <p:cNvSpPr/>
          <p:nvPr/>
        </p:nvSpPr>
        <p:spPr>
          <a:xfrm>
            <a:off x="2897975" y="4604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5613034" y="959425"/>
            <a:ext cx="612900" cy="612900"/>
          </a:xfrm>
          <a:prstGeom prst="ellips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txBox="1"/>
          <p:nvPr/>
        </p:nvSpPr>
        <p:spPr>
          <a:xfrm>
            <a:off x="5554525" y="1008925"/>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MG</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SO</a:t>
            </a:r>
            <a:r>
              <a:rPr lang="en" sz="1200" baseline="-25000">
                <a:latin typeface="Cabin"/>
                <a:ea typeface="Cabin"/>
                <a:cs typeface="Cabin"/>
                <a:sym typeface="Cabin"/>
              </a:rPr>
              <a:t>4</a:t>
            </a:r>
            <a:endParaRPr sz="1200" baseline="-25000">
              <a:latin typeface="Cabin"/>
              <a:ea typeface="Cabin"/>
              <a:cs typeface="Cabin"/>
              <a:sym typeface="Cabin"/>
            </a:endParaRPr>
          </a:p>
        </p:txBody>
      </p:sp>
      <p:grpSp>
        <p:nvGrpSpPr>
          <p:cNvPr id="587" name="Shape 587"/>
          <p:cNvGrpSpPr/>
          <p:nvPr/>
        </p:nvGrpSpPr>
        <p:grpSpPr>
          <a:xfrm>
            <a:off x="3562146" y="2055663"/>
            <a:ext cx="665704" cy="612900"/>
            <a:chOff x="1068584" y="1604050"/>
            <a:chExt cx="665704" cy="612900"/>
          </a:xfrm>
        </p:grpSpPr>
        <p:sp>
          <p:nvSpPr>
            <p:cNvPr id="588" name="Shape 588"/>
            <p:cNvSpPr/>
            <p:nvPr/>
          </p:nvSpPr>
          <p:spPr>
            <a:xfrm>
              <a:off x="1068584" y="1604050"/>
              <a:ext cx="612900" cy="612900"/>
            </a:xfrm>
            <a:prstGeom prst="ellips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grpSp>
        <p:nvGrpSpPr>
          <p:cNvPr id="590" name="Shape 590"/>
          <p:cNvGrpSpPr/>
          <p:nvPr/>
        </p:nvGrpSpPr>
        <p:grpSpPr>
          <a:xfrm>
            <a:off x="3555634" y="1111825"/>
            <a:ext cx="665704" cy="612900"/>
            <a:chOff x="1068584" y="1680250"/>
            <a:chExt cx="665704" cy="612900"/>
          </a:xfrm>
        </p:grpSpPr>
        <p:sp>
          <p:nvSpPr>
            <p:cNvPr id="591" name="Shape 591"/>
            <p:cNvSpPr/>
            <p:nvPr/>
          </p:nvSpPr>
          <p:spPr>
            <a:xfrm>
              <a:off x="1068584" y="1680250"/>
              <a:ext cx="612900" cy="612900"/>
            </a:xfrm>
            <a:prstGeom prst="ellipse">
              <a:avLst/>
            </a:prstGeom>
            <a:solidFill>
              <a:srgbClr val="D9D9D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592" name="Shape 592"/>
          <p:cNvSpPr/>
          <p:nvPr/>
        </p:nvSpPr>
        <p:spPr>
          <a:xfrm>
            <a:off x="4798413" y="241100"/>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txBox="1"/>
          <p:nvPr/>
        </p:nvSpPr>
        <p:spPr>
          <a:xfrm>
            <a:off x="-51725" y="4290375"/>
            <a:ext cx="2229000" cy="472500"/>
          </a:xfrm>
          <a:prstGeom prst="rect">
            <a:avLst/>
          </a:prstGeom>
          <a:solidFill>
            <a:srgbClr val="5F974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594" name="Shape 594"/>
          <p:cNvSpPr txBox="1"/>
          <p:nvPr/>
        </p:nvSpPr>
        <p:spPr>
          <a:xfrm>
            <a:off x="2177275" y="4290375"/>
            <a:ext cx="2444700" cy="472500"/>
          </a:xfrm>
          <a:prstGeom prst="rect">
            <a:avLst/>
          </a:prstGeom>
          <a:solidFill>
            <a:srgbClr val="E2BC4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.78</a:t>
            </a:r>
            <a:endParaRPr b="1"/>
          </a:p>
        </p:txBody>
      </p:sp>
      <p:sp>
        <p:nvSpPr>
          <p:cNvPr id="595" name="Shape 595"/>
          <p:cNvSpPr txBox="1"/>
          <p:nvPr/>
        </p:nvSpPr>
        <p:spPr>
          <a:xfrm>
            <a:off x="4588575" y="4290375"/>
            <a:ext cx="2206200" cy="472500"/>
          </a:xfrm>
          <a:prstGeom prst="rect">
            <a:avLst/>
          </a:prstGeom>
          <a:solidFill>
            <a:srgbClr val="B4A7D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.4</a:t>
            </a:r>
            <a:endParaRPr b="1"/>
          </a:p>
        </p:txBody>
      </p:sp>
      <p:sp>
        <p:nvSpPr>
          <p:cNvPr id="596" name="Shape 596"/>
          <p:cNvSpPr txBox="1"/>
          <p:nvPr/>
        </p:nvSpPr>
        <p:spPr>
          <a:xfrm>
            <a:off x="6783950" y="4290375"/>
            <a:ext cx="2376300" cy="47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.1</a:t>
            </a:r>
            <a:endParaRPr b="1"/>
          </a:p>
        </p:txBody>
      </p:sp>
      <p:sp>
        <p:nvSpPr>
          <p:cNvPr id="597" name="Shape 597"/>
          <p:cNvSpPr txBox="1"/>
          <p:nvPr/>
        </p:nvSpPr>
        <p:spPr>
          <a:xfrm>
            <a:off x="-100050" y="3714625"/>
            <a:ext cx="9243900" cy="47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Cabin"/>
                <a:ea typeface="Cabin"/>
                <a:cs typeface="Cabin"/>
                <a:sym typeface="Cabin"/>
              </a:rPr>
              <a:t>Utility</a:t>
            </a:r>
            <a:endParaRPr sz="1800">
              <a:solidFill>
                <a:srgbClr val="FFFFFF"/>
              </a:solidFill>
              <a:latin typeface="Cabin"/>
              <a:ea typeface="Cabin"/>
              <a:cs typeface="Cabin"/>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Shape 602"/>
          <p:cNvPicPr preferRelativeResize="0"/>
          <p:nvPr/>
        </p:nvPicPr>
        <p:blipFill>
          <a:blip r:embed="rId3">
            <a:alphaModFix/>
          </a:blip>
          <a:stretch>
            <a:fillRect/>
          </a:stretch>
        </p:blipFill>
        <p:spPr>
          <a:xfrm>
            <a:off x="1471250" y="547575"/>
            <a:ext cx="5922950" cy="4442225"/>
          </a:xfrm>
          <a:prstGeom prst="rect">
            <a:avLst/>
          </a:prstGeom>
          <a:noFill/>
          <a:ln>
            <a:noFill/>
          </a:ln>
        </p:spPr>
      </p:pic>
      <p:sp>
        <p:nvSpPr>
          <p:cNvPr id="603" name="Shape 60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Cost-Utility Graph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Shape 608"/>
          <p:cNvPicPr preferRelativeResize="0"/>
          <p:nvPr/>
        </p:nvPicPr>
        <p:blipFill>
          <a:blip r:embed="rId3">
            <a:alphaModFix/>
          </a:blip>
          <a:stretch>
            <a:fillRect/>
          </a:stretch>
        </p:blipFill>
        <p:spPr>
          <a:xfrm>
            <a:off x="4224775" y="740050"/>
            <a:ext cx="4044424" cy="4044425"/>
          </a:xfrm>
          <a:prstGeom prst="rect">
            <a:avLst/>
          </a:prstGeom>
          <a:noFill/>
          <a:ln>
            <a:noFill/>
          </a:ln>
        </p:spPr>
      </p:pic>
      <p:sp>
        <p:nvSpPr>
          <p:cNvPr id="609" name="Shape 60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Cost-Effectiveness Analysis</a:t>
            </a:r>
            <a:endParaRPr/>
          </a:p>
        </p:txBody>
      </p:sp>
      <p:sp>
        <p:nvSpPr>
          <p:cNvPr id="610" name="Shape 610"/>
          <p:cNvSpPr txBox="1"/>
          <p:nvPr/>
        </p:nvSpPr>
        <p:spPr>
          <a:xfrm>
            <a:off x="369300" y="1313075"/>
            <a:ext cx="4044300" cy="2921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600">
                <a:solidFill>
                  <a:schemeClr val="dk2"/>
                </a:solidFill>
                <a:latin typeface="Lato"/>
                <a:ea typeface="Lato"/>
                <a:cs typeface="Lato"/>
                <a:sym typeface="Lato"/>
              </a:rPr>
              <a:t>Clear Frontier</a:t>
            </a:r>
            <a:endParaRPr sz="3600">
              <a:solidFill>
                <a:schemeClr val="dk2"/>
              </a:solidFill>
              <a:latin typeface="Lato"/>
              <a:ea typeface="Lato"/>
              <a:cs typeface="Lato"/>
              <a:sym typeface="Lato"/>
            </a:endParaRPr>
          </a:p>
          <a:p>
            <a:pPr marL="0" lvl="0" indent="0" rtl="0">
              <a:spcBef>
                <a:spcPts val="0"/>
              </a:spcBef>
              <a:spcAft>
                <a:spcPts val="0"/>
              </a:spcAft>
              <a:buNone/>
            </a:pPr>
            <a:r>
              <a:rPr lang="en" sz="3600" b="1">
                <a:solidFill>
                  <a:schemeClr val="dk2"/>
                </a:solidFill>
                <a:latin typeface="Lato"/>
                <a:ea typeface="Lato"/>
                <a:cs typeface="Lato"/>
                <a:sym typeface="Lato"/>
              </a:rPr>
              <a:t>Recommendation: </a:t>
            </a:r>
            <a:endParaRPr sz="3600" b="1">
              <a:solidFill>
                <a:schemeClr val="dk2"/>
              </a:solidFill>
              <a:latin typeface="Lato"/>
              <a:ea typeface="Lato"/>
              <a:cs typeface="Lato"/>
              <a:sym typeface="Lato"/>
            </a:endParaRPr>
          </a:p>
          <a:p>
            <a:pPr marL="457200" lvl="0" indent="-419100">
              <a:spcBef>
                <a:spcPts val="0"/>
              </a:spcBef>
              <a:spcAft>
                <a:spcPts val="0"/>
              </a:spcAft>
              <a:buClr>
                <a:schemeClr val="dk2"/>
              </a:buClr>
              <a:buSzPts val="3000"/>
              <a:buFont typeface="Lato"/>
              <a:buChar char="●"/>
            </a:pPr>
            <a:r>
              <a:rPr lang="en" sz="3000">
                <a:solidFill>
                  <a:schemeClr val="dk2"/>
                </a:solidFill>
                <a:latin typeface="Lato"/>
                <a:ea typeface="Lato"/>
                <a:cs typeface="Lato"/>
                <a:sym typeface="Lato"/>
              </a:rPr>
              <a:t>Increase Supplies,</a:t>
            </a:r>
            <a:endParaRPr sz="3000">
              <a:solidFill>
                <a:schemeClr val="dk2"/>
              </a:solidFill>
              <a:latin typeface="Lato"/>
              <a:ea typeface="Lato"/>
              <a:cs typeface="Lato"/>
              <a:sym typeface="Lato"/>
            </a:endParaRPr>
          </a:p>
          <a:p>
            <a:pPr marL="457200" lvl="0" indent="-419100">
              <a:spcBef>
                <a:spcPts val="0"/>
              </a:spcBef>
              <a:spcAft>
                <a:spcPts val="0"/>
              </a:spcAft>
              <a:buClr>
                <a:schemeClr val="dk2"/>
              </a:buClr>
              <a:buSzPts val="3000"/>
              <a:buFont typeface="Lato"/>
              <a:buChar char="●"/>
            </a:pPr>
            <a:r>
              <a:rPr lang="en" sz="3000">
                <a:solidFill>
                  <a:schemeClr val="dk2"/>
                </a:solidFill>
                <a:latin typeface="Lato"/>
                <a:ea typeface="Lato"/>
                <a:cs typeface="Lato"/>
                <a:sym typeface="Lato"/>
              </a:rPr>
              <a:t>Possibly Increase Training</a:t>
            </a:r>
            <a:endParaRPr sz="30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Shape 6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Sensitivity Analysis</a:t>
            </a:r>
            <a:endParaRPr/>
          </a:p>
        </p:txBody>
      </p:sp>
      <p:pic>
        <p:nvPicPr>
          <p:cNvPr id="616" name="Shape 616"/>
          <p:cNvPicPr preferRelativeResize="0"/>
          <p:nvPr/>
        </p:nvPicPr>
        <p:blipFill>
          <a:blip r:embed="rId3">
            <a:alphaModFix/>
          </a:blip>
          <a:stretch>
            <a:fillRect/>
          </a:stretch>
        </p:blipFill>
        <p:spPr>
          <a:xfrm>
            <a:off x="580400" y="1038700"/>
            <a:ext cx="3266201" cy="3266201"/>
          </a:xfrm>
          <a:prstGeom prst="rect">
            <a:avLst/>
          </a:prstGeom>
          <a:noFill/>
          <a:ln>
            <a:noFill/>
          </a:ln>
        </p:spPr>
      </p:pic>
      <p:pic>
        <p:nvPicPr>
          <p:cNvPr id="617" name="Shape 617"/>
          <p:cNvPicPr preferRelativeResize="0"/>
          <p:nvPr/>
        </p:nvPicPr>
        <p:blipFill>
          <a:blip r:embed="rId4">
            <a:alphaModFix/>
          </a:blip>
          <a:stretch>
            <a:fillRect/>
          </a:stretch>
        </p:blipFill>
        <p:spPr>
          <a:xfrm>
            <a:off x="3665875" y="1007425"/>
            <a:ext cx="3374075" cy="3374075"/>
          </a:xfrm>
          <a:prstGeom prst="rect">
            <a:avLst/>
          </a:prstGeom>
          <a:noFill/>
          <a:ln>
            <a:noFill/>
          </a:ln>
        </p:spPr>
      </p:pic>
      <p:sp>
        <p:nvSpPr>
          <p:cNvPr id="618" name="Shape 618"/>
          <p:cNvSpPr txBox="1"/>
          <p:nvPr/>
        </p:nvSpPr>
        <p:spPr>
          <a:xfrm>
            <a:off x="5290500" y="4089450"/>
            <a:ext cx="3922800" cy="1065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Playfair Display"/>
                <a:ea typeface="Playfair Display"/>
                <a:cs typeface="Playfair Display"/>
                <a:sym typeface="Playfair Display"/>
              </a:rPr>
              <a:t>Frontier is robust.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Shape 6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ICER: </a:t>
            </a:r>
            <a:r>
              <a:rPr lang="en" i="1"/>
              <a:t>Supplies </a:t>
            </a:r>
            <a:r>
              <a:rPr lang="en"/>
              <a:t>vs </a:t>
            </a:r>
            <a:r>
              <a:rPr lang="en" i="1"/>
              <a:t>Supplies + Training</a:t>
            </a:r>
            <a:endParaRPr i="1"/>
          </a:p>
        </p:txBody>
      </p:sp>
      <p:sp>
        <p:nvSpPr>
          <p:cNvPr id="624" name="Shape 6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endParaRPr sz="3000"/>
          </a:p>
          <a:p>
            <a:pPr marL="0" lvl="0" indent="0" rtl="0">
              <a:lnSpc>
                <a:spcPct val="100000"/>
              </a:lnSpc>
              <a:spcBef>
                <a:spcPts val="0"/>
              </a:spcBef>
              <a:spcAft>
                <a:spcPts val="0"/>
              </a:spcAft>
              <a:buNone/>
            </a:pPr>
            <a:r>
              <a:rPr lang="en" sz="3000"/>
              <a:t>4% Hypertension: ICER = 6357.72357 </a:t>
            </a:r>
            <a:endParaRPr sz="3000"/>
          </a:p>
          <a:p>
            <a:pPr marL="0" lvl="0" indent="0" rtl="0">
              <a:lnSpc>
                <a:spcPct val="100000"/>
              </a:lnSpc>
              <a:spcBef>
                <a:spcPts val="0"/>
              </a:spcBef>
              <a:spcAft>
                <a:spcPts val="0"/>
              </a:spcAft>
              <a:buNone/>
            </a:pPr>
            <a:endParaRPr sz="3000"/>
          </a:p>
          <a:p>
            <a:pPr marL="0" lvl="0" indent="0" rtl="0">
              <a:lnSpc>
                <a:spcPct val="100000"/>
              </a:lnSpc>
              <a:spcBef>
                <a:spcPts val="0"/>
              </a:spcBef>
              <a:spcAft>
                <a:spcPts val="0"/>
              </a:spcAft>
              <a:buNone/>
            </a:pPr>
            <a:r>
              <a:rPr lang="en" sz="3000"/>
              <a:t>10% Hypertension: ICER = 2457.682292</a:t>
            </a:r>
            <a:endParaRPr sz="3000"/>
          </a:p>
          <a:p>
            <a:pPr marL="0" lvl="0" indent="0" rtl="0">
              <a:lnSpc>
                <a:spcPct val="100000"/>
              </a:lnSpc>
              <a:spcBef>
                <a:spcPts val="0"/>
              </a:spcBef>
              <a:spcAft>
                <a:spcPts val="0"/>
              </a:spcAft>
              <a:buNone/>
            </a:pPr>
            <a:endParaRPr sz="3000"/>
          </a:p>
          <a:p>
            <a:pPr marL="0" lvl="0" indent="0" rtl="0">
              <a:lnSpc>
                <a:spcPct val="100000"/>
              </a:lnSpc>
              <a:spcBef>
                <a:spcPts val="0"/>
              </a:spcBef>
              <a:spcAft>
                <a:spcPts val="0"/>
              </a:spcAft>
              <a:buNone/>
            </a:pPr>
            <a:r>
              <a:rPr lang="en" sz="3000"/>
              <a:t>18% Hypertension: ICER = 1297.833935.</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Discussion</a:t>
            </a:r>
            <a:endParaRPr/>
          </a:p>
        </p:txBody>
      </p:sp>
      <p:sp>
        <p:nvSpPr>
          <p:cNvPr id="630" name="Shape 6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a:t>Definitely Increase Supplies. Possibly Increase Training.</a:t>
            </a:r>
            <a:endParaRPr b="1"/>
          </a:p>
          <a:p>
            <a:pPr marL="0" lvl="0" indent="0">
              <a:spcBef>
                <a:spcPts val="1600"/>
              </a:spcBef>
              <a:spcAft>
                <a:spcPts val="0"/>
              </a:spcAft>
              <a:buNone/>
            </a:pPr>
            <a:r>
              <a:rPr lang="en"/>
              <a:t>Training may affect more outcomes.</a:t>
            </a:r>
            <a:endParaRPr b="1"/>
          </a:p>
          <a:p>
            <a:pPr marL="0" lvl="0" indent="0">
              <a:spcBef>
                <a:spcPts val="1600"/>
              </a:spcBef>
              <a:spcAft>
                <a:spcPts val="0"/>
              </a:spcAft>
              <a:buNone/>
            </a:pPr>
            <a:r>
              <a:rPr lang="en"/>
              <a:t>Build More Integrated Model.</a:t>
            </a:r>
            <a:endParaRPr/>
          </a:p>
          <a:p>
            <a:pPr marL="0" lvl="0" indent="0">
              <a:spcBef>
                <a:spcPts val="1600"/>
              </a:spcBef>
              <a:spcAft>
                <a:spcPts val="0"/>
              </a:spcAft>
              <a:buNone/>
            </a:pPr>
            <a:r>
              <a:rPr lang="en"/>
              <a:t>	Pre-term births, maternal death… beyond eclampsia</a:t>
            </a:r>
            <a:endParaRPr/>
          </a:p>
          <a:p>
            <a:pPr marL="0" lvl="0" indent="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Shape 64"/>
          <p:cNvPicPr preferRelativeResize="0"/>
          <p:nvPr/>
        </p:nvPicPr>
        <p:blipFill>
          <a:blip r:embed="rId3">
            <a:alphaModFix/>
          </a:blip>
          <a:stretch>
            <a:fillRect/>
          </a:stretch>
        </p:blipFill>
        <p:spPr>
          <a:xfrm>
            <a:off x="0" y="0"/>
            <a:ext cx="5143500" cy="5143500"/>
          </a:xfrm>
          <a:prstGeom prst="rect">
            <a:avLst/>
          </a:prstGeom>
          <a:noFill/>
          <a:ln>
            <a:noFill/>
          </a:ln>
        </p:spPr>
      </p:pic>
      <p:sp>
        <p:nvSpPr>
          <p:cNvPr id="65" name="Shape 65"/>
          <p:cNvSpPr txBox="1"/>
          <p:nvPr/>
        </p:nvSpPr>
        <p:spPr>
          <a:xfrm>
            <a:off x="4014125" y="0"/>
            <a:ext cx="4689000" cy="5143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400" dirty="0">
                <a:solidFill>
                  <a:schemeClr val="dk2"/>
                </a:solidFill>
                <a:highlight>
                  <a:srgbClr val="FFFFFF"/>
                </a:highlight>
                <a:latin typeface="Lato" panose="020F0502020204030203" pitchFamily="34" charset="0"/>
                <a:ea typeface="Cabin"/>
                <a:cs typeface="Cabin"/>
                <a:sym typeface="Cabin"/>
              </a:rPr>
              <a:t>To strengthen </a:t>
            </a:r>
            <a:r>
              <a:rPr lang="en" sz="2400" b="1" dirty="0">
                <a:solidFill>
                  <a:schemeClr val="dk2"/>
                </a:solidFill>
                <a:highlight>
                  <a:srgbClr val="FFFFFF"/>
                </a:highlight>
                <a:latin typeface="Lato" panose="020F0502020204030203" pitchFamily="34" charset="0"/>
                <a:ea typeface="Cabin"/>
                <a:cs typeface="Cabin"/>
                <a:sym typeface="Cabin"/>
              </a:rPr>
              <a:t>health education and delivery </a:t>
            </a:r>
            <a:r>
              <a:rPr lang="en" sz="2400" dirty="0">
                <a:solidFill>
                  <a:schemeClr val="dk2"/>
                </a:solidFill>
                <a:highlight>
                  <a:srgbClr val="FFFFFF"/>
                </a:highlight>
                <a:latin typeface="Lato" panose="020F0502020204030203" pitchFamily="34" charset="0"/>
                <a:ea typeface="Cabin"/>
                <a:cs typeface="Cabin"/>
                <a:sym typeface="Cabin"/>
              </a:rPr>
              <a:t>in places facing a dire shortage of health professionals</a:t>
            </a:r>
            <a:endParaRPr sz="2400" dirty="0">
              <a:solidFill>
                <a:schemeClr val="dk2"/>
              </a:solidFill>
              <a:latin typeface="Lato" panose="020F0502020204030203" pitchFamily="34" charset="0"/>
              <a:ea typeface="Cabin"/>
              <a:cs typeface="Cabin"/>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Shape 70"/>
          <p:cNvPicPr preferRelativeResize="0"/>
          <p:nvPr/>
        </p:nvPicPr>
        <p:blipFill rotWithShape="1">
          <a:blip r:embed="rId3">
            <a:alphaModFix/>
          </a:blip>
          <a:srcRect b="9428"/>
          <a:stretch/>
        </p:blipFill>
        <p:spPr>
          <a:xfrm>
            <a:off x="75775" y="181125"/>
            <a:ext cx="3032900" cy="4962375"/>
          </a:xfrm>
          <a:prstGeom prst="rect">
            <a:avLst/>
          </a:prstGeom>
          <a:noFill/>
          <a:ln>
            <a:noFill/>
          </a:ln>
        </p:spPr>
      </p:pic>
      <p:sp>
        <p:nvSpPr>
          <p:cNvPr id="71" name="Shape 71"/>
          <p:cNvSpPr txBox="1"/>
          <p:nvPr/>
        </p:nvSpPr>
        <p:spPr>
          <a:xfrm>
            <a:off x="1910975" y="2403700"/>
            <a:ext cx="1676100" cy="1024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b="1" dirty="0">
                <a:solidFill>
                  <a:srgbClr val="878787"/>
                </a:solidFill>
                <a:latin typeface="Lato" panose="020F0502020204030203" pitchFamily="34" charset="0"/>
                <a:ea typeface="Cabin"/>
                <a:cs typeface="Cabin"/>
                <a:sym typeface="Cabin"/>
              </a:rPr>
              <a:t>14%</a:t>
            </a:r>
            <a:endParaRPr sz="6000" b="1" dirty="0">
              <a:solidFill>
                <a:srgbClr val="878787"/>
              </a:solidFill>
              <a:latin typeface="Lato" panose="020F0502020204030203" pitchFamily="34" charset="0"/>
              <a:ea typeface="Cabin"/>
              <a:cs typeface="Cabin"/>
              <a:sym typeface="Cabin"/>
            </a:endParaRPr>
          </a:p>
        </p:txBody>
      </p:sp>
      <p:sp>
        <p:nvSpPr>
          <p:cNvPr id="72" name="Shape 72"/>
          <p:cNvSpPr txBox="1"/>
          <p:nvPr/>
        </p:nvSpPr>
        <p:spPr>
          <a:xfrm>
            <a:off x="1834775" y="2403700"/>
            <a:ext cx="1676100" cy="102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6000" b="1" dirty="0">
                <a:latin typeface="Lato" panose="020F0502020204030203" pitchFamily="34" charset="0"/>
                <a:ea typeface="Cabin"/>
                <a:cs typeface="Cabin"/>
                <a:sym typeface="Cabin"/>
              </a:rPr>
              <a:t>14%</a:t>
            </a:r>
            <a:endParaRPr sz="6000" b="1" dirty="0">
              <a:latin typeface="Lato" panose="020F0502020204030203" pitchFamily="34" charset="0"/>
              <a:ea typeface="Cabin"/>
              <a:cs typeface="Cabin"/>
              <a:sym typeface="Cabin"/>
            </a:endParaRPr>
          </a:p>
        </p:txBody>
      </p:sp>
      <p:sp>
        <p:nvSpPr>
          <p:cNvPr id="73" name="Shape 73"/>
          <p:cNvSpPr txBox="1"/>
          <p:nvPr/>
        </p:nvSpPr>
        <p:spPr>
          <a:xfrm>
            <a:off x="3424725" y="2623475"/>
            <a:ext cx="5641500" cy="2844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600" b="1" dirty="0">
                <a:solidFill>
                  <a:srgbClr val="878787"/>
                </a:solidFill>
                <a:latin typeface="Lato" panose="020F0502020204030203" pitchFamily="34" charset="0"/>
                <a:ea typeface="Cabin"/>
                <a:cs typeface="Cabin"/>
                <a:sym typeface="Cabin"/>
              </a:rPr>
              <a:t>of maternal deaths are caused by hypertensive conditions.</a:t>
            </a:r>
            <a:endParaRPr sz="3600" b="1" dirty="0">
              <a:solidFill>
                <a:srgbClr val="878787"/>
              </a:solidFill>
              <a:latin typeface="Lato" panose="020F0502020204030203" pitchFamily="34" charset="0"/>
              <a:ea typeface="Cabin"/>
              <a:cs typeface="Cabin"/>
              <a:sym typeface="Cab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152400" y="381000"/>
            <a:ext cx="8839202" cy="4026747"/>
          </a:xfrm>
          <a:prstGeom prst="rect">
            <a:avLst/>
          </a:prstGeom>
          <a:noFill/>
          <a:ln>
            <a:noFill/>
          </a:ln>
        </p:spPr>
      </p:pic>
      <p:sp>
        <p:nvSpPr>
          <p:cNvPr id="79" name="Shape 79"/>
          <p:cNvSpPr txBox="1"/>
          <p:nvPr/>
        </p:nvSpPr>
        <p:spPr>
          <a:xfrm>
            <a:off x="303400" y="4233575"/>
            <a:ext cx="9003300" cy="67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600" dirty="0">
                <a:solidFill>
                  <a:srgbClr val="878787"/>
                </a:solidFill>
                <a:latin typeface="Lato" panose="020F0502020204030203" pitchFamily="34" charset="0"/>
                <a:ea typeface="Cabin"/>
                <a:cs typeface="Cabin"/>
                <a:sym typeface="Cabin"/>
              </a:rPr>
              <a:t>Worldwide Incidence of Maternal Mortality</a:t>
            </a:r>
            <a:endParaRPr sz="3600" dirty="0">
              <a:solidFill>
                <a:srgbClr val="878787"/>
              </a:solidFill>
              <a:latin typeface="Lato" panose="020F0502020204030203" pitchFamily="34" charset="0"/>
              <a:ea typeface="Cabin"/>
              <a:cs typeface="Cabin"/>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l="2098" t="1547" r="2934" b="1702"/>
          <a:stretch/>
        </p:blipFill>
        <p:spPr>
          <a:xfrm>
            <a:off x="5981400" y="957825"/>
            <a:ext cx="3074400" cy="3132000"/>
          </a:xfrm>
          <a:prstGeom prst="ellipse">
            <a:avLst/>
          </a:prstGeom>
          <a:noFill/>
          <a:ln>
            <a:noFill/>
          </a:ln>
        </p:spPr>
      </p:pic>
      <p:sp>
        <p:nvSpPr>
          <p:cNvPr id="85" name="Shape 85"/>
          <p:cNvSpPr txBox="1"/>
          <p:nvPr/>
        </p:nvSpPr>
        <p:spPr>
          <a:xfrm>
            <a:off x="198600" y="1158975"/>
            <a:ext cx="5831400" cy="37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800" b="1" dirty="0">
                <a:solidFill>
                  <a:schemeClr val="lt1"/>
                </a:solidFill>
                <a:latin typeface="Lato" panose="020F0502020204030203" pitchFamily="34" charset="0"/>
                <a:ea typeface="Cabin"/>
                <a:cs typeface="Cabin"/>
                <a:sym typeface="Cabin"/>
              </a:rPr>
              <a:t>Case Study: Uganda</a:t>
            </a:r>
            <a:endParaRPr sz="4800" b="1" dirty="0">
              <a:solidFill>
                <a:schemeClr val="lt1"/>
              </a:solidFill>
              <a:latin typeface="Lato" panose="020F0502020204030203" pitchFamily="34" charset="0"/>
              <a:ea typeface="Cabin"/>
              <a:cs typeface="Cabin"/>
              <a:sym typeface="Cabin"/>
            </a:endParaRPr>
          </a:p>
          <a:p>
            <a:pPr marL="0" lvl="0" indent="457200">
              <a:spcBef>
                <a:spcPts val="0"/>
              </a:spcBef>
              <a:spcAft>
                <a:spcPts val="0"/>
              </a:spcAft>
              <a:buNone/>
            </a:pPr>
            <a:r>
              <a:rPr lang="en" sz="3000" b="1" dirty="0">
                <a:solidFill>
                  <a:schemeClr val="lt1"/>
                </a:solidFill>
                <a:latin typeface="Lato" panose="020F0502020204030203" pitchFamily="34" charset="0"/>
                <a:ea typeface="Cabin"/>
                <a:cs typeface="Cabin"/>
                <a:sym typeface="Cabin"/>
              </a:rPr>
              <a:t>Clinical guidelines recommend</a:t>
            </a:r>
            <a:endParaRPr sz="3000" b="1" dirty="0">
              <a:solidFill>
                <a:schemeClr val="lt1"/>
              </a:solidFill>
              <a:latin typeface="Lato" panose="020F0502020204030203" pitchFamily="34" charset="0"/>
              <a:ea typeface="Cabin"/>
              <a:cs typeface="Cabin"/>
              <a:sym typeface="Cabin"/>
            </a:endParaRPr>
          </a:p>
          <a:p>
            <a:pPr marL="914400" lvl="0" indent="-419100" rtl="0">
              <a:spcBef>
                <a:spcPts val="0"/>
              </a:spcBef>
              <a:spcAft>
                <a:spcPts val="0"/>
              </a:spcAft>
              <a:buClr>
                <a:schemeClr val="lt1"/>
              </a:buClr>
              <a:buSzPts val="3000"/>
              <a:buFont typeface="Cabin"/>
              <a:buChar char="●"/>
            </a:pPr>
            <a:r>
              <a:rPr lang="en" sz="3000" dirty="0">
                <a:solidFill>
                  <a:schemeClr val="lt1"/>
                </a:solidFill>
                <a:latin typeface="Lato" panose="020F0502020204030203" pitchFamily="34" charset="0"/>
                <a:ea typeface="Cabin"/>
                <a:cs typeface="Cabin"/>
                <a:sym typeface="Cabin"/>
              </a:rPr>
              <a:t>methyldopa for hypertension</a:t>
            </a:r>
            <a:endParaRPr sz="3000" dirty="0">
              <a:solidFill>
                <a:schemeClr val="lt1"/>
              </a:solidFill>
              <a:latin typeface="Lato" panose="020F0502020204030203" pitchFamily="34" charset="0"/>
              <a:ea typeface="Cabin"/>
              <a:cs typeface="Cabin"/>
              <a:sym typeface="Cabin"/>
            </a:endParaRPr>
          </a:p>
          <a:p>
            <a:pPr marL="914400" lvl="0" indent="-419100" rtl="0">
              <a:spcBef>
                <a:spcPts val="0"/>
              </a:spcBef>
              <a:spcAft>
                <a:spcPts val="0"/>
              </a:spcAft>
              <a:buClr>
                <a:schemeClr val="lt1"/>
              </a:buClr>
              <a:buSzPts val="3000"/>
              <a:buFont typeface="Cabin"/>
              <a:buChar char="●"/>
            </a:pPr>
            <a:r>
              <a:rPr lang="en" sz="3000" dirty="0">
                <a:solidFill>
                  <a:schemeClr val="lt1"/>
                </a:solidFill>
                <a:latin typeface="Lato" panose="020F0502020204030203" pitchFamily="34" charset="0"/>
                <a:ea typeface="Cabin"/>
                <a:cs typeface="Cabin"/>
                <a:sym typeface="Cabin"/>
              </a:rPr>
              <a:t>magnesium sulfate for severe preeclampsia</a:t>
            </a:r>
            <a:endParaRPr sz="3000" dirty="0">
              <a:solidFill>
                <a:schemeClr val="lt1"/>
              </a:solidFill>
              <a:latin typeface="Lato" panose="020F0502020204030203" pitchFamily="34" charset="0"/>
              <a:ea typeface="Cabin"/>
              <a:cs typeface="Cabin"/>
              <a:sym typeface="Cabin"/>
            </a:endParaRPr>
          </a:p>
          <a:p>
            <a:pPr marL="0" lvl="0" indent="0" rtl="0">
              <a:spcBef>
                <a:spcPts val="0"/>
              </a:spcBef>
              <a:spcAft>
                <a:spcPts val="0"/>
              </a:spcAft>
              <a:buNone/>
            </a:pPr>
            <a:endParaRPr sz="3000" b="1" i="1" dirty="0">
              <a:solidFill>
                <a:schemeClr val="lt1"/>
              </a:solidFill>
              <a:latin typeface="Lato" panose="020F0502020204030203" pitchFamily="34" charset="0"/>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9"/>
        <p:cNvGrpSpPr/>
        <p:nvPr/>
      </p:nvGrpSpPr>
      <p:grpSpPr>
        <a:xfrm>
          <a:off x="0" y="0"/>
          <a:ext cx="0" cy="0"/>
          <a:chOff x="0" y="0"/>
          <a:chExt cx="0" cy="0"/>
        </a:xfrm>
      </p:grpSpPr>
      <p:sp>
        <p:nvSpPr>
          <p:cNvPr id="90" name="Shape 90"/>
          <p:cNvSpPr txBox="1"/>
          <p:nvPr/>
        </p:nvSpPr>
        <p:spPr>
          <a:xfrm>
            <a:off x="198600" y="1158975"/>
            <a:ext cx="5831400" cy="3725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4800" b="1" dirty="0">
                <a:solidFill>
                  <a:schemeClr val="lt1"/>
                </a:solidFill>
                <a:latin typeface="Lato" panose="020F0502020204030203" pitchFamily="34" charset="0"/>
                <a:ea typeface="Cabin"/>
                <a:cs typeface="Cabin"/>
                <a:sym typeface="Cabin"/>
              </a:rPr>
              <a:t>Case Study: Uganda</a:t>
            </a:r>
            <a:endParaRPr sz="4800" b="1" dirty="0">
              <a:solidFill>
                <a:schemeClr val="lt1"/>
              </a:solidFill>
              <a:latin typeface="Lato" panose="020F0502020204030203" pitchFamily="34" charset="0"/>
              <a:ea typeface="Cabin"/>
              <a:cs typeface="Cabin"/>
              <a:sym typeface="Cabin"/>
            </a:endParaRPr>
          </a:p>
          <a:p>
            <a:pPr marL="0" lvl="0" indent="457200" rtl="0">
              <a:spcBef>
                <a:spcPts val="0"/>
              </a:spcBef>
              <a:spcAft>
                <a:spcPts val="0"/>
              </a:spcAft>
              <a:buNone/>
            </a:pPr>
            <a:r>
              <a:rPr lang="en" sz="3000" b="1" dirty="0">
                <a:solidFill>
                  <a:schemeClr val="lt1"/>
                </a:solidFill>
                <a:latin typeface="Lato" panose="020F0502020204030203" pitchFamily="34" charset="0"/>
                <a:ea typeface="Cabin"/>
                <a:cs typeface="Cabin"/>
                <a:sym typeface="Cabin"/>
              </a:rPr>
              <a:t>Key Factors:</a:t>
            </a:r>
            <a:endParaRPr sz="3000" b="1" dirty="0">
              <a:solidFill>
                <a:schemeClr val="lt1"/>
              </a:solidFill>
              <a:latin typeface="Lato" panose="020F0502020204030203" pitchFamily="34" charset="0"/>
              <a:ea typeface="Cabin"/>
              <a:cs typeface="Cabin"/>
              <a:sym typeface="Cabin"/>
            </a:endParaRPr>
          </a:p>
          <a:p>
            <a:pPr marL="914400" lvl="0" indent="-419100" rtl="0">
              <a:spcBef>
                <a:spcPts val="0"/>
              </a:spcBef>
              <a:spcAft>
                <a:spcPts val="0"/>
              </a:spcAft>
              <a:buClr>
                <a:schemeClr val="lt1"/>
              </a:buClr>
              <a:buSzPts val="3000"/>
              <a:buFont typeface="Cabin"/>
              <a:buChar char="●"/>
            </a:pPr>
            <a:r>
              <a:rPr lang="en" sz="3000" b="1" dirty="0">
                <a:solidFill>
                  <a:schemeClr val="lt1"/>
                </a:solidFill>
                <a:latin typeface="Lato" panose="020F0502020204030203" pitchFamily="34" charset="0"/>
                <a:ea typeface="Cabin"/>
                <a:cs typeface="Cabin"/>
                <a:sym typeface="Cabin"/>
              </a:rPr>
              <a:t>testing provision</a:t>
            </a:r>
            <a:endParaRPr sz="3000" b="1" dirty="0">
              <a:solidFill>
                <a:schemeClr val="lt1"/>
              </a:solidFill>
              <a:latin typeface="Lato" panose="020F0502020204030203" pitchFamily="34" charset="0"/>
              <a:ea typeface="Cabin"/>
              <a:cs typeface="Cabin"/>
              <a:sym typeface="Cabin"/>
            </a:endParaRPr>
          </a:p>
          <a:p>
            <a:pPr marL="914400" lvl="0" indent="-419100" rtl="0">
              <a:spcBef>
                <a:spcPts val="0"/>
              </a:spcBef>
              <a:spcAft>
                <a:spcPts val="0"/>
              </a:spcAft>
              <a:buClr>
                <a:schemeClr val="lt1"/>
              </a:buClr>
              <a:buSzPts val="3000"/>
              <a:buFont typeface="Cabin"/>
              <a:buChar char="●"/>
            </a:pPr>
            <a:r>
              <a:rPr lang="en" sz="3000" b="1" dirty="0">
                <a:solidFill>
                  <a:schemeClr val="lt1"/>
                </a:solidFill>
                <a:latin typeface="Lato" panose="020F0502020204030203" pitchFamily="34" charset="0"/>
                <a:ea typeface="Cabin"/>
                <a:cs typeface="Cabin"/>
                <a:sym typeface="Cabin"/>
              </a:rPr>
              <a:t>availability of medication</a:t>
            </a:r>
            <a:endParaRPr sz="3000" b="1" dirty="0">
              <a:solidFill>
                <a:schemeClr val="lt1"/>
              </a:solidFill>
              <a:latin typeface="Lato" panose="020F0502020204030203" pitchFamily="34" charset="0"/>
              <a:ea typeface="Cabin"/>
              <a:cs typeface="Cabin"/>
              <a:sym typeface="Cabin"/>
            </a:endParaRPr>
          </a:p>
          <a:p>
            <a:pPr marL="0" lvl="0" indent="0" rtl="0">
              <a:spcBef>
                <a:spcPts val="0"/>
              </a:spcBef>
              <a:spcAft>
                <a:spcPts val="0"/>
              </a:spcAft>
              <a:buNone/>
            </a:pPr>
            <a:endParaRPr sz="3000" b="1" i="1" dirty="0">
              <a:solidFill>
                <a:schemeClr val="lt1"/>
              </a:solidFill>
              <a:latin typeface="Lato" panose="020F0502020204030203" pitchFamily="34" charset="0"/>
              <a:ea typeface="Cabin"/>
              <a:cs typeface="Cabin"/>
              <a:sym typeface="Cabin"/>
            </a:endParaRPr>
          </a:p>
        </p:txBody>
      </p:sp>
      <p:pic>
        <p:nvPicPr>
          <p:cNvPr id="91" name="Shape 91"/>
          <p:cNvPicPr preferRelativeResize="0"/>
          <p:nvPr/>
        </p:nvPicPr>
        <p:blipFill rotWithShape="1">
          <a:blip r:embed="rId3">
            <a:alphaModFix/>
          </a:blip>
          <a:srcRect l="2098" t="1547" r="2934" b="1702"/>
          <a:stretch/>
        </p:blipFill>
        <p:spPr>
          <a:xfrm>
            <a:off x="5981400" y="957825"/>
            <a:ext cx="3074400" cy="31320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p:nvPr/>
        </p:nvSpPr>
        <p:spPr>
          <a:xfrm>
            <a:off x="-51725" y="4467275"/>
            <a:ext cx="22290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5F9746"/>
                </a:solidFill>
                <a:latin typeface="Cabin"/>
                <a:ea typeface="Cabin"/>
                <a:cs typeface="Cabin"/>
                <a:sym typeface="Cabin"/>
              </a:rPr>
              <a:t>Well</a:t>
            </a:r>
            <a:endParaRPr sz="2400" b="1">
              <a:solidFill>
                <a:srgbClr val="5F9746"/>
              </a:solidFill>
              <a:latin typeface="Cabin"/>
              <a:ea typeface="Cabin"/>
              <a:cs typeface="Cabin"/>
              <a:sym typeface="Cabin"/>
            </a:endParaRPr>
          </a:p>
        </p:txBody>
      </p:sp>
      <p:sp>
        <p:nvSpPr>
          <p:cNvPr id="101" name="Shape 101"/>
          <p:cNvSpPr txBox="1"/>
          <p:nvPr/>
        </p:nvSpPr>
        <p:spPr>
          <a:xfrm>
            <a:off x="2205775" y="4543475"/>
            <a:ext cx="24447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CEAB3E"/>
                </a:solidFill>
                <a:latin typeface="Cabin"/>
                <a:ea typeface="Cabin"/>
                <a:cs typeface="Cabin"/>
                <a:sym typeface="Cabin"/>
              </a:rPr>
              <a:t>Hypertension</a:t>
            </a:r>
            <a:endParaRPr sz="2400" b="1">
              <a:solidFill>
                <a:srgbClr val="CEAB3E"/>
              </a:solidFill>
              <a:latin typeface="Cabin"/>
              <a:ea typeface="Cabin"/>
              <a:cs typeface="Cabin"/>
              <a:sym typeface="Cabin"/>
            </a:endParaRPr>
          </a:p>
        </p:txBody>
      </p:sp>
      <p:sp>
        <p:nvSpPr>
          <p:cNvPr id="102" name="Shape 102"/>
          <p:cNvSpPr txBox="1"/>
          <p:nvPr/>
        </p:nvSpPr>
        <p:spPr>
          <a:xfrm>
            <a:off x="4577750" y="4238675"/>
            <a:ext cx="22062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674EA7"/>
                </a:solidFill>
                <a:latin typeface="Cabin"/>
                <a:ea typeface="Cabin"/>
                <a:cs typeface="Cabin"/>
                <a:sym typeface="Cabin"/>
              </a:rPr>
              <a:t>Severe Preeclampsia</a:t>
            </a:r>
            <a:endParaRPr sz="2400" b="1">
              <a:solidFill>
                <a:srgbClr val="674EA7"/>
              </a:solidFill>
              <a:latin typeface="Cabin"/>
              <a:ea typeface="Cabin"/>
              <a:cs typeface="Cabin"/>
              <a:sym typeface="Cabin"/>
            </a:endParaRPr>
          </a:p>
        </p:txBody>
      </p:sp>
      <p:sp>
        <p:nvSpPr>
          <p:cNvPr id="103" name="Shape 103"/>
          <p:cNvSpPr txBox="1"/>
          <p:nvPr/>
        </p:nvSpPr>
        <p:spPr>
          <a:xfrm>
            <a:off x="6767700" y="4511925"/>
            <a:ext cx="23583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chemeClr val="dk1"/>
                </a:solidFill>
                <a:latin typeface="Cabin"/>
                <a:ea typeface="Cabin"/>
                <a:cs typeface="Cabin"/>
                <a:sym typeface="Cabin"/>
              </a:rPr>
              <a:t>Eclampsia</a:t>
            </a:r>
            <a:endParaRPr sz="2400" b="1">
              <a:solidFill>
                <a:schemeClr val="dk1"/>
              </a:solidFill>
              <a:latin typeface="Cabin"/>
              <a:ea typeface="Cabin"/>
              <a:cs typeface="Cabin"/>
              <a:sym typeface="Cabin"/>
            </a:endParaRPr>
          </a:p>
        </p:txBody>
      </p:sp>
      <p:cxnSp>
        <p:nvCxnSpPr>
          <p:cNvPr id="104" name="Shape 104"/>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105" name="Shape 105"/>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106" name="Shape 106"/>
          <p:cNvSpPr/>
          <p:nvPr/>
        </p:nvSpPr>
        <p:spPr>
          <a:xfrm>
            <a:off x="149875" y="1361700"/>
            <a:ext cx="517200" cy="488400"/>
          </a:xfrm>
          <a:prstGeom prst="ellipse">
            <a:avLst/>
          </a:prstGeom>
          <a:solidFill>
            <a:srgbClr val="5F974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107" name="Shape 107"/>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108" name="Shape 108"/>
          <p:cNvCxnSpPr>
            <a:endCxn id="109"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110" name="Shape 110"/>
          <p:cNvCxnSpPr>
            <a:stCxn id="109" idx="6"/>
          </p:cNvCxnSpPr>
          <p:nvPr/>
        </p:nvCxnSpPr>
        <p:spPr>
          <a:xfrm rot="10800000" flipH="1">
            <a:off x="3415175" y="549275"/>
            <a:ext cx="1618800" cy="155400"/>
          </a:xfrm>
          <a:prstGeom prst="straightConnector1">
            <a:avLst/>
          </a:prstGeom>
          <a:noFill/>
          <a:ln w="76200" cap="flat" cmpd="sng">
            <a:solidFill>
              <a:schemeClr val="dk2"/>
            </a:solidFill>
            <a:prstDash val="solid"/>
            <a:round/>
            <a:headEnd type="none" w="med" len="med"/>
            <a:tailEnd type="none" w="med" len="med"/>
          </a:ln>
        </p:spPr>
      </p:cxnSp>
      <p:cxnSp>
        <p:nvCxnSpPr>
          <p:cNvPr id="111" name="Shape 111"/>
          <p:cNvCxnSpPr>
            <a:stCxn id="112" idx="6"/>
          </p:cNvCxnSpPr>
          <p:nvPr/>
        </p:nvCxnSpPr>
        <p:spPr>
          <a:xfrm>
            <a:off x="5315613" y="543525"/>
            <a:ext cx="2141400" cy="21600"/>
          </a:xfrm>
          <a:prstGeom prst="straightConnector1">
            <a:avLst/>
          </a:prstGeom>
          <a:noFill/>
          <a:ln w="76200" cap="flat" cmpd="sng">
            <a:solidFill>
              <a:schemeClr val="dk2"/>
            </a:solidFill>
            <a:prstDash val="solid"/>
            <a:round/>
            <a:headEnd type="none" w="med" len="med"/>
            <a:tailEnd type="none" w="med" len="med"/>
          </a:ln>
        </p:spPr>
      </p:cxnSp>
      <p:sp>
        <p:nvSpPr>
          <p:cNvPr id="112" name="Shape 112"/>
          <p:cNvSpPr/>
          <p:nvPr/>
        </p:nvSpPr>
        <p:spPr>
          <a:xfrm>
            <a:off x="4798413" y="29932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16050" y="2962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14" name="Shape 114"/>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115" name="Shape 115"/>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116" name="Shape 116"/>
          <p:cNvCxnSpPr>
            <a:endCxn id="117" idx="2"/>
          </p:cNvCxnSpPr>
          <p:nvPr/>
        </p:nvCxnSpPr>
        <p:spPr>
          <a:xfrm>
            <a:off x="3349850" y="31967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118" name="Shape 118"/>
          <p:cNvCxnSpPr>
            <a:endCxn id="119"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120" name="Shape 120"/>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121" name="Shape 121"/>
          <p:cNvCxnSpPr>
            <a:stCxn id="119"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122" name="Shape 122"/>
          <p:cNvCxnSpPr>
            <a:stCxn id="117" idx="6"/>
          </p:cNvCxnSpPr>
          <p:nvPr/>
        </p:nvCxnSpPr>
        <p:spPr>
          <a:xfrm rot="10800000" flipH="1">
            <a:off x="6461450" y="3173075"/>
            <a:ext cx="1091700" cy="74700"/>
          </a:xfrm>
          <a:prstGeom prst="straightConnector1">
            <a:avLst/>
          </a:prstGeom>
          <a:noFill/>
          <a:ln w="76200" cap="flat" cmpd="sng">
            <a:solidFill>
              <a:schemeClr val="dk2"/>
            </a:solidFill>
            <a:prstDash val="solid"/>
            <a:round/>
            <a:headEnd type="none" w="med" len="med"/>
            <a:tailEnd type="none" w="med" len="med"/>
          </a:ln>
        </p:spPr>
      </p:cxnSp>
      <p:sp>
        <p:nvSpPr>
          <p:cNvPr id="123" name="Shape 123"/>
          <p:cNvSpPr/>
          <p:nvPr/>
        </p:nvSpPr>
        <p:spPr>
          <a:xfrm>
            <a:off x="7232250" y="2938075"/>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24" name="Shape 124"/>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125" name="Shape 125"/>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126" name="Shape 126"/>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127" name="Shape 127"/>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7673250" y="9058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29" name="Shape 129"/>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130" name="Shape 130"/>
          <p:cNvSpPr/>
          <p:nvPr/>
        </p:nvSpPr>
        <p:spPr>
          <a:xfrm>
            <a:off x="7749450" y="18202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31" name="Shape 131"/>
          <p:cNvGrpSpPr/>
          <p:nvPr/>
        </p:nvGrpSpPr>
        <p:grpSpPr>
          <a:xfrm>
            <a:off x="5499300" y="1616074"/>
            <a:ext cx="724200" cy="622022"/>
            <a:chOff x="1024525" y="1364531"/>
            <a:chExt cx="724200" cy="684670"/>
          </a:xfrm>
        </p:grpSpPr>
        <p:sp>
          <p:nvSpPr>
            <p:cNvPr id="132" name="Shape 132"/>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134" name="Shape 134"/>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135" name="Shape 135"/>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136" name="Shape 136"/>
          <p:cNvSpPr/>
          <p:nvPr/>
        </p:nvSpPr>
        <p:spPr>
          <a:xfrm>
            <a:off x="7292250" y="2277400"/>
            <a:ext cx="517200" cy="488400"/>
          </a:xfrm>
          <a:prstGeom prst="ellipse">
            <a:avLst/>
          </a:prstGeom>
          <a:solidFill>
            <a:schemeClr val="dk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37" name="Shape 137"/>
          <p:cNvCxnSpPr/>
          <p:nvPr/>
        </p:nvCxnSpPr>
        <p:spPr>
          <a:xfrm>
            <a:off x="1294850" y="2492900"/>
            <a:ext cx="600" cy="817200"/>
          </a:xfrm>
          <a:prstGeom prst="straightConnector1">
            <a:avLst/>
          </a:prstGeom>
          <a:noFill/>
          <a:ln w="76200" cap="flat" cmpd="sng">
            <a:solidFill>
              <a:schemeClr val="dk2"/>
            </a:solidFill>
            <a:prstDash val="solid"/>
            <a:round/>
            <a:headEnd type="none" w="med" len="med"/>
            <a:tailEnd type="none" w="med" len="med"/>
          </a:ln>
        </p:spPr>
      </p:cxnSp>
      <p:sp>
        <p:nvSpPr>
          <p:cNvPr id="138" name="Shape 138"/>
          <p:cNvSpPr/>
          <p:nvPr/>
        </p:nvSpPr>
        <p:spPr>
          <a:xfrm>
            <a:off x="1061800" y="3136663"/>
            <a:ext cx="517200" cy="488400"/>
          </a:xfrm>
          <a:prstGeom prst="ellipse">
            <a:avLst/>
          </a:prstGeom>
          <a:solidFill>
            <a:srgbClr val="5F9746"/>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39" name="Shape 139"/>
          <p:cNvGrpSpPr/>
          <p:nvPr/>
        </p:nvGrpSpPr>
        <p:grpSpPr>
          <a:xfrm>
            <a:off x="987546" y="2086925"/>
            <a:ext cx="665704" cy="612900"/>
            <a:chOff x="1068584" y="1604050"/>
            <a:chExt cx="665704" cy="612900"/>
          </a:xfrm>
        </p:grpSpPr>
        <p:sp>
          <p:nvSpPr>
            <p:cNvPr id="140" name="Shape 140"/>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cxnSp>
        <p:nvCxnSpPr>
          <p:cNvPr id="142" name="Shape 142"/>
          <p:cNvCxnSpPr/>
          <p:nvPr/>
        </p:nvCxnSpPr>
        <p:spPr>
          <a:xfrm>
            <a:off x="1313450" y="273725"/>
            <a:ext cx="600" cy="817200"/>
          </a:xfrm>
          <a:prstGeom prst="straightConnector1">
            <a:avLst/>
          </a:prstGeom>
          <a:noFill/>
          <a:ln w="76200" cap="flat" cmpd="sng">
            <a:solidFill>
              <a:schemeClr val="dk2"/>
            </a:solidFill>
            <a:prstDash val="solid"/>
            <a:round/>
            <a:headEnd type="none" w="med" len="med"/>
            <a:tailEnd type="none" w="med" len="med"/>
          </a:ln>
        </p:spPr>
      </p:cxnSp>
      <p:grpSp>
        <p:nvGrpSpPr>
          <p:cNvPr id="143" name="Shape 143"/>
          <p:cNvGrpSpPr/>
          <p:nvPr/>
        </p:nvGrpSpPr>
        <p:grpSpPr>
          <a:xfrm>
            <a:off x="987546" y="722850"/>
            <a:ext cx="665704" cy="612900"/>
            <a:chOff x="1068584" y="1604050"/>
            <a:chExt cx="665704" cy="612900"/>
          </a:xfrm>
        </p:grpSpPr>
        <p:sp>
          <p:nvSpPr>
            <p:cNvPr id="144" name="Shape 144"/>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146" name="Shape 146"/>
          <p:cNvSpPr/>
          <p:nvPr/>
        </p:nvSpPr>
        <p:spPr>
          <a:xfrm>
            <a:off x="1061800" y="72025"/>
            <a:ext cx="517200" cy="488400"/>
          </a:xfrm>
          <a:prstGeom prst="ellipse">
            <a:avLst/>
          </a:prstGeom>
          <a:solidFill>
            <a:srgbClr val="5F9746"/>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sp>
        <p:nvSpPr>
          <p:cNvPr id="147" name="Shape 147"/>
          <p:cNvSpPr/>
          <p:nvPr/>
        </p:nvSpPr>
        <p:spPr>
          <a:xfrm>
            <a:off x="2552325" y="2149175"/>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48" name="Shape 148"/>
          <p:cNvCxnSpPr/>
          <p:nvPr/>
        </p:nvCxnSpPr>
        <p:spPr>
          <a:xfrm rot="10800000" flipH="1">
            <a:off x="5138083" y="131825"/>
            <a:ext cx="609600" cy="278100"/>
          </a:xfrm>
          <a:prstGeom prst="straightConnector1">
            <a:avLst/>
          </a:prstGeom>
          <a:noFill/>
          <a:ln w="76200" cap="flat" cmpd="sng">
            <a:solidFill>
              <a:schemeClr val="dk2"/>
            </a:solidFill>
            <a:prstDash val="solid"/>
            <a:round/>
            <a:headEnd type="none" w="med" len="med"/>
            <a:tailEnd type="none" w="med" len="med"/>
          </a:ln>
        </p:spPr>
      </p:cxnSp>
      <p:sp>
        <p:nvSpPr>
          <p:cNvPr id="149" name="Shape 149"/>
          <p:cNvSpPr/>
          <p:nvPr/>
        </p:nvSpPr>
        <p:spPr>
          <a:xfrm>
            <a:off x="5408088" y="21250"/>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sp>
        <p:nvSpPr>
          <p:cNvPr id="150" name="Shape 150"/>
          <p:cNvSpPr/>
          <p:nvPr/>
        </p:nvSpPr>
        <p:spPr>
          <a:xfrm>
            <a:off x="4809700" y="127632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1" name="Shape 151"/>
          <p:cNvCxnSpPr>
            <a:endCxn id="152" idx="1"/>
          </p:cNvCxnSpPr>
          <p:nvPr/>
        </p:nvCxnSpPr>
        <p:spPr>
          <a:xfrm rot="10800000">
            <a:off x="4697555" y="1991525"/>
            <a:ext cx="549900" cy="756900"/>
          </a:xfrm>
          <a:prstGeom prst="straightConnector1">
            <a:avLst/>
          </a:prstGeom>
          <a:noFill/>
          <a:ln w="76200" cap="flat" cmpd="sng">
            <a:solidFill>
              <a:schemeClr val="dk2"/>
            </a:solidFill>
            <a:prstDash val="solid"/>
            <a:round/>
            <a:headEnd type="none" w="med" len="med"/>
            <a:tailEnd type="none" w="med" len="med"/>
          </a:ln>
        </p:spPr>
      </p:cxnSp>
      <p:sp>
        <p:nvSpPr>
          <p:cNvPr id="152" name="Shape 152"/>
          <p:cNvSpPr/>
          <p:nvPr/>
        </p:nvSpPr>
        <p:spPr>
          <a:xfrm>
            <a:off x="4621813" y="1920000"/>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sp>
        <p:nvSpPr>
          <p:cNvPr id="153" name="Shape 153"/>
          <p:cNvSpPr/>
          <p:nvPr/>
        </p:nvSpPr>
        <p:spPr>
          <a:xfrm>
            <a:off x="4962100" y="241932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4" name="Shape 154"/>
          <p:cNvCxnSpPr>
            <a:stCxn id="155" idx="4"/>
          </p:cNvCxnSpPr>
          <p:nvPr/>
        </p:nvCxnSpPr>
        <p:spPr>
          <a:xfrm rot="10800000" flipH="1">
            <a:off x="6202838" y="3286175"/>
            <a:ext cx="20700" cy="1005600"/>
          </a:xfrm>
          <a:prstGeom prst="straightConnector1">
            <a:avLst/>
          </a:prstGeom>
          <a:noFill/>
          <a:ln w="76200" cap="flat" cmpd="sng">
            <a:solidFill>
              <a:schemeClr val="dk2"/>
            </a:solidFill>
            <a:prstDash val="solid"/>
            <a:round/>
            <a:headEnd type="none" w="med" len="med"/>
            <a:tailEnd type="none" w="med" len="med"/>
          </a:ln>
        </p:spPr>
      </p:cxnSp>
      <p:sp>
        <p:nvSpPr>
          <p:cNvPr id="155" name="Shape 155"/>
          <p:cNvSpPr/>
          <p:nvPr/>
        </p:nvSpPr>
        <p:spPr>
          <a:xfrm>
            <a:off x="5944238" y="380337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sp>
        <p:nvSpPr>
          <p:cNvPr id="117" name="Shape 117"/>
          <p:cNvSpPr/>
          <p:nvPr/>
        </p:nvSpPr>
        <p:spPr>
          <a:xfrm>
            <a:off x="5944250" y="3003575"/>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56" name="Shape 156"/>
          <p:cNvCxnSpPr/>
          <p:nvPr/>
        </p:nvCxnSpPr>
        <p:spPr>
          <a:xfrm flipH="1">
            <a:off x="3101383" y="84725"/>
            <a:ext cx="1016700" cy="576300"/>
          </a:xfrm>
          <a:prstGeom prst="straightConnector1">
            <a:avLst/>
          </a:prstGeom>
          <a:noFill/>
          <a:ln w="76200" cap="flat" cmpd="sng">
            <a:solidFill>
              <a:schemeClr val="dk2"/>
            </a:solidFill>
            <a:prstDash val="solid"/>
            <a:round/>
            <a:headEnd type="none" w="med" len="med"/>
            <a:tailEnd type="none" w="med" len="med"/>
          </a:ln>
        </p:spPr>
      </p:cxnSp>
      <p:sp>
        <p:nvSpPr>
          <p:cNvPr id="157" name="Shape 157"/>
          <p:cNvSpPr/>
          <p:nvPr/>
        </p:nvSpPr>
        <p:spPr>
          <a:xfrm>
            <a:off x="3808525" y="7300"/>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58" name="Shape 158"/>
          <p:cNvCxnSpPr/>
          <p:nvPr/>
        </p:nvCxnSpPr>
        <p:spPr>
          <a:xfrm rot="10800000">
            <a:off x="3124925" y="3426463"/>
            <a:ext cx="211800" cy="261600"/>
          </a:xfrm>
          <a:prstGeom prst="straightConnector1">
            <a:avLst/>
          </a:prstGeom>
          <a:noFill/>
          <a:ln w="76200" cap="flat" cmpd="sng">
            <a:solidFill>
              <a:schemeClr val="dk2"/>
            </a:solidFill>
            <a:prstDash val="solid"/>
            <a:round/>
            <a:headEnd type="none" w="med" len="med"/>
            <a:tailEnd type="none" w="med" len="med"/>
          </a:ln>
        </p:spPr>
      </p:cxnSp>
      <p:sp>
        <p:nvSpPr>
          <p:cNvPr id="159" name="Shape 159"/>
          <p:cNvSpPr/>
          <p:nvPr/>
        </p:nvSpPr>
        <p:spPr>
          <a:xfrm>
            <a:off x="3168873" y="3625085"/>
            <a:ext cx="417300" cy="394200"/>
          </a:xfrm>
          <a:prstGeom prst="ellipse">
            <a:avLst/>
          </a:prstGeom>
          <a:solidFill>
            <a:srgbClr val="E2BC45"/>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60" name="Shape 160"/>
          <p:cNvGrpSpPr/>
          <p:nvPr/>
        </p:nvGrpSpPr>
        <p:grpSpPr>
          <a:xfrm>
            <a:off x="2626738" y="2875825"/>
            <a:ext cx="782700" cy="612900"/>
            <a:chOff x="951575" y="1604050"/>
            <a:chExt cx="782700" cy="612900"/>
          </a:xfrm>
        </p:grpSpPr>
        <p:sp>
          <p:nvSpPr>
            <p:cNvPr id="161" name="Shape 161"/>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163" name="Shape 163"/>
          <p:cNvGrpSpPr/>
          <p:nvPr/>
        </p:nvGrpSpPr>
        <p:grpSpPr>
          <a:xfrm>
            <a:off x="2897971" y="1361700"/>
            <a:ext cx="665704" cy="612900"/>
            <a:chOff x="1068584" y="1604050"/>
            <a:chExt cx="665704" cy="612900"/>
          </a:xfrm>
        </p:grpSpPr>
        <p:sp>
          <p:nvSpPr>
            <p:cNvPr id="164" name="Shape 164"/>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sp>
        <p:nvSpPr>
          <p:cNvPr id="109" name="Shape 109"/>
          <p:cNvSpPr/>
          <p:nvPr/>
        </p:nvSpPr>
        <p:spPr>
          <a:xfrm>
            <a:off x="2897975" y="460475"/>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66" name="Shape 166"/>
          <p:cNvCxnSpPr>
            <a:endCxn id="167" idx="7"/>
          </p:cNvCxnSpPr>
          <p:nvPr/>
        </p:nvCxnSpPr>
        <p:spPr>
          <a:xfrm rot="10800000" flipH="1">
            <a:off x="6086545" y="702375"/>
            <a:ext cx="601200" cy="417000"/>
          </a:xfrm>
          <a:prstGeom prst="straightConnector1">
            <a:avLst/>
          </a:prstGeom>
          <a:noFill/>
          <a:ln w="76200" cap="flat" cmpd="sng">
            <a:solidFill>
              <a:schemeClr val="dk2"/>
            </a:solidFill>
            <a:prstDash val="solid"/>
            <a:round/>
            <a:headEnd type="none" w="med" len="med"/>
            <a:tailEnd type="none" w="med" len="med"/>
          </a:ln>
        </p:spPr>
      </p:cxnSp>
      <p:sp>
        <p:nvSpPr>
          <p:cNvPr id="167" name="Shape 167"/>
          <p:cNvSpPr/>
          <p:nvPr/>
        </p:nvSpPr>
        <p:spPr>
          <a:xfrm>
            <a:off x="6246288" y="630850"/>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68" name="Shape 168"/>
          <p:cNvGrpSpPr/>
          <p:nvPr/>
        </p:nvGrpSpPr>
        <p:grpSpPr>
          <a:xfrm>
            <a:off x="5554525" y="959425"/>
            <a:ext cx="724200" cy="612900"/>
            <a:chOff x="1010075" y="1604050"/>
            <a:chExt cx="724200" cy="612900"/>
          </a:xfrm>
        </p:grpSpPr>
        <p:sp>
          <p:nvSpPr>
            <p:cNvPr id="169" name="Shape 169"/>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1010075" y="1653550"/>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MG</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SO</a:t>
              </a:r>
              <a:r>
                <a:rPr lang="en" sz="1200" baseline="-25000">
                  <a:latin typeface="Cabin"/>
                  <a:ea typeface="Cabin"/>
                  <a:cs typeface="Cabin"/>
                  <a:sym typeface="Cabin"/>
                </a:rPr>
                <a:t>4</a:t>
              </a:r>
              <a:endParaRPr sz="1200" baseline="-25000">
                <a:latin typeface="Cabin"/>
                <a:ea typeface="Cabin"/>
                <a:cs typeface="Cabin"/>
                <a:sym typeface="Cabin"/>
              </a:endParaRPr>
            </a:p>
          </p:txBody>
        </p:sp>
      </p:grpSp>
      <p:cxnSp>
        <p:nvCxnSpPr>
          <p:cNvPr id="171" name="Shape 171"/>
          <p:cNvCxnSpPr>
            <a:endCxn id="172" idx="7"/>
          </p:cNvCxnSpPr>
          <p:nvPr/>
        </p:nvCxnSpPr>
        <p:spPr>
          <a:xfrm rot="10800000" flipH="1">
            <a:off x="6086545" y="1388175"/>
            <a:ext cx="601200" cy="417000"/>
          </a:xfrm>
          <a:prstGeom prst="straightConnector1">
            <a:avLst/>
          </a:prstGeom>
          <a:noFill/>
          <a:ln w="76200" cap="flat" cmpd="sng">
            <a:solidFill>
              <a:schemeClr val="dk2"/>
            </a:solidFill>
            <a:prstDash val="solid"/>
            <a:round/>
            <a:headEnd type="none" w="med" len="med"/>
            <a:tailEnd type="none" w="med" len="med"/>
          </a:ln>
        </p:spPr>
      </p:cxnSp>
      <p:sp>
        <p:nvSpPr>
          <p:cNvPr id="172" name="Shape 172"/>
          <p:cNvSpPr/>
          <p:nvPr/>
        </p:nvSpPr>
        <p:spPr>
          <a:xfrm>
            <a:off x="6246288" y="1316650"/>
            <a:ext cx="517200" cy="488400"/>
          </a:xfrm>
          <a:prstGeom prst="ellipse">
            <a:avLst/>
          </a:prstGeom>
          <a:solidFill>
            <a:srgbClr val="674EA7"/>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cxnSp>
        <p:nvCxnSpPr>
          <p:cNvPr id="173" name="Shape 173"/>
          <p:cNvCxnSpPr/>
          <p:nvPr/>
        </p:nvCxnSpPr>
        <p:spPr>
          <a:xfrm flipH="1">
            <a:off x="3736750" y="1685013"/>
            <a:ext cx="762300" cy="680100"/>
          </a:xfrm>
          <a:prstGeom prst="straightConnector1">
            <a:avLst/>
          </a:prstGeom>
          <a:noFill/>
          <a:ln w="76200" cap="flat" cmpd="sng">
            <a:solidFill>
              <a:schemeClr val="dk2"/>
            </a:solidFill>
            <a:prstDash val="solid"/>
            <a:round/>
            <a:headEnd type="none" w="med" len="med"/>
            <a:tailEnd type="none" w="med" len="med"/>
          </a:ln>
        </p:spPr>
      </p:cxnSp>
      <p:sp>
        <p:nvSpPr>
          <p:cNvPr id="174" name="Shape 174"/>
          <p:cNvSpPr/>
          <p:nvPr/>
        </p:nvSpPr>
        <p:spPr>
          <a:xfrm>
            <a:off x="4113325" y="1607500"/>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75" name="Shape 175"/>
          <p:cNvGrpSpPr/>
          <p:nvPr/>
        </p:nvGrpSpPr>
        <p:grpSpPr>
          <a:xfrm>
            <a:off x="3562146" y="2055663"/>
            <a:ext cx="665704" cy="612900"/>
            <a:chOff x="1068584" y="1604050"/>
            <a:chExt cx="665704" cy="612900"/>
          </a:xfrm>
        </p:grpSpPr>
        <p:sp>
          <p:nvSpPr>
            <p:cNvPr id="176" name="Shape 176"/>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cxnSp>
        <p:nvCxnSpPr>
          <p:cNvPr id="178" name="Shape 178"/>
          <p:cNvCxnSpPr/>
          <p:nvPr/>
        </p:nvCxnSpPr>
        <p:spPr>
          <a:xfrm flipH="1">
            <a:off x="3736750" y="846813"/>
            <a:ext cx="762300" cy="680100"/>
          </a:xfrm>
          <a:prstGeom prst="straightConnector1">
            <a:avLst/>
          </a:prstGeom>
          <a:noFill/>
          <a:ln w="76200" cap="flat" cmpd="sng">
            <a:solidFill>
              <a:schemeClr val="dk2"/>
            </a:solidFill>
            <a:prstDash val="solid"/>
            <a:round/>
            <a:headEnd type="none" w="med" len="med"/>
            <a:tailEnd type="none" w="med" len="med"/>
          </a:ln>
        </p:spPr>
      </p:cxnSp>
      <p:sp>
        <p:nvSpPr>
          <p:cNvPr id="179" name="Shape 179"/>
          <p:cNvSpPr/>
          <p:nvPr/>
        </p:nvSpPr>
        <p:spPr>
          <a:xfrm>
            <a:off x="4037125" y="693100"/>
            <a:ext cx="517200" cy="488400"/>
          </a:xfrm>
          <a:prstGeom prst="ellipse">
            <a:avLst/>
          </a:prstGeom>
          <a:solidFill>
            <a:srgbClr val="E2BC45"/>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a:t>T</a:t>
            </a:r>
            <a:endParaRPr/>
          </a:p>
        </p:txBody>
      </p:sp>
      <p:grpSp>
        <p:nvGrpSpPr>
          <p:cNvPr id="180" name="Shape 180"/>
          <p:cNvGrpSpPr/>
          <p:nvPr/>
        </p:nvGrpSpPr>
        <p:grpSpPr>
          <a:xfrm>
            <a:off x="3555634" y="1111825"/>
            <a:ext cx="665704" cy="612900"/>
            <a:chOff x="1068584" y="1680250"/>
            <a:chExt cx="665704" cy="612900"/>
          </a:xfrm>
        </p:grpSpPr>
        <p:sp>
          <p:nvSpPr>
            <p:cNvPr id="181" name="Shape 181"/>
            <p:cNvSpPr/>
            <p:nvPr/>
          </p:nvSpPr>
          <p:spPr>
            <a:xfrm>
              <a:off x="1068584" y="16802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6776900" y="-3263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90" name="Shape 190"/>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191" name="Shape 191"/>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192" name="Shape 192"/>
          <p:cNvSpPr/>
          <p:nvPr/>
        </p:nvSpPr>
        <p:spPr>
          <a:xfrm>
            <a:off x="149875" y="1361700"/>
            <a:ext cx="517200" cy="488400"/>
          </a:xfrm>
          <a:prstGeom prst="ellipse">
            <a:avLst/>
          </a:prstGeom>
          <a:solidFill>
            <a:srgbClr val="86D66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193" name="Shape 193"/>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194" name="Shape 194"/>
          <p:cNvCxnSpPr>
            <a:endCxn id="195"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196" name="Shape 196"/>
          <p:cNvCxnSpPr>
            <a:stCxn id="195" idx="6"/>
          </p:cNvCxnSpPr>
          <p:nvPr/>
        </p:nvCxnSpPr>
        <p:spPr>
          <a:xfrm rot="10800000" flipH="1">
            <a:off x="3415175" y="549275"/>
            <a:ext cx="1618800" cy="155400"/>
          </a:xfrm>
          <a:prstGeom prst="straightConnector1">
            <a:avLst/>
          </a:prstGeom>
          <a:noFill/>
          <a:ln w="76200" cap="flat" cmpd="sng">
            <a:solidFill>
              <a:schemeClr val="dk2"/>
            </a:solidFill>
            <a:prstDash val="solid"/>
            <a:round/>
            <a:headEnd type="none" w="med" len="med"/>
            <a:tailEnd type="none" w="med" len="med"/>
          </a:ln>
        </p:spPr>
      </p:cxnSp>
      <p:cxnSp>
        <p:nvCxnSpPr>
          <p:cNvPr id="197" name="Shape 197"/>
          <p:cNvCxnSpPr>
            <a:stCxn id="198" idx="6"/>
          </p:cNvCxnSpPr>
          <p:nvPr/>
        </p:nvCxnSpPr>
        <p:spPr>
          <a:xfrm>
            <a:off x="5315613" y="543525"/>
            <a:ext cx="2141400" cy="21600"/>
          </a:xfrm>
          <a:prstGeom prst="straightConnector1">
            <a:avLst/>
          </a:prstGeom>
          <a:noFill/>
          <a:ln w="76200" cap="flat" cmpd="sng">
            <a:solidFill>
              <a:schemeClr val="dk2"/>
            </a:solidFill>
            <a:prstDash val="solid"/>
            <a:round/>
            <a:headEnd type="none" w="med" len="med"/>
            <a:tailEnd type="none" w="med" len="med"/>
          </a:ln>
        </p:spPr>
      </p:cxnSp>
      <p:sp>
        <p:nvSpPr>
          <p:cNvPr id="198" name="Shape 198"/>
          <p:cNvSpPr/>
          <p:nvPr/>
        </p:nvSpPr>
        <p:spPr>
          <a:xfrm>
            <a:off x="4798413" y="29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7216050" y="296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00" name="Shape 200"/>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201" name="Shape 201"/>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202" name="Shape 202"/>
          <p:cNvCxnSpPr>
            <a:endCxn id="203" idx="2"/>
          </p:cNvCxnSpPr>
          <p:nvPr/>
        </p:nvCxnSpPr>
        <p:spPr>
          <a:xfrm>
            <a:off x="3349850" y="31967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204" name="Shape 204"/>
          <p:cNvCxnSpPr>
            <a:endCxn id="205"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206" name="Shape 206"/>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207" name="Shape 207"/>
          <p:cNvCxnSpPr>
            <a:stCxn id="205"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208" name="Shape 208"/>
          <p:cNvCxnSpPr>
            <a:stCxn id="203" idx="6"/>
          </p:cNvCxnSpPr>
          <p:nvPr/>
        </p:nvCxnSpPr>
        <p:spPr>
          <a:xfrm rot="10800000" flipH="1">
            <a:off x="6461450" y="3173075"/>
            <a:ext cx="1091700" cy="74700"/>
          </a:xfrm>
          <a:prstGeom prst="straightConnector1">
            <a:avLst/>
          </a:prstGeom>
          <a:noFill/>
          <a:ln w="76200" cap="flat" cmpd="sng">
            <a:solidFill>
              <a:schemeClr val="dk2"/>
            </a:solidFill>
            <a:prstDash val="solid"/>
            <a:round/>
            <a:headEnd type="none" w="med" len="med"/>
            <a:tailEnd type="none" w="med" len="med"/>
          </a:ln>
        </p:spPr>
      </p:cxnSp>
      <p:sp>
        <p:nvSpPr>
          <p:cNvPr id="209" name="Shape 209"/>
          <p:cNvSpPr/>
          <p:nvPr/>
        </p:nvSpPr>
        <p:spPr>
          <a:xfrm>
            <a:off x="7232250" y="2938075"/>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10" name="Shape 210"/>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211" name="Shape 211"/>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212" name="Shape 212"/>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213" name="Shape 213"/>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7673250" y="9058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15" name="Shape 215"/>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216" name="Shape 216"/>
          <p:cNvSpPr/>
          <p:nvPr/>
        </p:nvSpPr>
        <p:spPr>
          <a:xfrm>
            <a:off x="7749450" y="1820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217" name="Shape 217"/>
          <p:cNvGrpSpPr/>
          <p:nvPr/>
        </p:nvGrpSpPr>
        <p:grpSpPr>
          <a:xfrm>
            <a:off x="5499300" y="1616074"/>
            <a:ext cx="724200" cy="622022"/>
            <a:chOff x="1024525" y="1364531"/>
            <a:chExt cx="724200" cy="684670"/>
          </a:xfrm>
        </p:grpSpPr>
        <p:sp>
          <p:nvSpPr>
            <p:cNvPr id="218" name="Shape 218"/>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220" name="Shape 220"/>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221" name="Shape 221"/>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222" name="Shape 222"/>
          <p:cNvSpPr/>
          <p:nvPr/>
        </p:nvSpPr>
        <p:spPr>
          <a:xfrm>
            <a:off x="7292250" y="22774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223" name="Shape 223"/>
          <p:cNvGrpSpPr/>
          <p:nvPr/>
        </p:nvGrpSpPr>
        <p:grpSpPr>
          <a:xfrm>
            <a:off x="987546" y="2086925"/>
            <a:ext cx="665704" cy="612900"/>
            <a:chOff x="1068584" y="1604050"/>
            <a:chExt cx="665704" cy="612900"/>
          </a:xfrm>
        </p:grpSpPr>
        <p:sp>
          <p:nvSpPr>
            <p:cNvPr id="224" name="Shape 224"/>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226" name="Shape 226"/>
          <p:cNvGrpSpPr/>
          <p:nvPr/>
        </p:nvGrpSpPr>
        <p:grpSpPr>
          <a:xfrm>
            <a:off x="987546" y="722850"/>
            <a:ext cx="665704" cy="612900"/>
            <a:chOff x="1068584" y="1604050"/>
            <a:chExt cx="665704" cy="612900"/>
          </a:xfrm>
        </p:grpSpPr>
        <p:sp>
          <p:nvSpPr>
            <p:cNvPr id="227" name="Shape 227"/>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229" name="Shape 229"/>
          <p:cNvSpPr/>
          <p:nvPr/>
        </p:nvSpPr>
        <p:spPr>
          <a:xfrm>
            <a:off x="2552325" y="21491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4809700" y="1276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4962100" y="241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5944250" y="300357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32" name="Shape 232"/>
          <p:cNvGrpSpPr/>
          <p:nvPr/>
        </p:nvGrpSpPr>
        <p:grpSpPr>
          <a:xfrm>
            <a:off x="2626738" y="2875825"/>
            <a:ext cx="782700" cy="612900"/>
            <a:chOff x="951575" y="1604050"/>
            <a:chExt cx="782700" cy="612900"/>
          </a:xfrm>
        </p:grpSpPr>
        <p:sp>
          <p:nvSpPr>
            <p:cNvPr id="233" name="Shape 233"/>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235" name="Shape 235"/>
          <p:cNvGrpSpPr/>
          <p:nvPr/>
        </p:nvGrpSpPr>
        <p:grpSpPr>
          <a:xfrm>
            <a:off x="2897971" y="1361700"/>
            <a:ext cx="665704" cy="612900"/>
            <a:chOff x="1068584" y="1604050"/>
            <a:chExt cx="665704" cy="612900"/>
          </a:xfrm>
        </p:grpSpPr>
        <p:sp>
          <p:nvSpPr>
            <p:cNvPr id="236" name="Shape 236"/>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sp>
        <p:nvSpPr>
          <p:cNvPr id="195" name="Shape 195"/>
          <p:cNvSpPr/>
          <p:nvPr/>
        </p:nvSpPr>
        <p:spPr>
          <a:xfrm>
            <a:off x="2897975" y="4604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38" name="Shape 238"/>
          <p:cNvGrpSpPr/>
          <p:nvPr/>
        </p:nvGrpSpPr>
        <p:grpSpPr>
          <a:xfrm>
            <a:off x="5554525" y="959425"/>
            <a:ext cx="724200" cy="612900"/>
            <a:chOff x="1010075" y="1604050"/>
            <a:chExt cx="724200" cy="612900"/>
          </a:xfrm>
        </p:grpSpPr>
        <p:sp>
          <p:nvSpPr>
            <p:cNvPr id="239" name="Shape 239"/>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txBox="1"/>
            <p:nvPr/>
          </p:nvSpPr>
          <p:spPr>
            <a:xfrm>
              <a:off x="1010075" y="1653550"/>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MG</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SO</a:t>
              </a:r>
              <a:r>
                <a:rPr lang="en" sz="1200" baseline="-25000">
                  <a:latin typeface="Cabin"/>
                  <a:ea typeface="Cabin"/>
                  <a:cs typeface="Cabin"/>
                  <a:sym typeface="Cabin"/>
                </a:rPr>
                <a:t>4</a:t>
              </a:r>
              <a:endParaRPr sz="1200" baseline="-25000">
                <a:latin typeface="Cabin"/>
                <a:ea typeface="Cabin"/>
                <a:cs typeface="Cabin"/>
                <a:sym typeface="Cabin"/>
              </a:endParaRPr>
            </a:p>
          </p:txBody>
        </p:sp>
      </p:grpSp>
      <p:grpSp>
        <p:nvGrpSpPr>
          <p:cNvPr id="241" name="Shape 241"/>
          <p:cNvGrpSpPr/>
          <p:nvPr/>
        </p:nvGrpSpPr>
        <p:grpSpPr>
          <a:xfrm>
            <a:off x="3562146" y="2055663"/>
            <a:ext cx="665704" cy="612900"/>
            <a:chOff x="1068584" y="1604050"/>
            <a:chExt cx="665704" cy="612900"/>
          </a:xfrm>
        </p:grpSpPr>
        <p:sp>
          <p:nvSpPr>
            <p:cNvPr id="242" name="Shape 242"/>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grpSp>
        <p:nvGrpSpPr>
          <p:cNvPr id="244" name="Shape 244"/>
          <p:cNvGrpSpPr/>
          <p:nvPr/>
        </p:nvGrpSpPr>
        <p:grpSpPr>
          <a:xfrm>
            <a:off x="3555634" y="1111825"/>
            <a:ext cx="665704" cy="612900"/>
            <a:chOff x="1068584" y="1680250"/>
            <a:chExt cx="665704" cy="612900"/>
          </a:xfrm>
        </p:grpSpPr>
        <p:sp>
          <p:nvSpPr>
            <p:cNvPr id="245" name="Shape 245"/>
            <p:cNvSpPr/>
            <p:nvPr/>
          </p:nvSpPr>
          <p:spPr>
            <a:xfrm>
              <a:off x="1068584" y="16802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246" name="Shape 246"/>
          <p:cNvSpPr txBox="1"/>
          <p:nvPr/>
        </p:nvSpPr>
        <p:spPr>
          <a:xfrm>
            <a:off x="-48825" y="4611525"/>
            <a:ext cx="9192900" cy="556800"/>
          </a:xfrm>
          <a:prstGeom prst="rect">
            <a:avLst/>
          </a:prstGeom>
          <a:solidFill>
            <a:schemeClr val="dk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FFFFFF"/>
                </a:solidFill>
                <a:latin typeface="Cabin"/>
                <a:ea typeface="Cabin"/>
                <a:cs typeface="Cabin"/>
                <a:sym typeface="Cabin"/>
              </a:rPr>
              <a:t>Baseline</a:t>
            </a:r>
            <a:endParaRPr sz="2400" b="1">
              <a:solidFill>
                <a:srgbClr val="FFFFFF"/>
              </a:solidFill>
              <a:latin typeface="Cabin"/>
              <a:ea typeface="Cabin"/>
              <a:cs typeface="Cabin"/>
              <a:sym typeface="Cabin"/>
            </a:endParaRPr>
          </a:p>
          <a:p>
            <a:pPr marL="0" lvl="0" indent="0">
              <a:spcBef>
                <a:spcPts val="0"/>
              </a:spcBef>
              <a:spcAft>
                <a:spcPts val="0"/>
              </a:spcAft>
              <a:buNone/>
            </a:pPr>
            <a:endParaRPr/>
          </a:p>
        </p:txBody>
      </p:sp>
      <p:sp>
        <p:nvSpPr>
          <p:cNvPr id="247" name="Shape 247"/>
          <p:cNvSpPr/>
          <p:nvPr/>
        </p:nvSpPr>
        <p:spPr>
          <a:xfrm>
            <a:off x="301100" y="1948450"/>
            <a:ext cx="844500" cy="6891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a:solidFill>
                  <a:schemeClr val="lt1"/>
                </a:solidFill>
                <a:latin typeface="Cabin"/>
                <a:ea typeface="Cabin"/>
                <a:cs typeface="Cabin"/>
                <a:sym typeface="Cabin"/>
              </a:rPr>
              <a:t>.591</a:t>
            </a:r>
            <a:endParaRPr>
              <a:solidFill>
                <a:schemeClr val="lt1"/>
              </a:solidFill>
              <a:latin typeface="Cabin"/>
              <a:ea typeface="Cabin"/>
              <a:cs typeface="Cabin"/>
              <a:sym typeface="Cabin"/>
            </a:endParaRPr>
          </a:p>
        </p:txBody>
      </p:sp>
      <p:sp>
        <p:nvSpPr>
          <p:cNvPr id="248" name="Shape 248"/>
          <p:cNvSpPr/>
          <p:nvPr/>
        </p:nvSpPr>
        <p:spPr>
          <a:xfrm>
            <a:off x="2129900" y="1338850"/>
            <a:ext cx="844500" cy="6891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Cabin"/>
                <a:ea typeface="Cabin"/>
                <a:cs typeface="Cabin"/>
                <a:sym typeface="Cabin"/>
              </a:rPr>
              <a:t>.2</a:t>
            </a:r>
            <a:endParaRPr>
              <a:solidFill>
                <a:schemeClr val="lt1"/>
              </a:solidFill>
              <a:latin typeface="Cabin"/>
              <a:ea typeface="Cabin"/>
              <a:cs typeface="Cabin"/>
              <a:sym typeface="Cabin"/>
            </a:endParaRPr>
          </a:p>
        </p:txBody>
      </p:sp>
      <p:sp>
        <p:nvSpPr>
          <p:cNvPr id="249" name="Shape 249"/>
          <p:cNvSpPr/>
          <p:nvPr/>
        </p:nvSpPr>
        <p:spPr>
          <a:xfrm>
            <a:off x="2816725" y="881650"/>
            <a:ext cx="844500" cy="6891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Cabin"/>
                <a:ea typeface="Cabin"/>
                <a:cs typeface="Cabin"/>
                <a:sym typeface="Cabin"/>
              </a:rPr>
              <a:t>.223</a:t>
            </a:r>
            <a:endParaRPr>
              <a:solidFill>
                <a:schemeClr val="lt1"/>
              </a:solidFill>
              <a:latin typeface="Cabin"/>
              <a:ea typeface="Cabin"/>
              <a:cs typeface="Cabin"/>
              <a:sym typeface="Cabin"/>
            </a:endParaRPr>
          </a:p>
        </p:txBody>
      </p:sp>
      <p:sp>
        <p:nvSpPr>
          <p:cNvPr id="250" name="Shape 250"/>
          <p:cNvSpPr/>
          <p:nvPr/>
        </p:nvSpPr>
        <p:spPr>
          <a:xfrm>
            <a:off x="4949300" y="729250"/>
            <a:ext cx="844500" cy="6891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Cabin"/>
                <a:ea typeface="Cabin"/>
                <a:cs typeface="Cabin"/>
                <a:sym typeface="Cabin"/>
              </a:rPr>
              <a:t>.31</a:t>
            </a:r>
            <a:endParaRPr>
              <a:solidFill>
                <a:schemeClr val="lt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p:nvPr/>
        </p:nvSpPr>
        <p:spPr>
          <a:xfrm>
            <a:off x="-51725" y="-28875"/>
            <a:ext cx="4549800" cy="5201100"/>
          </a:xfrm>
          <a:prstGeom prst="rect">
            <a:avLst/>
          </a:prstGeom>
          <a:solidFill>
            <a:srgbClr val="B3F78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4518100" y="-28875"/>
            <a:ext cx="4549800" cy="5201100"/>
          </a:xfrm>
          <a:prstGeom prst="rect">
            <a:avLst/>
          </a:prstGeom>
          <a:solidFill>
            <a:srgbClr val="E0E9E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189363" y="-43275"/>
            <a:ext cx="2376300" cy="5229900"/>
          </a:xfrm>
          <a:prstGeom prst="rect">
            <a:avLst/>
          </a:prstGeom>
          <a:solidFill>
            <a:srgbClr val="F1F69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6767700" y="-57600"/>
            <a:ext cx="2376300" cy="5201100"/>
          </a:xfrm>
          <a:prstGeom prst="rect">
            <a:avLst/>
          </a:prstGeom>
          <a:solidFill>
            <a:srgbClr val="FFC0C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259" name="Shape 259"/>
          <p:cNvCxnSpPr/>
          <p:nvPr/>
        </p:nvCxnSpPr>
        <p:spPr>
          <a:xfrm rot="10800000" flipH="1">
            <a:off x="569458" y="1168275"/>
            <a:ext cx="506700" cy="310800"/>
          </a:xfrm>
          <a:prstGeom prst="straightConnector1">
            <a:avLst/>
          </a:prstGeom>
          <a:noFill/>
          <a:ln w="76200" cap="flat" cmpd="sng">
            <a:solidFill>
              <a:schemeClr val="dk2"/>
            </a:solidFill>
            <a:prstDash val="solid"/>
            <a:round/>
            <a:headEnd type="none" w="med" len="med"/>
            <a:tailEnd type="none" w="med" len="med"/>
          </a:ln>
        </p:spPr>
      </p:cxnSp>
      <p:cxnSp>
        <p:nvCxnSpPr>
          <p:cNvPr id="260" name="Shape 260"/>
          <p:cNvCxnSpPr/>
          <p:nvPr/>
        </p:nvCxnSpPr>
        <p:spPr>
          <a:xfrm>
            <a:off x="539158" y="1781450"/>
            <a:ext cx="567300" cy="513000"/>
          </a:xfrm>
          <a:prstGeom prst="straightConnector1">
            <a:avLst/>
          </a:prstGeom>
          <a:noFill/>
          <a:ln w="76200" cap="flat" cmpd="sng">
            <a:solidFill>
              <a:schemeClr val="dk2"/>
            </a:solidFill>
            <a:prstDash val="solid"/>
            <a:round/>
            <a:headEnd type="none" w="med" len="med"/>
            <a:tailEnd type="none" w="med" len="med"/>
          </a:ln>
        </p:spPr>
      </p:cxnSp>
      <p:sp>
        <p:nvSpPr>
          <p:cNvPr id="261" name="Shape 261"/>
          <p:cNvSpPr/>
          <p:nvPr/>
        </p:nvSpPr>
        <p:spPr>
          <a:xfrm>
            <a:off x="149875" y="1361700"/>
            <a:ext cx="517200" cy="488400"/>
          </a:xfrm>
          <a:prstGeom prst="ellipse">
            <a:avLst/>
          </a:prstGeom>
          <a:solidFill>
            <a:srgbClr val="33522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62" name="Shape 262"/>
          <p:cNvCxnSpPr/>
          <p:nvPr/>
        </p:nvCxnSpPr>
        <p:spPr>
          <a:xfrm>
            <a:off x="1394650" y="2368625"/>
            <a:ext cx="1316100" cy="11700"/>
          </a:xfrm>
          <a:prstGeom prst="straightConnector1">
            <a:avLst/>
          </a:prstGeom>
          <a:noFill/>
          <a:ln w="76200" cap="flat" cmpd="sng">
            <a:solidFill>
              <a:schemeClr val="dk2"/>
            </a:solidFill>
            <a:prstDash val="solid"/>
            <a:round/>
            <a:headEnd type="none" w="med" len="med"/>
            <a:tailEnd type="none" w="med" len="med"/>
          </a:ln>
        </p:spPr>
      </p:cxnSp>
      <p:cxnSp>
        <p:nvCxnSpPr>
          <p:cNvPr id="263" name="Shape 263"/>
          <p:cNvCxnSpPr>
            <a:endCxn id="264" idx="2"/>
          </p:cNvCxnSpPr>
          <p:nvPr/>
        </p:nvCxnSpPr>
        <p:spPr>
          <a:xfrm rot="10800000" flipH="1">
            <a:off x="1448375" y="704675"/>
            <a:ext cx="1449600" cy="300600"/>
          </a:xfrm>
          <a:prstGeom prst="straightConnector1">
            <a:avLst/>
          </a:prstGeom>
          <a:noFill/>
          <a:ln w="76200" cap="flat" cmpd="sng">
            <a:solidFill>
              <a:schemeClr val="dk2"/>
            </a:solidFill>
            <a:prstDash val="solid"/>
            <a:round/>
            <a:headEnd type="none" w="med" len="med"/>
            <a:tailEnd type="none" w="med" len="med"/>
          </a:ln>
        </p:spPr>
      </p:cxnSp>
      <p:cxnSp>
        <p:nvCxnSpPr>
          <p:cNvPr id="265" name="Shape 265"/>
          <p:cNvCxnSpPr>
            <a:stCxn id="264" idx="6"/>
          </p:cNvCxnSpPr>
          <p:nvPr/>
        </p:nvCxnSpPr>
        <p:spPr>
          <a:xfrm rot="10800000" flipH="1">
            <a:off x="3415175" y="549275"/>
            <a:ext cx="1618800" cy="155400"/>
          </a:xfrm>
          <a:prstGeom prst="straightConnector1">
            <a:avLst/>
          </a:prstGeom>
          <a:noFill/>
          <a:ln w="76200" cap="flat" cmpd="sng">
            <a:solidFill>
              <a:schemeClr val="dk2"/>
            </a:solidFill>
            <a:prstDash val="solid"/>
            <a:round/>
            <a:headEnd type="none" w="med" len="med"/>
            <a:tailEnd type="none" w="med" len="med"/>
          </a:ln>
        </p:spPr>
      </p:cxnSp>
      <p:cxnSp>
        <p:nvCxnSpPr>
          <p:cNvPr id="266" name="Shape 266"/>
          <p:cNvCxnSpPr>
            <a:stCxn id="267" idx="6"/>
          </p:cNvCxnSpPr>
          <p:nvPr/>
        </p:nvCxnSpPr>
        <p:spPr>
          <a:xfrm>
            <a:off x="5315613" y="543525"/>
            <a:ext cx="2141400" cy="21600"/>
          </a:xfrm>
          <a:prstGeom prst="straightConnector1">
            <a:avLst/>
          </a:prstGeom>
          <a:noFill/>
          <a:ln w="76200" cap="flat" cmpd="sng">
            <a:solidFill>
              <a:schemeClr val="dk2"/>
            </a:solidFill>
            <a:prstDash val="solid"/>
            <a:round/>
            <a:headEnd type="none" w="med" len="med"/>
            <a:tailEnd type="none" w="med" len="med"/>
          </a:ln>
        </p:spPr>
      </p:cxnSp>
      <p:sp>
        <p:nvSpPr>
          <p:cNvPr id="267" name="Shape 267"/>
          <p:cNvSpPr/>
          <p:nvPr/>
        </p:nvSpPr>
        <p:spPr>
          <a:xfrm>
            <a:off x="4798413" y="29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7216050" y="296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69" name="Shape 269"/>
          <p:cNvCxnSpPr/>
          <p:nvPr/>
        </p:nvCxnSpPr>
        <p:spPr>
          <a:xfrm rot="10800000" flipH="1">
            <a:off x="2850125" y="1807500"/>
            <a:ext cx="380700" cy="472500"/>
          </a:xfrm>
          <a:prstGeom prst="straightConnector1">
            <a:avLst/>
          </a:prstGeom>
          <a:noFill/>
          <a:ln w="76200" cap="flat" cmpd="sng">
            <a:solidFill>
              <a:schemeClr val="dk2"/>
            </a:solidFill>
            <a:prstDash val="solid"/>
            <a:round/>
            <a:headEnd type="none" w="med" len="med"/>
            <a:tailEnd type="none" w="med" len="med"/>
          </a:ln>
        </p:spPr>
      </p:cxnSp>
      <p:cxnSp>
        <p:nvCxnSpPr>
          <p:cNvPr id="270" name="Shape 270"/>
          <p:cNvCxnSpPr/>
          <p:nvPr/>
        </p:nvCxnSpPr>
        <p:spPr>
          <a:xfrm rot="10800000">
            <a:off x="2810925" y="2485175"/>
            <a:ext cx="191700" cy="556800"/>
          </a:xfrm>
          <a:prstGeom prst="straightConnector1">
            <a:avLst/>
          </a:prstGeom>
          <a:noFill/>
          <a:ln w="76200" cap="flat" cmpd="sng">
            <a:solidFill>
              <a:schemeClr val="dk2"/>
            </a:solidFill>
            <a:prstDash val="solid"/>
            <a:round/>
            <a:headEnd type="none" w="med" len="med"/>
            <a:tailEnd type="none" w="med" len="med"/>
          </a:ln>
        </p:spPr>
      </p:cxnSp>
      <p:cxnSp>
        <p:nvCxnSpPr>
          <p:cNvPr id="271" name="Shape 271"/>
          <p:cNvCxnSpPr>
            <a:endCxn id="272" idx="2"/>
          </p:cNvCxnSpPr>
          <p:nvPr/>
        </p:nvCxnSpPr>
        <p:spPr>
          <a:xfrm>
            <a:off x="3349850" y="3196775"/>
            <a:ext cx="2594400" cy="51000"/>
          </a:xfrm>
          <a:prstGeom prst="straightConnector1">
            <a:avLst/>
          </a:prstGeom>
          <a:noFill/>
          <a:ln w="76200" cap="flat" cmpd="sng">
            <a:solidFill>
              <a:schemeClr val="dk2"/>
            </a:solidFill>
            <a:prstDash val="solid"/>
            <a:round/>
            <a:headEnd type="none" w="med" len="med"/>
            <a:tailEnd type="none" w="med" len="med"/>
          </a:ln>
        </p:spPr>
      </p:cxnSp>
      <p:cxnSp>
        <p:nvCxnSpPr>
          <p:cNvPr id="273" name="Shape 273"/>
          <p:cNvCxnSpPr>
            <a:endCxn id="274" idx="1"/>
          </p:cNvCxnSpPr>
          <p:nvPr/>
        </p:nvCxnSpPr>
        <p:spPr>
          <a:xfrm rot="10800000" flipH="1">
            <a:off x="3236737" y="1361275"/>
            <a:ext cx="417300" cy="212400"/>
          </a:xfrm>
          <a:prstGeom prst="straightConnector1">
            <a:avLst/>
          </a:prstGeom>
          <a:noFill/>
          <a:ln w="76200" cap="flat" cmpd="sng">
            <a:solidFill>
              <a:schemeClr val="dk2"/>
            </a:solidFill>
            <a:prstDash val="solid"/>
            <a:round/>
            <a:headEnd type="none" w="med" len="med"/>
            <a:tailEnd type="none" w="med" len="med"/>
          </a:ln>
        </p:spPr>
      </p:cxnSp>
      <p:cxnSp>
        <p:nvCxnSpPr>
          <p:cNvPr id="275" name="Shape 275"/>
          <p:cNvCxnSpPr/>
          <p:nvPr/>
        </p:nvCxnSpPr>
        <p:spPr>
          <a:xfrm>
            <a:off x="3349975" y="17909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276" name="Shape 276"/>
          <p:cNvCxnSpPr>
            <a:stCxn id="274" idx="1"/>
          </p:cNvCxnSpPr>
          <p:nvPr/>
        </p:nvCxnSpPr>
        <p:spPr>
          <a:xfrm>
            <a:off x="3654037" y="1361275"/>
            <a:ext cx="1303500" cy="171300"/>
          </a:xfrm>
          <a:prstGeom prst="straightConnector1">
            <a:avLst/>
          </a:prstGeom>
          <a:noFill/>
          <a:ln w="76200" cap="flat" cmpd="sng">
            <a:solidFill>
              <a:schemeClr val="dk2"/>
            </a:solidFill>
            <a:prstDash val="solid"/>
            <a:round/>
            <a:headEnd type="none" w="med" len="med"/>
            <a:tailEnd type="none" w="med" len="med"/>
          </a:ln>
        </p:spPr>
      </p:cxnSp>
      <p:cxnSp>
        <p:nvCxnSpPr>
          <p:cNvPr id="277" name="Shape 277"/>
          <p:cNvCxnSpPr>
            <a:stCxn id="272" idx="6"/>
          </p:cNvCxnSpPr>
          <p:nvPr/>
        </p:nvCxnSpPr>
        <p:spPr>
          <a:xfrm rot="10800000" flipH="1">
            <a:off x="6461450" y="3173075"/>
            <a:ext cx="1091700" cy="74700"/>
          </a:xfrm>
          <a:prstGeom prst="straightConnector1">
            <a:avLst/>
          </a:prstGeom>
          <a:noFill/>
          <a:ln w="76200" cap="flat" cmpd="sng">
            <a:solidFill>
              <a:schemeClr val="dk2"/>
            </a:solidFill>
            <a:prstDash val="solid"/>
            <a:round/>
            <a:headEnd type="none" w="med" len="med"/>
            <a:tailEnd type="none" w="med" len="med"/>
          </a:ln>
        </p:spPr>
      </p:cxnSp>
      <p:sp>
        <p:nvSpPr>
          <p:cNvPr id="278" name="Shape 278"/>
          <p:cNvSpPr/>
          <p:nvPr/>
        </p:nvSpPr>
        <p:spPr>
          <a:xfrm>
            <a:off x="7232250" y="2938075"/>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79" name="Shape 279"/>
          <p:cNvCxnSpPr/>
          <p:nvPr/>
        </p:nvCxnSpPr>
        <p:spPr>
          <a:xfrm rot="10800000" flipH="1">
            <a:off x="5137225" y="1321675"/>
            <a:ext cx="643800" cy="135900"/>
          </a:xfrm>
          <a:prstGeom prst="straightConnector1">
            <a:avLst/>
          </a:prstGeom>
          <a:noFill/>
          <a:ln w="76200" cap="flat" cmpd="sng">
            <a:solidFill>
              <a:schemeClr val="dk2"/>
            </a:solidFill>
            <a:prstDash val="solid"/>
            <a:round/>
            <a:headEnd type="none" w="med" len="med"/>
            <a:tailEnd type="none" w="med" len="med"/>
          </a:ln>
        </p:spPr>
      </p:cxnSp>
      <p:cxnSp>
        <p:nvCxnSpPr>
          <p:cNvPr id="280" name="Shape 280"/>
          <p:cNvCxnSpPr/>
          <p:nvPr/>
        </p:nvCxnSpPr>
        <p:spPr>
          <a:xfrm>
            <a:off x="5178775" y="1638500"/>
            <a:ext cx="515400" cy="329700"/>
          </a:xfrm>
          <a:prstGeom prst="straightConnector1">
            <a:avLst/>
          </a:prstGeom>
          <a:noFill/>
          <a:ln w="76200" cap="flat" cmpd="sng">
            <a:solidFill>
              <a:schemeClr val="dk2"/>
            </a:solidFill>
            <a:prstDash val="solid"/>
            <a:round/>
            <a:headEnd type="none" w="med" len="med"/>
            <a:tailEnd type="none" w="med" len="med"/>
          </a:ln>
        </p:spPr>
      </p:cxnSp>
      <p:cxnSp>
        <p:nvCxnSpPr>
          <p:cNvPr id="281" name="Shape 281"/>
          <p:cNvCxnSpPr/>
          <p:nvPr/>
        </p:nvCxnSpPr>
        <p:spPr>
          <a:xfrm rot="10800000" flipH="1">
            <a:off x="5685275" y="11747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282" name="Shape 282"/>
          <p:cNvSpPr/>
          <p:nvPr/>
        </p:nvSpPr>
        <p:spPr>
          <a:xfrm>
            <a:off x="4806825" y="1276325"/>
            <a:ext cx="517200" cy="488400"/>
          </a:xfrm>
          <a:prstGeom prst="ellipse">
            <a:avLst/>
          </a:prstGeom>
          <a:solidFill>
            <a:srgbClr val="ACB2B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7673250" y="9058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284" name="Shape 284"/>
          <p:cNvCxnSpPr/>
          <p:nvPr/>
        </p:nvCxnSpPr>
        <p:spPr>
          <a:xfrm>
            <a:off x="5861400" y="1952084"/>
            <a:ext cx="2122500" cy="139200"/>
          </a:xfrm>
          <a:prstGeom prst="straightConnector1">
            <a:avLst/>
          </a:prstGeom>
          <a:noFill/>
          <a:ln w="76200" cap="flat" cmpd="sng">
            <a:solidFill>
              <a:schemeClr val="dk2"/>
            </a:solidFill>
            <a:prstDash val="solid"/>
            <a:round/>
            <a:headEnd type="none" w="med" len="med"/>
            <a:tailEnd type="none" w="med" len="med"/>
          </a:ln>
        </p:spPr>
      </p:cxnSp>
      <p:sp>
        <p:nvSpPr>
          <p:cNvPr id="285" name="Shape 285"/>
          <p:cNvSpPr/>
          <p:nvPr/>
        </p:nvSpPr>
        <p:spPr>
          <a:xfrm>
            <a:off x="7749450" y="18202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286" name="Shape 286"/>
          <p:cNvGrpSpPr/>
          <p:nvPr/>
        </p:nvGrpSpPr>
        <p:grpSpPr>
          <a:xfrm>
            <a:off x="5499300" y="1616074"/>
            <a:ext cx="724200" cy="622022"/>
            <a:chOff x="1024525" y="1364531"/>
            <a:chExt cx="724200" cy="684670"/>
          </a:xfrm>
        </p:grpSpPr>
        <p:sp>
          <p:nvSpPr>
            <p:cNvPr id="287" name="Shape 287"/>
            <p:cNvSpPr/>
            <p:nvPr/>
          </p:nvSpPr>
          <p:spPr>
            <a:xfrm>
              <a:off x="1068584" y="1436301"/>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txBox="1"/>
            <p:nvPr/>
          </p:nvSpPr>
          <p:spPr>
            <a:xfrm>
              <a:off x="1024525" y="1364531"/>
              <a:ext cx="724200" cy="53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abin"/>
                  <a:ea typeface="Cabin"/>
                  <a:cs typeface="Cabin"/>
                  <a:sym typeface="Cabin"/>
                </a:rPr>
                <a:t>No</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MG</a:t>
              </a:r>
              <a:endParaRPr sz="1000">
                <a:latin typeface="Cabin"/>
                <a:ea typeface="Cabin"/>
                <a:cs typeface="Cabin"/>
                <a:sym typeface="Cabin"/>
              </a:endParaRPr>
            </a:p>
            <a:p>
              <a:pPr marL="0" lvl="0" indent="0" algn="ctr" rtl="0">
                <a:spcBef>
                  <a:spcPts val="0"/>
                </a:spcBef>
                <a:spcAft>
                  <a:spcPts val="0"/>
                </a:spcAft>
                <a:buNone/>
              </a:pPr>
              <a:r>
                <a:rPr lang="en" sz="1000">
                  <a:latin typeface="Cabin"/>
                  <a:ea typeface="Cabin"/>
                  <a:cs typeface="Cabin"/>
                  <a:sym typeface="Cabin"/>
                </a:rPr>
                <a:t>SO</a:t>
              </a:r>
              <a:r>
                <a:rPr lang="en" sz="1000" baseline="-25000">
                  <a:latin typeface="Cabin"/>
                  <a:ea typeface="Cabin"/>
                  <a:cs typeface="Cabin"/>
                  <a:sym typeface="Cabin"/>
                </a:rPr>
                <a:t>4</a:t>
              </a:r>
              <a:endParaRPr sz="1000" baseline="-25000">
                <a:latin typeface="Cabin"/>
                <a:ea typeface="Cabin"/>
                <a:cs typeface="Cabin"/>
                <a:sym typeface="Cabin"/>
              </a:endParaRPr>
            </a:p>
            <a:p>
              <a:pPr marL="0" lvl="0" indent="0" rtl="0">
                <a:spcBef>
                  <a:spcPts val="0"/>
                </a:spcBef>
                <a:spcAft>
                  <a:spcPts val="0"/>
                </a:spcAft>
                <a:buNone/>
              </a:pPr>
              <a:endParaRPr sz="1000">
                <a:latin typeface="Cabin"/>
                <a:ea typeface="Cabin"/>
                <a:cs typeface="Cabin"/>
                <a:sym typeface="Cabin"/>
              </a:endParaRPr>
            </a:p>
          </p:txBody>
        </p:sp>
      </p:grpSp>
      <p:cxnSp>
        <p:nvCxnSpPr>
          <p:cNvPr id="289" name="Shape 289"/>
          <p:cNvCxnSpPr/>
          <p:nvPr/>
        </p:nvCxnSpPr>
        <p:spPr>
          <a:xfrm>
            <a:off x="4066475" y="2311550"/>
            <a:ext cx="966900" cy="287700"/>
          </a:xfrm>
          <a:prstGeom prst="straightConnector1">
            <a:avLst/>
          </a:prstGeom>
          <a:noFill/>
          <a:ln w="76200" cap="flat" cmpd="sng">
            <a:solidFill>
              <a:schemeClr val="dk2"/>
            </a:solidFill>
            <a:prstDash val="solid"/>
            <a:round/>
            <a:headEnd type="none" w="med" len="med"/>
            <a:tailEnd type="none" w="med" len="med"/>
          </a:ln>
        </p:spPr>
      </p:cxnSp>
      <p:cxnSp>
        <p:nvCxnSpPr>
          <p:cNvPr id="290" name="Shape 290"/>
          <p:cNvCxnSpPr/>
          <p:nvPr/>
        </p:nvCxnSpPr>
        <p:spPr>
          <a:xfrm rot="10800000" flipH="1">
            <a:off x="5304275" y="2546375"/>
            <a:ext cx="2229000" cy="94800"/>
          </a:xfrm>
          <a:prstGeom prst="straightConnector1">
            <a:avLst/>
          </a:prstGeom>
          <a:noFill/>
          <a:ln w="76200" cap="flat" cmpd="sng">
            <a:solidFill>
              <a:schemeClr val="dk2"/>
            </a:solidFill>
            <a:prstDash val="solid"/>
            <a:round/>
            <a:headEnd type="none" w="med" len="med"/>
            <a:tailEnd type="none" w="med" len="med"/>
          </a:ln>
        </p:spPr>
      </p:cxnSp>
      <p:sp>
        <p:nvSpPr>
          <p:cNvPr id="291" name="Shape 291"/>
          <p:cNvSpPr/>
          <p:nvPr/>
        </p:nvSpPr>
        <p:spPr>
          <a:xfrm>
            <a:off x="7292250" y="2277400"/>
            <a:ext cx="517200" cy="488400"/>
          </a:xfrm>
          <a:prstGeom prst="ellipse">
            <a:avLst/>
          </a:pr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292" name="Shape 292"/>
          <p:cNvGrpSpPr/>
          <p:nvPr/>
        </p:nvGrpSpPr>
        <p:grpSpPr>
          <a:xfrm>
            <a:off x="987546" y="2086925"/>
            <a:ext cx="665704" cy="612900"/>
            <a:chOff x="1068584" y="1604050"/>
            <a:chExt cx="665704" cy="612900"/>
          </a:xfrm>
        </p:grpSpPr>
        <p:sp>
          <p:nvSpPr>
            <p:cNvPr id="293" name="Shape 293"/>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txBox="1"/>
            <p:nvPr/>
          </p:nvSpPr>
          <p:spPr>
            <a:xfrm>
              <a:off x="1217088" y="1733350"/>
              <a:ext cx="5172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BP</a:t>
              </a:r>
              <a:endParaRPr sz="1200">
                <a:latin typeface="Cabin"/>
                <a:ea typeface="Cabin"/>
                <a:cs typeface="Cabin"/>
                <a:sym typeface="Cabin"/>
              </a:endParaRPr>
            </a:p>
          </p:txBody>
        </p:sp>
      </p:grpSp>
      <p:grpSp>
        <p:nvGrpSpPr>
          <p:cNvPr id="295" name="Shape 295"/>
          <p:cNvGrpSpPr/>
          <p:nvPr/>
        </p:nvGrpSpPr>
        <p:grpSpPr>
          <a:xfrm>
            <a:off x="987546" y="722850"/>
            <a:ext cx="665704" cy="612900"/>
            <a:chOff x="1068584" y="1604050"/>
            <a:chExt cx="665704" cy="612900"/>
          </a:xfrm>
        </p:grpSpPr>
        <p:sp>
          <p:nvSpPr>
            <p:cNvPr id="296" name="Shape 296"/>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txBox="1"/>
            <p:nvPr/>
          </p:nvSpPr>
          <p:spPr>
            <a:xfrm>
              <a:off x="1068588" y="1733350"/>
              <a:ext cx="6657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 BP</a:t>
              </a:r>
              <a:endParaRPr sz="1200">
                <a:latin typeface="Cabin"/>
                <a:ea typeface="Cabin"/>
                <a:cs typeface="Cabin"/>
                <a:sym typeface="Cabin"/>
              </a:endParaRPr>
            </a:p>
          </p:txBody>
        </p:sp>
      </p:grpSp>
      <p:sp>
        <p:nvSpPr>
          <p:cNvPr id="298" name="Shape 298"/>
          <p:cNvSpPr/>
          <p:nvPr/>
        </p:nvSpPr>
        <p:spPr>
          <a:xfrm>
            <a:off x="2552325" y="21491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4809700" y="1276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4962100" y="241932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5944250" y="3003575"/>
            <a:ext cx="517200" cy="488400"/>
          </a:xfrm>
          <a:prstGeom prst="ellipse">
            <a:avLst/>
          </a:prstGeom>
          <a:solidFill>
            <a:srgbClr val="B4A7D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01" name="Shape 301"/>
          <p:cNvGrpSpPr/>
          <p:nvPr/>
        </p:nvGrpSpPr>
        <p:grpSpPr>
          <a:xfrm>
            <a:off x="2626738" y="2875825"/>
            <a:ext cx="782700" cy="612900"/>
            <a:chOff x="951575" y="1604050"/>
            <a:chExt cx="782700" cy="612900"/>
          </a:xfrm>
        </p:grpSpPr>
        <p:sp>
          <p:nvSpPr>
            <p:cNvPr id="302" name="Shape 302"/>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txBox="1"/>
            <p:nvPr/>
          </p:nvSpPr>
          <p:spPr>
            <a:xfrm>
              <a:off x="951575" y="1637650"/>
              <a:ext cx="782700" cy="48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No </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grpSp>
        <p:nvGrpSpPr>
          <p:cNvPr id="304" name="Shape 304"/>
          <p:cNvGrpSpPr/>
          <p:nvPr/>
        </p:nvGrpSpPr>
        <p:grpSpPr>
          <a:xfrm>
            <a:off x="2897971" y="1361700"/>
            <a:ext cx="665704" cy="612900"/>
            <a:chOff x="1068584" y="1604050"/>
            <a:chExt cx="665704" cy="612900"/>
          </a:xfrm>
        </p:grpSpPr>
        <p:sp>
          <p:nvSpPr>
            <p:cNvPr id="305" name="Shape 305"/>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1166988"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MD</a:t>
              </a:r>
              <a:endParaRPr sz="1200">
                <a:latin typeface="Cabin"/>
                <a:ea typeface="Cabin"/>
                <a:cs typeface="Cabin"/>
                <a:sym typeface="Cabin"/>
              </a:endParaRPr>
            </a:p>
          </p:txBody>
        </p:sp>
      </p:grpSp>
      <p:sp>
        <p:nvSpPr>
          <p:cNvPr id="264" name="Shape 264"/>
          <p:cNvSpPr/>
          <p:nvPr/>
        </p:nvSpPr>
        <p:spPr>
          <a:xfrm>
            <a:off x="2897975" y="460475"/>
            <a:ext cx="517200" cy="488400"/>
          </a:xfrm>
          <a:prstGeom prst="ellipse">
            <a:avLst/>
          </a:prstGeom>
          <a:solidFill>
            <a:srgbClr val="FFD44E"/>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07" name="Shape 307"/>
          <p:cNvGrpSpPr/>
          <p:nvPr/>
        </p:nvGrpSpPr>
        <p:grpSpPr>
          <a:xfrm>
            <a:off x="5554525" y="959425"/>
            <a:ext cx="724200" cy="612900"/>
            <a:chOff x="1010075" y="1604050"/>
            <a:chExt cx="724200" cy="612900"/>
          </a:xfrm>
        </p:grpSpPr>
        <p:sp>
          <p:nvSpPr>
            <p:cNvPr id="308" name="Shape 308"/>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1010075" y="1653550"/>
              <a:ext cx="724200" cy="4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abin"/>
                  <a:ea typeface="Cabin"/>
                  <a:cs typeface="Cabin"/>
                  <a:sym typeface="Cabin"/>
                </a:rPr>
                <a:t>MG</a:t>
              </a:r>
              <a:endParaRPr sz="1200">
                <a:latin typeface="Cabin"/>
                <a:ea typeface="Cabin"/>
                <a:cs typeface="Cabin"/>
                <a:sym typeface="Cabin"/>
              </a:endParaRPr>
            </a:p>
            <a:p>
              <a:pPr marL="0" lvl="0" indent="0" algn="ctr" rtl="0">
                <a:spcBef>
                  <a:spcPts val="0"/>
                </a:spcBef>
                <a:spcAft>
                  <a:spcPts val="0"/>
                </a:spcAft>
                <a:buNone/>
              </a:pPr>
              <a:r>
                <a:rPr lang="en" sz="1200">
                  <a:latin typeface="Cabin"/>
                  <a:ea typeface="Cabin"/>
                  <a:cs typeface="Cabin"/>
                  <a:sym typeface="Cabin"/>
                </a:rPr>
                <a:t>SO</a:t>
              </a:r>
              <a:r>
                <a:rPr lang="en" sz="1200" baseline="-25000">
                  <a:latin typeface="Cabin"/>
                  <a:ea typeface="Cabin"/>
                  <a:cs typeface="Cabin"/>
                  <a:sym typeface="Cabin"/>
                </a:rPr>
                <a:t>4</a:t>
              </a:r>
              <a:endParaRPr sz="1200" baseline="-25000">
                <a:latin typeface="Cabin"/>
                <a:ea typeface="Cabin"/>
                <a:cs typeface="Cabin"/>
                <a:sym typeface="Cabin"/>
              </a:endParaRPr>
            </a:p>
          </p:txBody>
        </p:sp>
      </p:grpSp>
      <p:grpSp>
        <p:nvGrpSpPr>
          <p:cNvPr id="310" name="Shape 310"/>
          <p:cNvGrpSpPr/>
          <p:nvPr/>
        </p:nvGrpSpPr>
        <p:grpSpPr>
          <a:xfrm>
            <a:off x="3562146" y="2055663"/>
            <a:ext cx="665704" cy="612900"/>
            <a:chOff x="1068584" y="1604050"/>
            <a:chExt cx="665704" cy="612900"/>
          </a:xfrm>
        </p:grpSpPr>
        <p:sp>
          <p:nvSpPr>
            <p:cNvPr id="311" name="Shape 311"/>
            <p:cNvSpPr/>
            <p:nvPr/>
          </p:nvSpPr>
          <p:spPr>
            <a:xfrm>
              <a:off x="1068584" y="16040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txBox="1"/>
            <p:nvPr/>
          </p:nvSpPr>
          <p:spPr>
            <a:xfrm>
              <a:off x="1166988" y="1700800"/>
              <a:ext cx="567300" cy="425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No</a:t>
              </a:r>
              <a:endParaRPr sz="1200">
                <a:latin typeface="Cabin"/>
                <a:ea typeface="Cabin"/>
                <a:cs typeface="Cabin"/>
                <a:sym typeface="Cabin"/>
              </a:endParaRPr>
            </a:p>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grpSp>
        <p:nvGrpSpPr>
          <p:cNvPr id="313" name="Shape 313"/>
          <p:cNvGrpSpPr/>
          <p:nvPr/>
        </p:nvGrpSpPr>
        <p:grpSpPr>
          <a:xfrm>
            <a:off x="3555634" y="1111825"/>
            <a:ext cx="665704" cy="612900"/>
            <a:chOff x="1068584" y="1680250"/>
            <a:chExt cx="665704" cy="612900"/>
          </a:xfrm>
        </p:grpSpPr>
        <p:sp>
          <p:nvSpPr>
            <p:cNvPr id="314" name="Shape 314"/>
            <p:cNvSpPr/>
            <p:nvPr/>
          </p:nvSpPr>
          <p:spPr>
            <a:xfrm>
              <a:off x="1068584" y="1680250"/>
              <a:ext cx="612900" cy="612900"/>
            </a:xfrm>
            <a:prstGeom prst="ellipse">
              <a:avLst/>
            </a:prstGeom>
            <a:solidFill>
              <a:srgbClr val="B7B7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txBox="1"/>
            <p:nvPr/>
          </p:nvSpPr>
          <p:spPr>
            <a:xfrm>
              <a:off x="1166987" y="1733350"/>
              <a:ext cx="567300" cy="39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a:latin typeface="Cabin"/>
                  <a:ea typeface="Cabin"/>
                  <a:cs typeface="Cabin"/>
                  <a:sym typeface="Cabin"/>
                </a:rPr>
                <a:t>UA</a:t>
              </a:r>
              <a:endParaRPr sz="1200">
                <a:latin typeface="Cabin"/>
                <a:ea typeface="Cabin"/>
                <a:cs typeface="Cabin"/>
                <a:sym typeface="Cabin"/>
              </a:endParaRPr>
            </a:p>
          </p:txBody>
        </p:sp>
      </p:grpSp>
      <p:sp>
        <p:nvSpPr>
          <p:cNvPr id="315" name="Shape 315"/>
          <p:cNvSpPr/>
          <p:nvPr/>
        </p:nvSpPr>
        <p:spPr>
          <a:xfrm>
            <a:off x="812775" y="1357200"/>
            <a:ext cx="840600" cy="621900"/>
          </a:xfrm>
          <a:prstGeom prst="leftArrow">
            <a:avLst>
              <a:gd name="adj1" fmla="val 50000"/>
              <a:gd name="adj2" fmla="val 50000"/>
            </a:avLst>
          </a:prstGeom>
          <a:solidFill>
            <a:srgbClr val="33522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solidFill>
                  <a:srgbClr val="FFFFFF"/>
                </a:solidFill>
              </a:rPr>
              <a:t>↑83%</a:t>
            </a:r>
            <a:endParaRPr b="1">
              <a:solidFill>
                <a:srgbClr val="FFFFFF"/>
              </a:solidFill>
            </a:endParaRPr>
          </a:p>
        </p:txBody>
      </p:sp>
      <p:sp>
        <p:nvSpPr>
          <p:cNvPr id="316" name="Shape 316"/>
          <p:cNvSpPr txBox="1"/>
          <p:nvPr/>
        </p:nvSpPr>
        <p:spPr>
          <a:xfrm>
            <a:off x="-51725" y="4629825"/>
            <a:ext cx="9195600" cy="556800"/>
          </a:xfrm>
          <a:prstGeom prst="rect">
            <a:avLst/>
          </a:prstGeom>
          <a:solidFill>
            <a:srgbClr val="335226"/>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400" b="1">
                <a:solidFill>
                  <a:srgbClr val="FFFFFF"/>
                </a:solidFill>
                <a:latin typeface="Cabin"/>
                <a:ea typeface="Cabin"/>
                <a:cs typeface="Cabin"/>
                <a:sym typeface="Cabin"/>
              </a:rPr>
              <a:t>Training Only</a:t>
            </a:r>
            <a:endParaRPr sz="2400" b="1">
              <a:solidFill>
                <a:srgbClr val="FFFFFF"/>
              </a:solidFill>
              <a:latin typeface="Cabin"/>
              <a:ea typeface="Cabin"/>
              <a:cs typeface="Cabin"/>
              <a:sym typeface="Cabin"/>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762</Words>
  <Application>Microsoft Office PowerPoint</Application>
  <PresentationFormat>On-screen Show (16:9)</PresentationFormat>
  <Paragraphs>238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Lato</vt:lpstr>
      <vt:lpstr>Arial</vt:lpstr>
      <vt:lpstr>Playfair Display</vt:lpstr>
      <vt:lpstr>Cabin</vt:lpstr>
      <vt:lpstr>Coral</vt:lpstr>
      <vt:lpstr> Cost Effective:  Better Docs and More Supplies for Treating Preeclampsia in Uganda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Cost-Utility Graph</vt:lpstr>
      <vt:lpstr>Cost-Effectiveness Analysis</vt:lpstr>
      <vt:lpstr>Sensitivity Analysis</vt:lpstr>
      <vt:lpstr>ICER: Supplies vs Supplies + Training</vt:lpstr>
      <vt:lpstr>Discussion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Effective:  Better Docs and More Supplies for Treating Preeclampsia in Uganda</dc:title>
  <dc:creator>Becca</dc:creator>
  <cp:lastModifiedBy>Rebecca TeKolste</cp:lastModifiedBy>
  <cp:revision>2</cp:revision>
  <dcterms:modified xsi:type="dcterms:W3CDTF">2018-05-02T10:44:39Z</dcterms:modified>
</cp:coreProperties>
</file>