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68" r:id="rId6"/>
    <p:sldId id="269" r:id="rId7"/>
    <p:sldId id="271" r:id="rId8"/>
    <p:sldId id="266" r:id="rId9"/>
    <p:sldId id="270" r:id="rId10"/>
    <p:sldId id="267" r:id="rId11"/>
    <p:sldId id="263" r:id="rId12"/>
    <p:sldId id="262"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87" d="100"/>
          <a:sy n="87" d="100"/>
        </p:scale>
        <p:origin x="528"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11/5/2019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7369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11/5/2019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11/5/2019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rPr>
              <a:t>Marketing Response Analysis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Insurance</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Analysis Goal &amp; Inspiration</a:t>
            </a:r>
          </a:p>
        </p:txBody>
      </p:sp>
      <p:sp>
        <p:nvSpPr>
          <p:cNvPr id="5" name="TextBox 4">
            <a:extLst>
              <a:ext uri="{FF2B5EF4-FFF2-40B4-BE49-F238E27FC236}">
                <a16:creationId xmlns:a16="http://schemas.microsoft.com/office/drawing/2014/main" id="{25AD4F61-E023-4530-BF03-8BC2D825D0BF}"/>
              </a:ext>
            </a:extLst>
          </p:cNvPr>
          <p:cNvSpPr txBox="1"/>
          <p:nvPr/>
        </p:nvSpPr>
        <p:spPr>
          <a:xfrm>
            <a:off x="429833" y="1495136"/>
            <a:ext cx="10451527" cy="1200329"/>
          </a:xfrm>
          <a:prstGeom prst="rect">
            <a:avLst/>
          </a:prstGeom>
          <a:noFill/>
        </p:spPr>
        <p:txBody>
          <a:bodyPr wrap="square" rtlCol="0">
            <a:spAutoFit/>
          </a:bodyPr>
          <a:lstStyle/>
          <a:p>
            <a:pPr marL="285750" indent="-285750">
              <a:buFontTx/>
              <a:buChar char="-"/>
            </a:pPr>
            <a:r>
              <a:rPr lang="en-US" dirty="0">
                <a:latin typeface="Segoe UI" panose="020B0502040204020203" pitchFamily="34" charset="0"/>
                <a:cs typeface="Segoe UI" panose="020B0502040204020203" pitchFamily="34" charset="0"/>
              </a:rPr>
              <a:t>To </a:t>
            </a:r>
            <a:r>
              <a:rPr lang="en-US" dirty="0"/>
              <a:t>predict customer behavior to retain them. </a:t>
            </a:r>
          </a:p>
          <a:p>
            <a:pPr marL="285750" indent="-285750">
              <a:buFontTx/>
              <a:buChar char="-"/>
            </a:pPr>
            <a:r>
              <a:rPr lang="en-US" dirty="0"/>
              <a:t>Analyze all relevant customer data, demographics and buying behavior to help Marketing team develop focused customer retention programs.</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246605" y="1239674"/>
            <a:ext cx="11429325" cy="1323439"/>
          </a:xfrm>
          <a:prstGeom prst="rect">
            <a:avLst/>
          </a:prstGeom>
          <a:noFill/>
        </p:spPr>
        <p:txBody>
          <a:bodyPr wrap="square" rtlCol="0">
            <a:spAutoFit/>
          </a:bodyPr>
          <a:lstStyle/>
          <a:p>
            <a:pPr marL="285750" indent="-285750">
              <a:buFontTx/>
              <a:buChar char="-"/>
            </a:pPr>
            <a:r>
              <a:rPr lang="en-US" sz="1600" dirty="0">
                <a:latin typeface="Segoe UI" panose="020B0502040204020203" pitchFamily="34" charset="0"/>
                <a:cs typeface="Segoe UI" panose="020B0502040204020203" pitchFamily="34" charset="0"/>
              </a:rPr>
              <a:t>Main analysis report and predictive analysis tool will be hosted on a website.</a:t>
            </a:r>
          </a:p>
          <a:p>
            <a:pPr marL="285750" indent="-285750">
              <a:buFontTx/>
              <a:buChar char="-"/>
            </a:pPr>
            <a:r>
              <a:rPr lang="en-US" sz="1600" dirty="0">
                <a:latin typeface="Segoe UI" panose="020B0502040204020203" pitchFamily="34" charset="0"/>
                <a:cs typeface="Segoe UI" panose="020B0502040204020203" pitchFamily="34" charset="0"/>
              </a:rPr>
              <a:t>Work is divided to 3 main parts, </a:t>
            </a:r>
          </a:p>
          <a:p>
            <a:pPr marL="742950" lvl="1" indent="-285750">
              <a:buFontTx/>
              <a:buChar char="-"/>
            </a:pPr>
            <a:r>
              <a:rPr lang="en-US" sz="1600" dirty="0">
                <a:latin typeface="Segoe UI" panose="020B0502040204020203" pitchFamily="34" charset="0"/>
                <a:cs typeface="Segoe UI" panose="020B0502040204020203" pitchFamily="34" charset="0"/>
              </a:rPr>
              <a:t>Locally build model using Google CoLab and identifying highly weighted features for Azure ML model</a:t>
            </a:r>
          </a:p>
          <a:p>
            <a:pPr marL="742950" lvl="1" indent="-285750">
              <a:buFontTx/>
              <a:buChar char="-"/>
            </a:pPr>
            <a:r>
              <a:rPr lang="en-US" sz="1600" dirty="0">
                <a:latin typeface="Segoe UI" panose="020B0502040204020203" pitchFamily="34" charset="0"/>
                <a:cs typeface="Segoe UI" panose="020B0502040204020203" pitchFamily="34" charset="0"/>
              </a:rPr>
              <a:t>Current dataset uploaded to AWS S3 to present current customer trends dashboard utilizing AWS Athena and Tableau</a:t>
            </a:r>
          </a:p>
          <a:p>
            <a:pPr marL="742950" lvl="1" indent="-285750">
              <a:buFontTx/>
              <a:buChar char="-"/>
            </a:pPr>
            <a:r>
              <a:rPr lang="en-US" sz="1600" dirty="0">
                <a:latin typeface="Segoe UI" panose="020B0502040204020203" pitchFamily="34" charset="0"/>
                <a:cs typeface="Segoe UI" panose="020B0502040204020203" pitchFamily="34" charset="0"/>
              </a:rPr>
              <a:t>Customer trend dashboard and Predictive model (using Azure ML API) presentation on a webpage using Flask API.</a:t>
            </a:r>
          </a:p>
        </p:txBody>
      </p:sp>
      <p:sp>
        <p:nvSpPr>
          <p:cNvPr id="9" name="Title 1">
            <a:extLst>
              <a:ext uri="{FF2B5EF4-FFF2-40B4-BE49-F238E27FC236}">
                <a16:creationId xmlns:a16="http://schemas.microsoft.com/office/drawing/2014/main" id="{DBF51263-4DE4-4E9F-ABC7-19267A82E5E1}"/>
              </a:ext>
            </a:extLst>
          </p:cNvPr>
          <p:cNvSpPr txBox="1">
            <a:spLocks/>
          </p:cNvSpPr>
          <p:nvPr/>
        </p:nvSpPr>
        <p:spPr>
          <a:xfrm>
            <a:off x="283308" y="1695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Franklin Gothic Book" panose="020B0503020102020204" pitchFamily="34" charset="0"/>
                <a:cs typeface="Segoe UI" panose="020B0502040204020203" pitchFamily="34" charset="0"/>
              </a:rPr>
              <a:t>Analysis Tool &amp; Presentation</a:t>
            </a:r>
          </a:p>
        </p:txBody>
      </p:sp>
      <p:sp>
        <p:nvSpPr>
          <p:cNvPr id="10" name="Oval 9">
            <a:extLst>
              <a:ext uri="{FF2B5EF4-FFF2-40B4-BE49-F238E27FC236}">
                <a16:creationId xmlns:a16="http://schemas.microsoft.com/office/drawing/2014/main" id="{93F6FE74-8645-4C80-A64D-A9FEB493AEFC}"/>
              </a:ext>
            </a:extLst>
          </p:cNvPr>
          <p:cNvSpPr/>
          <p:nvPr/>
        </p:nvSpPr>
        <p:spPr>
          <a:xfrm>
            <a:off x="2984268" y="2826086"/>
            <a:ext cx="1404852" cy="1130531"/>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CoLab, Python </a:t>
            </a:r>
          </a:p>
          <a:p>
            <a:pPr algn="ctr"/>
            <a:r>
              <a:rPr lang="en-US" dirty="0"/>
              <a:t>Analysis</a:t>
            </a:r>
          </a:p>
        </p:txBody>
      </p:sp>
      <p:sp>
        <p:nvSpPr>
          <p:cNvPr id="11" name="Oval 10">
            <a:extLst>
              <a:ext uri="{FF2B5EF4-FFF2-40B4-BE49-F238E27FC236}">
                <a16:creationId xmlns:a16="http://schemas.microsoft.com/office/drawing/2014/main" id="{50496B13-9914-4868-B0B8-0D82FB5165BE}"/>
              </a:ext>
            </a:extLst>
          </p:cNvPr>
          <p:cNvSpPr/>
          <p:nvPr/>
        </p:nvSpPr>
        <p:spPr>
          <a:xfrm>
            <a:off x="4553238" y="3871661"/>
            <a:ext cx="1510146" cy="113053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Webpage</a:t>
            </a:r>
          </a:p>
        </p:txBody>
      </p:sp>
      <p:sp>
        <p:nvSpPr>
          <p:cNvPr id="12" name="Oval 11">
            <a:extLst>
              <a:ext uri="{FF2B5EF4-FFF2-40B4-BE49-F238E27FC236}">
                <a16:creationId xmlns:a16="http://schemas.microsoft.com/office/drawing/2014/main" id="{A2719286-3D6D-4193-86BC-0C2D38C5F5A5}"/>
              </a:ext>
            </a:extLst>
          </p:cNvPr>
          <p:cNvSpPr/>
          <p:nvPr/>
        </p:nvSpPr>
        <p:spPr>
          <a:xfrm>
            <a:off x="6201295" y="2826085"/>
            <a:ext cx="1510146" cy="1130531"/>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ML</a:t>
            </a:r>
          </a:p>
          <a:p>
            <a:pPr algn="ctr"/>
            <a:r>
              <a:rPr lang="en-US" dirty="0"/>
              <a:t>API</a:t>
            </a:r>
          </a:p>
        </p:txBody>
      </p:sp>
      <p:sp>
        <p:nvSpPr>
          <p:cNvPr id="13" name="Oval 12">
            <a:extLst>
              <a:ext uri="{FF2B5EF4-FFF2-40B4-BE49-F238E27FC236}">
                <a16:creationId xmlns:a16="http://schemas.microsoft.com/office/drawing/2014/main" id="{0B94C421-F575-49C3-9B14-467363F24F46}"/>
              </a:ext>
            </a:extLst>
          </p:cNvPr>
          <p:cNvSpPr/>
          <p:nvPr/>
        </p:nvSpPr>
        <p:spPr>
          <a:xfrm>
            <a:off x="2724829" y="4665391"/>
            <a:ext cx="1510146" cy="1130531"/>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AWS S3, Athena &amp; Tableau</a:t>
            </a:r>
          </a:p>
        </p:txBody>
      </p:sp>
      <p:sp>
        <p:nvSpPr>
          <p:cNvPr id="14" name="Oval 13">
            <a:extLst>
              <a:ext uri="{FF2B5EF4-FFF2-40B4-BE49-F238E27FC236}">
                <a16:creationId xmlns:a16="http://schemas.microsoft.com/office/drawing/2014/main" id="{62D21B01-7EB6-46DD-82C4-D921D393BAAB}"/>
              </a:ext>
            </a:extLst>
          </p:cNvPr>
          <p:cNvSpPr/>
          <p:nvPr/>
        </p:nvSpPr>
        <p:spPr>
          <a:xfrm>
            <a:off x="6437811" y="4656907"/>
            <a:ext cx="1606451" cy="113053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Serverless Flask</a:t>
            </a:r>
          </a:p>
          <a:p>
            <a:pPr algn="ctr"/>
            <a:r>
              <a:rPr lang="en-US" dirty="0"/>
              <a:t>API</a:t>
            </a:r>
          </a:p>
        </p:txBody>
      </p:sp>
      <p:sp>
        <p:nvSpPr>
          <p:cNvPr id="15" name="Oval 14">
            <a:extLst>
              <a:ext uri="{FF2B5EF4-FFF2-40B4-BE49-F238E27FC236}">
                <a16:creationId xmlns:a16="http://schemas.microsoft.com/office/drawing/2014/main" id="{0300A37E-1794-4309-B8B2-6855CD90EDCD}"/>
              </a:ext>
            </a:extLst>
          </p:cNvPr>
          <p:cNvSpPr/>
          <p:nvPr/>
        </p:nvSpPr>
        <p:spPr>
          <a:xfrm>
            <a:off x="4594842" y="5654974"/>
            <a:ext cx="1606452" cy="1130531"/>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CSS, JS BootStrap</a:t>
            </a:r>
          </a:p>
        </p:txBody>
      </p:sp>
      <p:sp>
        <p:nvSpPr>
          <p:cNvPr id="16" name="Arrow: Right 15">
            <a:extLst>
              <a:ext uri="{FF2B5EF4-FFF2-40B4-BE49-F238E27FC236}">
                <a16:creationId xmlns:a16="http://schemas.microsoft.com/office/drawing/2014/main" id="{EF5F637A-D5CA-4DA2-99A2-5809F1942DD7}"/>
              </a:ext>
            </a:extLst>
          </p:cNvPr>
          <p:cNvSpPr/>
          <p:nvPr/>
        </p:nvSpPr>
        <p:spPr>
          <a:xfrm>
            <a:off x="4472247" y="3206339"/>
            <a:ext cx="1623753"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4D6F7EB4-07EF-4A04-9352-AA41B23CFE7C}"/>
              </a:ext>
            </a:extLst>
          </p:cNvPr>
          <p:cNvSpPr/>
          <p:nvPr/>
        </p:nvSpPr>
        <p:spPr>
          <a:xfrm rot="7970586">
            <a:off x="5968357" y="3912798"/>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53F1F2C-3B1D-4F80-A539-C41DCF1CDCC5}"/>
              </a:ext>
            </a:extLst>
          </p:cNvPr>
          <p:cNvSpPr/>
          <p:nvPr/>
        </p:nvSpPr>
        <p:spPr>
          <a:xfrm rot="12484811">
            <a:off x="5968356" y="4809828"/>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29FD396B-2248-4B94-B40D-547AFDCC294B}"/>
              </a:ext>
            </a:extLst>
          </p:cNvPr>
          <p:cNvSpPr/>
          <p:nvPr/>
        </p:nvSpPr>
        <p:spPr>
          <a:xfrm rot="16200000">
            <a:off x="5162517" y="5217829"/>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F84EDC9C-A6E1-422A-8C43-14B18D1F5DCC}"/>
              </a:ext>
            </a:extLst>
          </p:cNvPr>
          <p:cNvSpPr/>
          <p:nvPr/>
        </p:nvSpPr>
        <p:spPr>
          <a:xfrm rot="19191913">
            <a:off x="4213185" y="4816403"/>
            <a:ext cx="465875" cy="222662"/>
          </a:xfrm>
          <a:prstGeom prst="rightArrow">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Work Plan Timeline</a:t>
            </a:r>
          </a:p>
        </p:txBody>
      </p:sp>
      <p:sp>
        <p:nvSpPr>
          <p:cNvPr id="5" name="TextBox 4">
            <a:extLst>
              <a:ext uri="{FF2B5EF4-FFF2-40B4-BE49-F238E27FC236}">
                <a16:creationId xmlns:a16="http://schemas.microsoft.com/office/drawing/2014/main" id="{25AD4F61-E023-4530-BF03-8BC2D825D0BF}"/>
              </a:ext>
            </a:extLst>
          </p:cNvPr>
          <p:cNvSpPr txBox="1"/>
          <p:nvPr/>
        </p:nvSpPr>
        <p:spPr>
          <a:xfrm>
            <a:off x="429833" y="1495136"/>
            <a:ext cx="10451527" cy="369332"/>
          </a:xfrm>
          <a:prstGeom prst="rect">
            <a:avLst/>
          </a:prstGeom>
          <a:noFill/>
        </p:spPr>
        <p:txBody>
          <a:bodyPr wrap="square" rtlCol="0">
            <a:spAutoFit/>
          </a:bodyPr>
          <a:lstStyle/>
          <a:p>
            <a:pPr marL="285750" indent="-285750">
              <a:buFontTx/>
              <a:buChar char="-"/>
            </a:pPr>
            <a:r>
              <a:rPr lang="en-US" dirty="0">
                <a:latin typeface="Segoe UI" panose="020B0502040204020203" pitchFamily="34" charset="0"/>
                <a:cs typeface="Segoe UI" panose="020B0502040204020203" pitchFamily="34" charset="0"/>
              </a:rPr>
              <a:t>Table below shows planned work for each task to be completed.</a:t>
            </a:r>
          </a:p>
        </p:txBody>
      </p:sp>
      <p:graphicFrame>
        <p:nvGraphicFramePr>
          <p:cNvPr id="3" name="Table 2">
            <a:extLst>
              <a:ext uri="{FF2B5EF4-FFF2-40B4-BE49-F238E27FC236}">
                <a16:creationId xmlns:a16="http://schemas.microsoft.com/office/drawing/2014/main" id="{2FDA6C1E-3F83-48DF-A15E-9321DF296DCB}"/>
              </a:ext>
            </a:extLst>
          </p:cNvPr>
          <p:cNvGraphicFramePr>
            <a:graphicFrameLocks noGrp="1"/>
          </p:cNvGraphicFramePr>
          <p:nvPr/>
        </p:nvGraphicFramePr>
        <p:xfrm>
          <a:off x="3251200" y="3178334"/>
          <a:ext cx="5689600" cy="1645920"/>
        </p:xfrm>
        <a:graphic>
          <a:graphicData uri="http://schemas.openxmlformats.org/drawingml/2006/table">
            <a:tbl>
              <a:tblPr/>
              <a:tblGrid>
                <a:gridCol w="609600">
                  <a:extLst>
                    <a:ext uri="{9D8B030D-6E8A-4147-A177-3AD203B41FA5}">
                      <a16:colId xmlns:a16="http://schemas.microsoft.com/office/drawing/2014/main" val="2033837052"/>
                    </a:ext>
                  </a:extLst>
                </a:gridCol>
                <a:gridCol w="609600">
                  <a:extLst>
                    <a:ext uri="{9D8B030D-6E8A-4147-A177-3AD203B41FA5}">
                      <a16:colId xmlns:a16="http://schemas.microsoft.com/office/drawing/2014/main" val="1799392621"/>
                    </a:ext>
                  </a:extLst>
                </a:gridCol>
                <a:gridCol w="1016000">
                  <a:extLst>
                    <a:ext uri="{9D8B030D-6E8A-4147-A177-3AD203B41FA5}">
                      <a16:colId xmlns:a16="http://schemas.microsoft.com/office/drawing/2014/main" val="4108082449"/>
                    </a:ext>
                  </a:extLst>
                </a:gridCol>
                <a:gridCol w="609600">
                  <a:extLst>
                    <a:ext uri="{9D8B030D-6E8A-4147-A177-3AD203B41FA5}">
                      <a16:colId xmlns:a16="http://schemas.microsoft.com/office/drawing/2014/main" val="379349008"/>
                    </a:ext>
                  </a:extLst>
                </a:gridCol>
                <a:gridCol w="609600">
                  <a:extLst>
                    <a:ext uri="{9D8B030D-6E8A-4147-A177-3AD203B41FA5}">
                      <a16:colId xmlns:a16="http://schemas.microsoft.com/office/drawing/2014/main" val="3613849518"/>
                    </a:ext>
                  </a:extLst>
                </a:gridCol>
                <a:gridCol w="609600">
                  <a:extLst>
                    <a:ext uri="{9D8B030D-6E8A-4147-A177-3AD203B41FA5}">
                      <a16:colId xmlns:a16="http://schemas.microsoft.com/office/drawing/2014/main" val="1943116741"/>
                    </a:ext>
                  </a:extLst>
                </a:gridCol>
                <a:gridCol w="1016000">
                  <a:extLst>
                    <a:ext uri="{9D8B030D-6E8A-4147-A177-3AD203B41FA5}">
                      <a16:colId xmlns:a16="http://schemas.microsoft.com/office/drawing/2014/main" val="904839125"/>
                    </a:ext>
                  </a:extLst>
                </a:gridCol>
                <a:gridCol w="609600">
                  <a:extLst>
                    <a:ext uri="{9D8B030D-6E8A-4147-A177-3AD203B41FA5}">
                      <a16:colId xmlns:a16="http://schemas.microsoft.com/office/drawing/2014/main" val="3525096937"/>
                    </a:ext>
                  </a:extLst>
                </a:gridCol>
              </a:tblGrid>
              <a:tr h="182880">
                <a:tc>
                  <a:txBody>
                    <a:bodyPr/>
                    <a:lstStyle/>
                    <a:p>
                      <a:pPr algn="ctr" fontAlgn="ctr"/>
                      <a:r>
                        <a:rPr lang="en-US" sz="1100" b="1" i="0" u="none" strike="noStrike">
                          <a:solidFill>
                            <a:srgbClr val="000000"/>
                          </a:solidFill>
                          <a:effectLst/>
                          <a:latin typeface="Calibri" panose="020F0502020204030204" pitchFamily="34" charset="0"/>
                        </a:rPr>
                        <a:t>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Mon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Wed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Sat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Mon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Wed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Sat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rowSpan="2">
                  <a:txBody>
                    <a:bodyPr/>
                    <a:lstStyle/>
                    <a:p>
                      <a:pPr algn="ctr" fontAlgn="ctr"/>
                      <a:r>
                        <a:rPr lang="en-US" sz="1100" b="1" i="0" u="none" strike="noStrike">
                          <a:solidFill>
                            <a:srgbClr val="000000"/>
                          </a:solidFill>
                          <a:effectLst/>
                          <a:latin typeface="Calibri" panose="020F0502020204030204" pitchFamily="34" charset="0"/>
                        </a:rPr>
                        <a:t>Lead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023795784"/>
                  </a:ext>
                </a:extLst>
              </a:tr>
              <a:tr h="182880">
                <a:tc>
                  <a:txBody>
                    <a:bodyPr/>
                    <a:lstStyle/>
                    <a:p>
                      <a:pPr algn="ctr" fontAlgn="ctr"/>
                      <a:r>
                        <a:rPr lang="en-US" sz="1100" b="1" i="0" u="none" strike="noStrike">
                          <a:solidFill>
                            <a:srgbClr val="000000"/>
                          </a:solidFill>
                          <a:effectLst/>
                          <a:latin typeface="Calibri" panose="020F0502020204030204" pitchFamily="34" charset="0"/>
                        </a:rPr>
                        <a:t>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28-Oct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30-Oct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2-Nov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4-Nov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6-Nov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ctr"/>
                      <a:r>
                        <a:rPr lang="en-US" sz="1100" b="1" i="0" u="none" strike="noStrike">
                          <a:solidFill>
                            <a:srgbClr val="000000"/>
                          </a:solidFill>
                          <a:effectLst/>
                          <a:latin typeface="Calibri" panose="020F0502020204030204" pitchFamily="34" charset="0"/>
                        </a:rPr>
                        <a:t>9-Nov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vMerge="1">
                  <a:txBody>
                    <a:bodyPr/>
                    <a:lstStyle/>
                    <a:p>
                      <a:endParaRPr lang="en-US"/>
                    </a:p>
                  </a:txBody>
                  <a:tcPr/>
                </a:tc>
                <a:extLst>
                  <a:ext uri="{0D108BD9-81ED-4DB2-BD59-A6C34878D82A}">
                    <a16:rowId xmlns:a16="http://schemas.microsoft.com/office/drawing/2014/main" val="874178701"/>
                  </a:ext>
                </a:extLst>
              </a:tr>
              <a:tr h="182880">
                <a:tc rowSpan="4">
                  <a:txBody>
                    <a:bodyPr/>
                    <a:lstStyle/>
                    <a:p>
                      <a:pPr algn="ctr" fontAlgn="ctr"/>
                      <a:r>
                        <a:rPr lang="en-US" sz="1100" b="1" i="0" u="none" strike="noStrike">
                          <a:solidFill>
                            <a:srgbClr val="000000"/>
                          </a:solidFill>
                          <a:effectLst/>
                          <a:latin typeface="Calibri" panose="020F0502020204030204" pitchFamily="34" charset="0"/>
                        </a:rPr>
                        <a:t>Task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gridSpan="3">
                  <a:txBody>
                    <a:bodyPr/>
                    <a:lstStyle/>
                    <a:p>
                      <a:pPr algn="ctr" fontAlgn="ctr"/>
                      <a:r>
                        <a:rPr lang="en-US" sz="1100" b="0" i="0" u="none" strike="noStrike" dirty="0">
                          <a:solidFill>
                            <a:srgbClr val="000000"/>
                          </a:solidFill>
                          <a:effectLst/>
                          <a:latin typeface="Calibri" panose="020F0502020204030204" pitchFamily="34" charset="0"/>
                        </a:rPr>
                        <a:t>CoLab Model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Catherine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8648473"/>
                  </a:ext>
                </a:extLst>
              </a:tr>
              <a:tr h="182880">
                <a:tc vMerge="1">
                  <a:txBody>
                    <a:bodyPr/>
                    <a:lstStyle/>
                    <a:p>
                      <a:endParaRPr lang="en-US"/>
                    </a:p>
                  </a:txBody>
                  <a:tcPr/>
                </a:tc>
                <a:tc gridSpan="3">
                  <a:txBody>
                    <a:bodyPr/>
                    <a:lstStyle/>
                    <a:p>
                      <a:pPr algn="ctr" fontAlgn="ctr"/>
                      <a:r>
                        <a:rPr lang="en-US" sz="1100" b="0" i="0" u="none" strike="noStrike">
                          <a:solidFill>
                            <a:srgbClr val="000000"/>
                          </a:solidFill>
                          <a:effectLst/>
                          <a:latin typeface="Calibri" panose="020F0502020204030204" pitchFamily="34" charset="0"/>
                        </a:rPr>
                        <a:t>AWS S3, Athena, Tableau</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Prakash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514211"/>
                  </a:ext>
                </a:extLst>
              </a:tr>
              <a:tr h="182880">
                <a:tc vMerge="1">
                  <a:txBody>
                    <a:bodyPr/>
                    <a:lstStyle/>
                    <a:p>
                      <a:endParaRPr lang="en-US"/>
                    </a:p>
                  </a:txBody>
                  <a:tcPr/>
                </a:tc>
                <a:tc gridSpan="5">
                  <a:txBody>
                    <a:bodyPr/>
                    <a:lstStyle/>
                    <a:p>
                      <a:pPr algn="ctr" fontAlgn="ctr"/>
                      <a:r>
                        <a:rPr lang="da-DK" sz="1100" b="0" i="0" u="none" strike="noStrike">
                          <a:solidFill>
                            <a:srgbClr val="000000"/>
                          </a:solidFill>
                          <a:effectLst/>
                          <a:latin typeface="Calibri" panose="020F0502020204030204" pitchFamily="34" charset="0"/>
                        </a:rPr>
                        <a:t>Webpage, Flask API, Azure ML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Max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349694"/>
                  </a:ext>
                </a:extLst>
              </a:tr>
              <a:tr h="182880">
                <a:tc vMerge="1">
                  <a:txBody>
                    <a:bodyPr/>
                    <a:lstStyle/>
                    <a:p>
                      <a:endParaRPr lang="en-US"/>
                    </a:p>
                  </a:txBody>
                  <a:tcPr/>
                </a:tc>
                <a:tc gridSpan="5">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Presentation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851451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042025133"/>
                  </a:ext>
                </a:extLst>
              </a:tr>
              <a:tr h="18288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00"/>
                    </a:solidFill>
                  </a:tcPr>
                </a:tc>
                <a:tc gridSpan="2">
                  <a:txBody>
                    <a:bodyPr/>
                    <a:lstStyle/>
                    <a:p>
                      <a:pPr algn="l" fontAlgn="b"/>
                      <a:r>
                        <a:rPr lang="en-US" sz="1100" b="0" i="0" u="none" strike="noStrike">
                          <a:solidFill>
                            <a:srgbClr val="000000"/>
                          </a:solidFill>
                          <a:effectLst/>
                          <a:latin typeface="Calibri" panose="020F0502020204030204" pitchFamily="34" charset="0"/>
                        </a:rPr>
                        <a:t>Mid level Task</a:t>
                      </a:r>
                    </a:p>
                  </a:txBody>
                  <a:tcPr marL="7620" marR="7620" marT="7620"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508560078"/>
                  </a:ext>
                </a:extLst>
              </a:tr>
              <a:tr h="182880">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0000"/>
                    </a:solidFill>
                  </a:tcPr>
                </a:tc>
                <a:tc gridSpan="2">
                  <a:txBody>
                    <a:bodyPr/>
                    <a:lstStyle/>
                    <a:p>
                      <a:pPr algn="l" fontAlgn="b"/>
                      <a:r>
                        <a:rPr lang="en-US" sz="1100" b="0" i="0" u="none" strike="noStrike">
                          <a:solidFill>
                            <a:srgbClr val="000000"/>
                          </a:solidFill>
                          <a:effectLst/>
                          <a:latin typeface="Calibri" panose="020F0502020204030204" pitchFamily="34" charset="0"/>
                        </a:rPr>
                        <a:t>Critical Level Task</a:t>
                      </a:r>
                    </a:p>
                  </a:txBody>
                  <a:tcPr marL="7620" marR="7620" marT="7620" marB="0" anchor="b">
                    <a:lnL>
                      <a:noFill/>
                    </a:lnL>
                    <a:lnR>
                      <a:noFill/>
                    </a:lnR>
                    <a:lnT>
                      <a:noFill/>
                    </a:lnT>
                    <a:lnB>
                      <a:noFill/>
                    </a:lnB>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234611713"/>
                  </a:ext>
                </a:extLst>
              </a:tr>
            </a:tbl>
          </a:graphicData>
        </a:graphic>
      </p:graphicFrame>
    </p:spTree>
    <p:extLst>
      <p:ext uri="{BB962C8B-B14F-4D97-AF65-F5344CB8AC3E}">
        <p14:creationId xmlns:p14="http://schemas.microsoft.com/office/powerpoint/2010/main" val="106319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Vary Your Sources</a:t>
            </a:r>
          </a:p>
        </p:txBody>
      </p:sp>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Evaluate Your Sources</a:t>
            </a:r>
          </a:p>
        </p:txBody>
      </p:sp>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Narrow Your Topic</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1589</Words>
  <Application>Microsoft Office PowerPoint</Application>
  <PresentationFormat>Widescreen</PresentationFormat>
  <Paragraphs>142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Franklin Gothic Book</vt:lpstr>
      <vt:lpstr>Segoe UI</vt:lpstr>
      <vt:lpstr>Office Theme</vt:lpstr>
      <vt:lpstr>Marketing Response Analysis</vt:lpstr>
      <vt:lpstr>Analysis Goal &amp; Inspiration</vt:lpstr>
      <vt:lpstr>Slide 3</vt:lpstr>
      <vt:lpstr>Work Plan Timeline</vt:lpstr>
      <vt:lpstr>Vary Your Sources</vt:lpstr>
      <vt:lpstr>Evaluate Your Sources</vt:lpstr>
      <vt:lpstr>Narrow Your Topic</vt:lpstr>
      <vt:lpstr>Organize Your Research</vt:lpstr>
      <vt:lpstr>Present Your Research</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2019-10-27T17:35:28Z</dcterms:created>
  <dcterms:modified xsi:type="dcterms:W3CDTF">2019-11-06T03:01:03Z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