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95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>
          <p15:clr>
            <a:srgbClr val="A4A3A4"/>
          </p15:clr>
        </p15:guide>
        <p15:guide id="2" pos="4171">
          <p15:clr>
            <a:srgbClr val="A4A3A4"/>
          </p15:clr>
        </p15:guide>
        <p15:guide id="3" orient="horz" pos="30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al Cudia" initials="PC" lastIdx="1" clrIdx="0">
    <p:extLst/>
  </p:cmAuthor>
  <p:cmAuthor id="2" name="Payal Cudia" initials="PC [2]" lastIdx="1" clrIdx="1">
    <p:extLst/>
  </p:cmAuthor>
  <p:cmAuthor id="3" name="Payal Cudia" initials="PC [2] [2]" lastIdx="1" clrIdx="2">
    <p:extLst/>
  </p:cmAuthor>
  <p:cmAuthor id="4" name="Sheyna Webster" initials="" lastIdx="1" clrIdx="3"/>
  <p:cmAuthor id="5" name="Christina Sparks" initials="CS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0"/>
    <a:srgbClr val="0432FF"/>
    <a:srgbClr val="BB2031"/>
    <a:srgbClr val="605F9D"/>
    <a:srgbClr val="E57200"/>
    <a:srgbClr val="00B2FF"/>
    <a:srgbClr val="25374D"/>
    <a:srgbClr val="1D384B"/>
    <a:srgbClr val="3A607A"/>
    <a:srgbClr val="5E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 autoAdjust="0"/>
    <p:restoredTop sz="86318" autoAdjust="0"/>
  </p:normalViewPr>
  <p:slideViewPr>
    <p:cSldViewPr snapToGrid="0" snapToObjects="1">
      <p:cViewPr>
        <p:scale>
          <a:sx n="130" d="100"/>
          <a:sy n="130" d="100"/>
        </p:scale>
        <p:origin x="1688" y="976"/>
      </p:cViewPr>
      <p:guideLst>
        <p:guide orient="horz" pos="1270"/>
        <p:guide pos="4171"/>
        <p:guide orient="horz" pos="307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16C81-1BC7-574D-A885-91CB82437355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4337-98CA-B848-879B-9AAE309A9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8A0C1-5E97-0B41-BCB6-E468F34DFB8B}" type="datetimeFigureOut">
              <a:rPr lang="en-US" smtClean="0"/>
              <a:t>8/23/17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13969-3083-094B-827C-15E95D2CBE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13969-3083-094B-827C-15E95D2CBE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86931"/>
            <a:ext cx="6485468" cy="139488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766482"/>
            <a:ext cx="6485467" cy="797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A3E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3646624"/>
            <a:ext cx="6169232" cy="514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Name, Title, Company, Email, Twitter Handle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4245299"/>
            <a:ext cx="6169231" cy="5143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3FAE2A"/>
                </a:solidFill>
              </a:defRPr>
            </a:lvl1pPr>
          </a:lstStyle>
          <a:p>
            <a:pPr lvl="0"/>
            <a:r>
              <a:rPr lang="en-US" dirty="0" smtClean="0"/>
              <a:t>Date, Venue or Event, Audience</a:t>
            </a:r>
          </a:p>
        </p:txBody>
      </p:sp>
      <p:pic>
        <p:nvPicPr>
          <p:cNvPr id="11" name="Picture 10" descr="Continuum_Logo_White_0623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375" y="117626"/>
            <a:ext cx="1553441" cy="351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27458"/>
            <a:ext cx="1688837" cy="985495"/>
          </a:xfrm>
          <a:prstGeom prst="rect">
            <a:avLst/>
          </a:prstGeom>
        </p:spPr>
      </p:pic>
      <p:sp>
        <p:nvSpPr>
          <p:cNvPr id="16" name="Footer Placeholder 3"/>
          <p:cNvSpPr txBox="1">
            <a:spLocks/>
          </p:cNvSpPr>
          <p:nvPr/>
        </p:nvSpPr>
        <p:spPr>
          <a:xfrm>
            <a:off x="3124200" y="478508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en-US"/>
            </a:defPPr>
            <a:lvl1pPr marL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30000" dirty="0" smtClean="0"/>
              <a:t>© 2016 Continuum Analytics -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8238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LT 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1469231"/>
            <a:ext cx="8001001" cy="11025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2729923"/>
            <a:ext cx="5486401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Date, Venue or Event, Audience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85800" y="34220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221 W. 6th Street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Suite #1550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Austin, TX 78701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+1 512.222.5440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202230" y="34209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info@continuum.io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FFFF"/>
                </a:solidFill>
              </a:rPr>
              <a:t>@ContinuumIO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124200" y="48549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en-US"/>
            </a:defPPr>
            <a:lvl1pPr marL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 smtClean="0"/>
              <a:t>© 2016 Continuum Analytics -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58955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5999" y="1366054"/>
            <a:ext cx="1386946" cy="13850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20583" y="1366054"/>
            <a:ext cx="1386946" cy="13850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623050" y="1366054"/>
            <a:ext cx="1386946" cy="13850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2835807"/>
            <a:ext cx="2559050" cy="177852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300">
                <a:solidFill>
                  <a:schemeClr val="accent4"/>
                </a:solidFill>
              </a:defRPr>
            </a:lvl1pPr>
            <a:lvl2pPr marL="365760" indent="0">
              <a:buNone/>
              <a:defRPr sz="1300"/>
            </a:lvl2pPr>
            <a:lvl3pPr marL="822960" indent="0">
              <a:buNone/>
              <a:defRPr sz="1300"/>
            </a:lvl3pPr>
            <a:lvl4pPr marL="1188720" indent="0">
              <a:buNone/>
              <a:defRPr sz="1300"/>
            </a:lvl4pPr>
            <a:lvl5pPr marL="1645920" indent="0"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5"/>
          </p:nvPr>
        </p:nvSpPr>
        <p:spPr>
          <a:xfrm>
            <a:off x="3261784" y="2835807"/>
            <a:ext cx="2559050" cy="177852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300">
                <a:solidFill>
                  <a:schemeClr val="accent4"/>
                </a:solidFill>
              </a:defRPr>
            </a:lvl1pPr>
            <a:lvl2pPr marL="365760" indent="0">
              <a:buNone/>
              <a:defRPr sz="1300"/>
            </a:lvl2pPr>
            <a:lvl3pPr marL="822960" indent="0">
              <a:buNone/>
              <a:defRPr sz="1300"/>
            </a:lvl3pPr>
            <a:lvl4pPr marL="1188720" indent="0">
              <a:buNone/>
              <a:defRPr sz="1300"/>
            </a:lvl4pPr>
            <a:lvl5pPr marL="1645920" indent="0"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6"/>
          </p:nvPr>
        </p:nvSpPr>
        <p:spPr>
          <a:xfrm>
            <a:off x="6066367" y="2835807"/>
            <a:ext cx="2559050" cy="177852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300">
                <a:solidFill>
                  <a:srgbClr val="253746"/>
                </a:solidFill>
              </a:defRPr>
            </a:lvl1pPr>
            <a:lvl2pPr marL="365760" indent="0">
              <a:buNone/>
              <a:defRPr sz="1300"/>
            </a:lvl2pPr>
            <a:lvl3pPr marL="822960" indent="0">
              <a:buNone/>
              <a:defRPr sz="1300"/>
            </a:lvl3pPr>
            <a:lvl4pPr marL="1188720" indent="0">
              <a:buNone/>
              <a:defRPr sz="1300"/>
            </a:lvl4pPr>
            <a:lvl5pPr marL="1645920" indent="0"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55091"/>
            <a:ext cx="2559050" cy="412750"/>
          </a:xfrm>
        </p:spPr>
        <p:txBody>
          <a:bodyPr tIns="0" bIns="0" anchor="b" anchorCtr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365760" indent="0">
              <a:buNone/>
              <a:defRPr/>
            </a:lvl2pPr>
            <a:lvl3pPr marL="822960" indent="0">
              <a:buNone/>
              <a:defRPr/>
            </a:lvl3pPr>
            <a:lvl4pPr marL="1188720" indent="0">
              <a:buNone/>
              <a:defRPr/>
            </a:lvl4pPr>
            <a:lvl5pPr marL="164592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57200" y="867841"/>
            <a:ext cx="2559050" cy="41275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2F821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261784" y="455091"/>
            <a:ext cx="2559050" cy="412750"/>
          </a:xfrm>
        </p:spPr>
        <p:txBody>
          <a:bodyPr tIns="0" bIns="0" anchor="b" anchorCtr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365760" indent="0">
              <a:buNone/>
              <a:defRPr/>
            </a:lvl2pPr>
            <a:lvl3pPr marL="822960" indent="0">
              <a:buNone/>
              <a:defRPr/>
            </a:lvl3pPr>
            <a:lvl4pPr marL="1188720" indent="0">
              <a:buNone/>
              <a:defRPr/>
            </a:lvl4pPr>
            <a:lvl5pPr marL="164592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3261784" y="867841"/>
            <a:ext cx="2559050" cy="41275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2F821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6066367" y="455091"/>
            <a:ext cx="2559050" cy="412750"/>
          </a:xfrm>
        </p:spPr>
        <p:txBody>
          <a:bodyPr tIns="0" bIns="0" anchor="b" anchorCtr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365760" indent="0">
              <a:buNone/>
              <a:defRPr/>
            </a:lvl2pPr>
            <a:lvl3pPr marL="822960" indent="0">
              <a:buNone/>
              <a:defRPr/>
            </a:lvl3pPr>
            <a:lvl4pPr marL="1188720" indent="0">
              <a:buNone/>
              <a:defRPr/>
            </a:lvl4pPr>
            <a:lvl5pPr marL="1645920" indent="0"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6066367" y="867841"/>
            <a:ext cx="2559050" cy="41275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2F821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4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57199" y="1154580"/>
            <a:ext cx="3162301" cy="1131642"/>
          </a:xfrm>
          <a:prstGeom prst="rect">
            <a:avLst/>
          </a:prstGeom>
          <a:solidFill>
            <a:srgbClr val="E57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-1"/>
          <a:stretch/>
        </p:blipFill>
        <p:spPr>
          <a:xfrm>
            <a:off x="2169583" y="1154580"/>
            <a:ext cx="1449917" cy="11316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57199" y="2351837"/>
            <a:ext cx="3162301" cy="1131642"/>
          </a:xfrm>
          <a:prstGeom prst="rect">
            <a:avLst/>
          </a:prstGeom>
          <a:solidFill>
            <a:srgbClr val="605F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-1"/>
          <a:stretch/>
        </p:blipFill>
        <p:spPr>
          <a:xfrm>
            <a:off x="2169583" y="2351837"/>
            <a:ext cx="1449917" cy="11316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199" y="3542744"/>
            <a:ext cx="3162301" cy="1131642"/>
          </a:xfrm>
          <a:prstGeom prst="rect">
            <a:avLst/>
          </a:prstGeom>
          <a:solidFill>
            <a:srgbClr val="BB20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-1"/>
          <a:stretch/>
        </p:blipFill>
        <p:spPr>
          <a:xfrm>
            <a:off x="2169583" y="3542744"/>
            <a:ext cx="1449917" cy="113164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54113"/>
            <a:ext cx="3162300" cy="1131887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48380"/>
            <a:ext cx="3162300" cy="1131887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42744"/>
            <a:ext cx="3162300" cy="1131887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619500" y="1154113"/>
            <a:ext cx="5005388" cy="1130300"/>
          </a:xfrm>
          <a:noFill/>
          <a:ln>
            <a:solidFill>
              <a:srgbClr val="E57200"/>
            </a:solidFill>
          </a:ln>
        </p:spPr>
        <p:txBody>
          <a:bodyPr lIns="182880" anchor="ctr" anchorCtr="0">
            <a:normAutofit/>
          </a:bodyPr>
          <a:lstStyle>
            <a:lvl1pPr indent="-164592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619500" y="2352397"/>
            <a:ext cx="5005388" cy="1130300"/>
          </a:xfrm>
          <a:noFill/>
          <a:ln>
            <a:solidFill>
              <a:srgbClr val="605F9D"/>
            </a:solidFill>
          </a:ln>
        </p:spPr>
        <p:txBody>
          <a:bodyPr lIns="182880" anchor="ctr" anchorCtr="0">
            <a:normAutofit/>
          </a:bodyPr>
          <a:lstStyle>
            <a:lvl1pPr indent="-164592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3619500" y="3544331"/>
            <a:ext cx="5005388" cy="1130300"/>
          </a:xfrm>
          <a:noFill/>
          <a:ln>
            <a:solidFill>
              <a:srgbClr val="800000"/>
            </a:solidFill>
          </a:ln>
        </p:spPr>
        <p:txBody>
          <a:bodyPr lIns="182880" anchor="ctr" anchorCtr="0">
            <a:normAutofit/>
          </a:bodyPr>
          <a:lstStyle>
            <a:lvl1pPr indent="-164592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0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0" y="1975081"/>
            <a:ext cx="2044703" cy="2699304"/>
          </a:xfrm>
          <a:solidFill>
            <a:schemeClr val="accent3">
              <a:lumMod val="40000"/>
              <a:lumOff val="60000"/>
            </a:schemeClr>
          </a:solidFill>
        </p:spPr>
        <p:txBody>
          <a:bodyPr lIns="91440" anchor="t" anchorCtr="0">
            <a:normAutofit/>
          </a:bodyPr>
          <a:lstStyle>
            <a:lvl1pPr indent="-164592"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57200" y="1237130"/>
            <a:ext cx="2044704" cy="740613"/>
          </a:xfrm>
          <a:prstGeom prst="rect">
            <a:avLst/>
          </a:prstGeom>
          <a:solidFill>
            <a:srgbClr val="E57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7817"/>
          <a:stretch/>
        </p:blipFill>
        <p:spPr>
          <a:xfrm>
            <a:off x="1416050" y="1235502"/>
            <a:ext cx="1092199" cy="73957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52699" y="1240587"/>
            <a:ext cx="2044704" cy="740613"/>
          </a:xfrm>
          <a:prstGeom prst="rect">
            <a:avLst/>
          </a:prstGeom>
          <a:solidFill>
            <a:srgbClr val="605F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8198" y="1237375"/>
            <a:ext cx="2044704" cy="740613"/>
          </a:xfrm>
          <a:prstGeom prst="rect">
            <a:avLst/>
          </a:prstGeom>
          <a:solidFill>
            <a:srgbClr val="BB20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36664"/>
            <a:ext cx="2044703" cy="7440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552699" y="1237131"/>
            <a:ext cx="2044703" cy="7440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48198" y="1237376"/>
            <a:ext cx="2044703" cy="7440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52699" y="1976938"/>
            <a:ext cx="2044703" cy="2697447"/>
          </a:xfrm>
          <a:solidFill>
            <a:schemeClr val="accent3">
              <a:lumMod val="40000"/>
              <a:lumOff val="60000"/>
            </a:schemeClr>
          </a:solidFill>
        </p:spPr>
        <p:txBody>
          <a:bodyPr lIns="91440" anchor="t" anchorCtr="0">
            <a:normAutofit/>
          </a:bodyPr>
          <a:lstStyle>
            <a:lvl1pPr indent="-164592"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648198" y="1981200"/>
            <a:ext cx="2044703" cy="2693431"/>
          </a:xfrm>
          <a:solidFill>
            <a:schemeClr val="accent3">
              <a:lumMod val="40000"/>
              <a:lumOff val="60000"/>
            </a:schemeClr>
          </a:solidFill>
        </p:spPr>
        <p:txBody>
          <a:bodyPr lIns="91440" anchor="t" anchorCtr="0">
            <a:normAutofit/>
          </a:bodyPr>
          <a:lstStyle>
            <a:lvl1pPr indent="-164592"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43697" y="1237375"/>
            <a:ext cx="2044704" cy="740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743697" y="1237376"/>
            <a:ext cx="2044703" cy="7440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743698" y="1981200"/>
            <a:ext cx="2044703" cy="2693431"/>
          </a:xfrm>
          <a:solidFill>
            <a:schemeClr val="accent3">
              <a:lumMod val="40000"/>
              <a:lumOff val="60000"/>
            </a:schemeClr>
          </a:solidFill>
        </p:spPr>
        <p:txBody>
          <a:bodyPr lIns="91440" anchor="t" anchorCtr="0">
            <a:normAutofit/>
          </a:bodyPr>
          <a:lstStyle>
            <a:lvl1pPr indent="-164592"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7817"/>
          <a:stretch/>
        </p:blipFill>
        <p:spPr>
          <a:xfrm>
            <a:off x="3505203" y="1235502"/>
            <a:ext cx="1092199" cy="739579"/>
          </a:xfrm>
          <a:prstGeom prst="rect">
            <a:avLst/>
          </a:prstGeom>
        </p:spPr>
      </p:pic>
      <p:pic>
        <p:nvPicPr>
          <p:cNvPr id="24" name="Picture 23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7817"/>
          <a:stretch/>
        </p:blipFill>
        <p:spPr>
          <a:xfrm>
            <a:off x="5600702" y="1235502"/>
            <a:ext cx="1092199" cy="739579"/>
          </a:xfrm>
          <a:prstGeom prst="rect">
            <a:avLst/>
          </a:prstGeom>
        </p:spPr>
      </p:pic>
      <p:pic>
        <p:nvPicPr>
          <p:cNvPr id="25" name="Picture 24" descr="white_snake_corner-10.png"/>
          <p:cNvPicPr>
            <a:picLocks noChangeAspect="1"/>
          </p:cNvPicPr>
          <p:nvPr userDrawn="1"/>
        </p:nvPicPr>
        <p:blipFill rotWithShape="1"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40960" b="7817"/>
          <a:stretch/>
        </p:blipFill>
        <p:spPr>
          <a:xfrm>
            <a:off x="7698815" y="1235502"/>
            <a:ext cx="1092199" cy="73957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2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7831"/>
            <a:ext cx="8513618" cy="323353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188720" indent="0" algn="ctr">
              <a:buNone/>
              <a:defRPr>
                <a:solidFill>
                  <a:schemeClr val="bg1"/>
                </a:solidFill>
              </a:defRPr>
            </a:lvl4pPr>
            <a:lvl5pPr marL="164592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7217" y="4851398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299_bkg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2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7831"/>
            <a:ext cx="8513618" cy="323353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bg1"/>
                </a:solidFill>
              </a:defRPr>
            </a:lvl2pPr>
            <a:lvl3pPr marL="822960" indent="0" algn="ctr">
              <a:buNone/>
              <a:defRPr>
                <a:solidFill>
                  <a:schemeClr val="bg1"/>
                </a:solidFill>
              </a:defRPr>
            </a:lvl3pPr>
            <a:lvl4pPr marL="1188720" indent="0" algn="ctr">
              <a:buNone/>
              <a:defRPr>
                <a:solidFill>
                  <a:schemeClr val="bg1"/>
                </a:solidFill>
              </a:defRPr>
            </a:lvl4pPr>
            <a:lvl5pPr marL="164592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7217" y="4851398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9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2250"/>
            <a:ext cx="8513618" cy="3122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21024"/>
            <a:ext cx="7247966" cy="111610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995363"/>
            <a:ext cx="7248525" cy="4127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A3E0"/>
                </a:solidFill>
              </a:defRPr>
            </a:lvl1pPr>
            <a:lvl2pPr marL="365760" indent="0">
              <a:buNone/>
              <a:defRPr/>
            </a:lvl2pPr>
            <a:lvl3pPr marL="822960" indent="0">
              <a:buNone/>
              <a:defRPr/>
            </a:lvl3pPr>
            <a:lvl4pPr marL="1188720" indent="0">
              <a:buNone/>
              <a:defRPr/>
            </a:lvl4pPr>
            <a:lvl5pPr marL="164592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2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80035"/>
            <a:ext cx="8037514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0" cap="none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54895"/>
            <a:ext cx="8037514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124200" y="48549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en-US"/>
            </a:defPPr>
            <a:lvl1pPr marL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 smtClean="0"/>
              <a:t>© 2016 Continuum Analytics -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81507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14733" y="4821173"/>
            <a:ext cx="11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575706-24CF-6E49-B3C3-518B517D6442}" type="slidenum">
              <a:rPr lang="en-US" sz="1000" smtClean="0">
                <a:solidFill>
                  <a:srgbClr val="FFFFFF"/>
                </a:solidFill>
              </a:rPr>
              <a:pPr algn="r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8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66662"/>
            <a:ext cx="8513618" cy="641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7831"/>
            <a:ext cx="8513618" cy="32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3124200" y="478508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en-US"/>
            </a:defPPr>
            <a:lvl1pPr marL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aseline="30000" dirty="0" smtClean="0">
                <a:solidFill>
                  <a:schemeClr val="bg1"/>
                </a:solidFill>
              </a:rPr>
              <a:t>© 2016 Continuum Analytics - Confidential &amp; Proprietary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6" y="4741862"/>
            <a:ext cx="1218528" cy="3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6" r:id="rId1"/>
    <p:sldLayoutId id="2147493497" r:id="rId2"/>
    <p:sldLayoutId id="2147493507" r:id="rId3"/>
    <p:sldLayoutId id="2147493508" r:id="rId4"/>
    <p:sldLayoutId id="2147493509" r:id="rId5"/>
    <p:sldLayoutId id="2147493510" r:id="rId6"/>
    <p:sldLayoutId id="2147493506" r:id="rId7"/>
    <p:sldLayoutId id="2147493511" r:id="rId8"/>
    <p:sldLayoutId id="2147493502" r:id="rId9"/>
    <p:sldLayoutId id="2147493504" r:id="rId10"/>
    <p:sldLayoutId id="21474935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FAE2A"/>
          </a:solidFill>
          <a:latin typeface="Arial"/>
          <a:ea typeface="+mj-ea"/>
          <a:cs typeface="Arial"/>
        </a:defRPr>
      </a:lvl1pPr>
    </p:titleStyle>
    <p:bodyStyle>
      <a:lvl1pPr marL="164592" indent="-256032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accent4"/>
          </a:solidFill>
          <a:latin typeface="Arial"/>
          <a:ea typeface="+mn-ea"/>
          <a:cs typeface="Arial"/>
        </a:defRPr>
      </a:lvl1pPr>
      <a:lvl2pPr marL="649224" indent="-283464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accent4"/>
          </a:solidFill>
          <a:latin typeface="Arial"/>
          <a:ea typeface="+mn-ea"/>
          <a:cs typeface="Arial"/>
        </a:defRPr>
      </a:lvl2pPr>
      <a:lvl3pPr marL="105156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accent4"/>
          </a:solidFill>
          <a:latin typeface="Arial"/>
          <a:ea typeface="+mn-ea"/>
          <a:cs typeface="Arial"/>
        </a:defRPr>
      </a:lvl3pPr>
      <a:lvl4pPr marL="141732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accent4"/>
          </a:solidFill>
          <a:latin typeface="Arial"/>
          <a:ea typeface="+mn-ea"/>
          <a:cs typeface="Arial"/>
        </a:defRPr>
      </a:lvl4pPr>
      <a:lvl5pPr marL="187452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198" y="1601565"/>
            <a:ext cx="7398775" cy="1022896"/>
          </a:xfrm>
        </p:spPr>
        <p:txBody>
          <a:bodyPr>
            <a:noAutofit/>
          </a:bodyPr>
          <a:lstStyle/>
          <a:p>
            <a:r>
              <a:rPr lang="en-US" sz="3200" dirty="0"/>
              <a:t>Deploying interactive dashboards for visualizing billions of </a:t>
            </a:r>
            <a:r>
              <a:rPr lang="en-US" sz="3200" dirty="0" err="1"/>
              <a:t>datapoints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2166" y="2849025"/>
            <a:ext cx="2580969" cy="797598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JupyterCon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198" y="3646623"/>
            <a:ext cx="6169232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James A. </a:t>
            </a:r>
            <a:r>
              <a:rPr lang="en-US" dirty="0" err="1" smtClean="0"/>
              <a:t>Bednar</a:t>
            </a:r>
            <a:endParaRPr lang="en-US" dirty="0" smtClean="0"/>
          </a:p>
          <a:p>
            <a:r>
              <a:rPr lang="en-US" dirty="0" smtClean="0"/>
              <a:t>Philipp </a:t>
            </a:r>
            <a:r>
              <a:rPr lang="en-US" dirty="0" err="1" smtClean="0"/>
              <a:t>Rudiger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August </a:t>
            </a:r>
            <a:r>
              <a:rPr lang="en-US" dirty="0" smtClean="0"/>
              <a:t>23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conda">
  <a:themeElements>
    <a:clrScheme name="Custom 21">
      <a:dk1>
        <a:sysClr val="windowText" lastClr="000000"/>
      </a:dk1>
      <a:lt1>
        <a:sysClr val="window" lastClr="FFFFFF"/>
      </a:lt1>
      <a:dk2>
        <a:srgbClr val="A2A8AF"/>
      </a:dk2>
      <a:lt2>
        <a:srgbClr val="EEECE1"/>
      </a:lt2>
      <a:accent1>
        <a:srgbClr val="00A3E0"/>
      </a:accent1>
      <a:accent2>
        <a:srgbClr val="3FAE2A"/>
      </a:accent2>
      <a:accent3>
        <a:srgbClr val="A2A8AF"/>
      </a:accent3>
      <a:accent4>
        <a:srgbClr val="253746"/>
      </a:accent4>
      <a:accent5>
        <a:srgbClr val="4D5A67"/>
      </a:accent5>
      <a:accent6>
        <a:srgbClr val="76808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aconda Overview &amp; Roadmap Aug 2016_2" id="{23B15117-D9FF-EB4F-8A9D-0872BD8E6C60}" vid="{067571E9-2237-614C-8EDB-6E0DDA6D72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14989</TotalTime>
  <Words>21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Anaconda</vt:lpstr>
      <vt:lpstr>Deploying interactive dashboards for visualizing billions of datapoints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Briefing</dc:title>
  <dc:creator>Payal Cudia</dc:creator>
  <cp:lastModifiedBy>Microsoft Office User</cp:lastModifiedBy>
  <cp:revision>182</cp:revision>
  <cp:lastPrinted>2017-03-03T22:33:54Z</cp:lastPrinted>
  <dcterms:created xsi:type="dcterms:W3CDTF">2016-09-07T12:23:25Z</dcterms:created>
  <dcterms:modified xsi:type="dcterms:W3CDTF">2017-08-23T16:09:27Z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