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3"/>
  </p:notesMasterIdLst>
  <p:sldIdLst>
    <p:sldId id="285" r:id="rId5"/>
    <p:sldId id="292" r:id="rId6"/>
    <p:sldId id="260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282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17B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 autoAdjust="0"/>
    <p:restoredTop sz="94907" autoAdjust="0"/>
  </p:normalViewPr>
  <p:slideViewPr>
    <p:cSldViewPr snapToGrid="0" showGuides="1">
      <p:cViewPr varScale="1">
        <p:scale>
          <a:sx n="141" d="100"/>
          <a:sy n="141" d="100"/>
        </p:scale>
        <p:origin x="1112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7/26/18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t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lc/web-data/blob/master/gluoncv/tutorials/AI_In_Practice/AI_in_practice_gluoncv_0622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Gluon CV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What’s in </a:t>
            </a:r>
            <a:r>
              <a:rPr lang="en-US" sz="2400" dirty="0" err="1"/>
              <a:t>GluonCV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  <a:p>
            <a:pPr lvl="1"/>
            <a:r>
              <a:rPr lang="en-US" dirty="0"/>
              <a:t>More than 20+ pre-trained ImageNet models(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MobileNet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We achieved the best accuracy using some of the most popular models(e.g., </a:t>
            </a:r>
            <a:r>
              <a:rPr lang="en-US" dirty="0" err="1"/>
              <a:t>ResNet</a:t>
            </a:r>
            <a:r>
              <a:rPr lang="en-US" dirty="0"/>
              <a:t>), compared with other frameworks</a:t>
            </a:r>
          </a:p>
        </p:txBody>
      </p:sp>
    </p:spTree>
    <p:extLst>
      <p:ext uri="{BB962C8B-B14F-4D97-AF65-F5344CB8AC3E}">
        <p14:creationId xmlns:p14="http://schemas.microsoft.com/office/powerpoint/2010/main" val="207914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92" y="121199"/>
            <a:ext cx="8205304" cy="545741"/>
          </a:xfrm>
        </p:spPr>
        <p:txBody>
          <a:bodyPr/>
          <a:lstStyle/>
          <a:p>
            <a:r>
              <a:rPr lang="en-US" sz="2400" dirty="0"/>
              <a:t>What’s in </a:t>
            </a:r>
            <a:r>
              <a:rPr lang="en-US" sz="2400" dirty="0" err="1"/>
              <a:t>GluonCV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3767945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Object Detection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SSD and </a:t>
            </a:r>
            <a:r>
              <a:rPr lang="en-US" sz="1600" dirty="0">
                <a:solidFill>
                  <a:srgbClr val="FFE17B"/>
                </a:solidFill>
              </a:rPr>
              <a:t>YOLOv3</a:t>
            </a:r>
            <a:r>
              <a:rPr lang="en-US" sz="1600" dirty="0"/>
              <a:t>: fastest solution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Faster-RCNN, </a:t>
            </a:r>
            <a:r>
              <a:rPr lang="en-US" sz="1600" dirty="0">
                <a:solidFill>
                  <a:srgbClr val="FFE17B"/>
                </a:solidFill>
              </a:rPr>
              <a:t>RFCN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E17B"/>
                </a:solidFill>
              </a:rPr>
              <a:t>FPN</a:t>
            </a:r>
            <a:r>
              <a:rPr lang="en-US" sz="1600" dirty="0"/>
              <a:t>: slower but more accurate, especially for tiny objects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17B"/>
                </a:solidFill>
              </a:rPr>
              <a:t>Mask-RCNN</a:t>
            </a:r>
            <a:r>
              <a:rPr lang="en-US" sz="1600" dirty="0"/>
              <a:t>: simultaneous object detection and semantic segmentation</a:t>
            </a:r>
          </a:p>
          <a:p>
            <a:endParaRPr lang="en-US" sz="1800" dirty="0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C32F854B-B16A-8F4A-AAE3-B5FA7E86FC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4850" y="1521913"/>
            <a:ext cx="4259668" cy="23960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402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What’s in </a:t>
            </a:r>
            <a:r>
              <a:rPr lang="en-US" sz="2400" dirty="0" err="1"/>
              <a:t>GluonCV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Segmentation</a:t>
            </a:r>
          </a:p>
          <a:p>
            <a:pPr lvl="1"/>
            <a:r>
              <a:rPr lang="en-US" dirty="0"/>
              <a:t>FCN</a:t>
            </a:r>
          </a:p>
          <a:p>
            <a:pPr lvl="1"/>
            <a:r>
              <a:rPr lang="en-US" dirty="0" err="1"/>
              <a:t>PSPNet</a:t>
            </a:r>
            <a:endParaRPr lang="en-US" dirty="0"/>
          </a:p>
          <a:p>
            <a:pPr lvl="1"/>
            <a:r>
              <a:rPr lang="en-US" dirty="0">
                <a:solidFill>
                  <a:srgbClr val="FFFA6E"/>
                </a:solidFill>
              </a:rPr>
              <a:t>Mask-RCNN</a:t>
            </a:r>
          </a:p>
          <a:p>
            <a:pPr lvl="1"/>
            <a:r>
              <a:rPr lang="en-US" dirty="0" err="1">
                <a:solidFill>
                  <a:srgbClr val="FFFA6E"/>
                </a:solidFill>
              </a:rPr>
              <a:t>DeepLab</a:t>
            </a:r>
            <a:endParaRPr lang="en-US" dirty="0">
              <a:solidFill>
                <a:srgbClr val="FFFA6E"/>
              </a:solidFill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9B4D26FC-B2DE-5841-AA2C-D4784E931D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699" y="1657246"/>
            <a:ext cx="4389071" cy="23574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3084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What’s in </a:t>
            </a:r>
            <a:r>
              <a:rPr lang="en-US" sz="2400" dirty="0" err="1"/>
              <a:t>GluonCV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Style Transfer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MSGNet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F776CA69-D78D-5F48-897A-6DAFE1AD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9539" y="948146"/>
            <a:ext cx="4186539" cy="313172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162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What’s in </a:t>
            </a:r>
            <a:r>
              <a:rPr lang="en-US" sz="2400" dirty="0" err="1"/>
              <a:t>GluonCV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3705315" cy="3553926"/>
          </a:xfrm>
        </p:spPr>
        <p:txBody>
          <a:bodyPr/>
          <a:lstStyle/>
          <a:p>
            <a:pPr>
              <a:defRPr>
                <a:solidFill>
                  <a:srgbClr val="FEFA6E"/>
                </a:solidFill>
              </a:defRPr>
            </a:pPr>
            <a:r>
              <a:rPr lang="en-US" dirty="0"/>
              <a:t>Generative Adversarial Networks (GAN)</a:t>
            </a:r>
          </a:p>
          <a:p>
            <a:pPr lvl="1">
              <a:defRPr>
                <a:solidFill>
                  <a:srgbClr val="FEFA6E"/>
                </a:solidFill>
              </a:defRPr>
            </a:pPr>
            <a:r>
              <a:rPr lang="en-US" dirty="0" err="1"/>
              <a:t>CycleGAN</a:t>
            </a:r>
            <a:endParaRPr lang="en-US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637DD168-9CD5-8942-AFF1-E588DEC0C8D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118" y="1072615"/>
            <a:ext cx="4025975" cy="29169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843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What’s in </a:t>
            </a:r>
            <a:r>
              <a:rPr lang="en-US" sz="2400" dirty="0" err="1"/>
              <a:t>GluonCV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3705315" cy="3553926"/>
          </a:xfrm>
        </p:spPr>
        <p:txBody>
          <a:bodyPr/>
          <a:lstStyle/>
          <a:p>
            <a:r>
              <a:rPr lang="en-US" dirty="0">
                <a:solidFill>
                  <a:srgbClr val="FFE17B"/>
                </a:solidFill>
              </a:rPr>
              <a:t>Distributed training</a:t>
            </a:r>
          </a:p>
          <a:p>
            <a:pPr lvl="1"/>
            <a:r>
              <a:rPr lang="en-US" dirty="0"/>
              <a:t>Take hours rather than days/weeks to train your own model on large datasets.</a:t>
            </a:r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5B16AC5A-65A4-E34B-A7D1-0C73573C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0638" y="1188717"/>
            <a:ext cx="4081455" cy="25611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457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What’s in </a:t>
            </a:r>
            <a:r>
              <a:rPr lang="en-US" sz="2400" dirty="0" err="1"/>
              <a:t>GluonCV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3705315" cy="3553926"/>
          </a:xfrm>
        </p:spPr>
        <p:txBody>
          <a:bodyPr/>
          <a:lstStyle/>
          <a:p>
            <a:pPr>
              <a:defRPr>
                <a:solidFill>
                  <a:srgbClr val="FEFA6E"/>
                </a:solidFill>
              </a:defRPr>
            </a:pPr>
            <a:r>
              <a:rPr lang="en-US" dirty="0"/>
              <a:t>Deployment</a:t>
            </a:r>
          </a:p>
          <a:p>
            <a:pPr lvl="1"/>
            <a:r>
              <a:rPr lang="en-US" dirty="0"/>
              <a:t>Deploy your models to laptops, smartphones, IoT devices</a:t>
            </a:r>
          </a:p>
          <a:p>
            <a:pPr lvl="1"/>
            <a:r>
              <a:rPr lang="en-US" dirty="0"/>
              <a:t>Unleash the performance potentials</a:t>
            </a: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B8EFB483-57B5-F244-815C-2F7A4A5D1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6013" y="1123059"/>
            <a:ext cx="4408139" cy="29081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9860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Like </a:t>
            </a:r>
            <a:r>
              <a:rPr lang="en-US" sz="2400" dirty="0" err="1"/>
              <a:t>GluonCV</a:t>
            </a:r>
            <a:r>
              <a:rPr lang="en-US" sz="2400" dirty="0"/>
              <a:t>?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12BB1E4A-245F-4040-8335-AEAC1AA390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908" y="2121900"/>
            <a:ext cx="1327938" cy="582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EDE4F9F0-318A-5241-9690-B8BC6CBAE79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0416" y="2121900"/>
            <a:ext cx="974324" cy="582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20517777-80AD-D545-A582-C2203704D7D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5084" y="1309712"/>
            <a:ext cx="927101" cy="9271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https://gluon-cv.mxnet.io">
            <a:extLst>
              <a:ext uri="{FF2B5EF4-FFF2-40B4-BE49-F238E27FC236}">
                <a16:creationId xmlns:a16="http://schemas.microsoft.com/office/drawing/2014/main" id="{99811199-7A37-5043-AEED-C9F20F52310D}"/>
              </a:ext>
            </a:extLst>
          </p:cNvPr>
          <p:cNvSpPr txBox="1"/>
          <p:nvPr/>
        </p:nvSpPr>
        <p:spPr>
          <a:xfrm>
            <a:off x="3742499" y="3306432"/>
            <a:ext cx="285834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200"/>
              </a:spcBef>
              <a:defRPr sz="3200" b="0"/>
            </a:lvl1pPr>
          </a:lstStyle>
          <a:p>
            <a:r>
              <a:rPr sz="2000" dirty="0">
                <a:solidFill>
                  <a:schemeClr val="bg1"/>
                </a:solidFill>
              </a:rPr>
              <a:t>https://gluon-</a:t>
            </a:r>
            <a:r>
              <a:rPr sz="2000" dirty="0" err="1">
                <a:solidFill>
                  <a:schemeClr val="bg1"/>
                </a:solidFill>
              </a:rPr>
              <a:t>cv.mxnet.io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12" name="gluon_s2.png" descr="gluon_s2.png">
            <a:extLst>
              <a:ext uri="{FF2B5EF4-FFF2-40B4-BE49-F238E27FC236}">
                <a16:creationId xmlns:a16="http://schemas.microsoft.com/office/drawing/2014/main" id="{1E18E1BA-4A68-7B4D-B03E-9689278C3DC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186" y="3100154"/>
            <a:ext cx="806999" cy="82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BCCF3E-A4D5-BE48-8CE1-12C956CAD31D}"/>
              </a:ext>
            </a:extLst>
          </p:cNvPr>
          <p:cNvSpPr/>
          <p:nvPr/>
        </p:nvSpPr>
        <p:spPr>
          <a:xfrm>
            <a:off x="3243100" y="1421477"/>
            <a:ext cx="3857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https://</a:t>
            </a:r>
            <a:r>
              <a:rPr lang="en-US" sz="2000" dirty="0" err="1">
                <a:solidFill>
                  <a:schemeClr val="bg1"/>
                </a:solidFill>
              </a:rPr>
              <a:t>github.com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dmlc</a:t>
            </a:r>
            <a:r>
              <a:rPr lang="en-US" sz="2000" dirty="0">
                <a:solidFill>
                  <a:schemeClr val="bg1"/>
                </a:solidFill>
              </a:rPr>
              <a:t>/gluon-cv</a:t>
            </a:r>
          </a:p>
        </p:txBody>
      </p:sp>
    </p:spTree>
    <p:extLst>
      <p:ext uri="{BB962C8B-B14F-4D97-AF65-F5344CB8AC3E}">
        <p14:creationId xmlns:p14="http://schemas.microsoft.com/office/powerpoint/2010/main" val="1749069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GluonCV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biggest challenge you have ever encountered with deep learning?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7CC1005-C018-0042-ACE6-A19F313CAF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3862" y="2210842"/>
            <a:ext cx="3051158" cy="203092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7731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GluonCV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biggest challenge you have ever encountered with deep learning?</a:t>
            </a:r>
          </a:p>
          <a:p>
            <a:endParaRPr lang="en-US" dirty="0"/>
          </a:p>
          <a:p>
            <a:r>
              <a:rPr lang="en-US" dirty="0"/>
              <a:t>“reproducing the best claimed results” </a:t>
            </a:r>
          </a:p>
          <a:p>
            <a:endParaRPr lang="en-US" dirty="0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0DA3F2BA-F7E4-D440-8FDE-1D8C55888E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7106" y="2941835"/>
            <a:ext cx="4803040" cy="13341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Back to a period in 2016, the same ImageNet models trained by MXNet achieves on average 1% worse accuracy compared to Torch. </a:t>
            </a:r>
          </a:p>
          <a:p>
            <a:endParaRPr lang="en-US" sz="2000" dirty="0"/>
          </a:p>
          <a:p>
            <a:r>
              <a:rPr lang="en-US" sz="2000" dirty="0"/>
              <a:t>Tried almost everything to debug, even developed a plugin to run Torch code inside MXNet so that it is easier to compare the results.</a:t>
            </a:r>
          </a:p>
          <a:p>
            <a:endParaRPr lang="en-US" sz="2000" dirty="0"/>
          </a:p>
          <a:p>
            <a:r>
              <a:rPr lang="en-US" sz="2000" dirty="0"/>
              <a:t>Transcoding training images using 95 JPEG quality rather than 85 solved the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8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another open source DL framework, a similar problem happened: trained model accuracies cannot match previous internal version. </a:t>
            </a:r>
          </a:p>
          <a:p>
            <a:endParaRPr lang="en-US" sz="2000" dirty="0"/>
          </a:p>
          <a:p>
            <a:r>
              <a:rPr lang="en-US" sz="2000" dirty="0"/>
              <a:t>Spent months to figure out why, with no clue.</a:t>
            </a:r>
          </a:p>
          <a:p>
            <a:endParaRPr lang="en-US" sz="2000" dirty="0"/>
          </a:p>
          <a:p>
            <a:r>
              <a:rPr lang="en-US" sz="2000" dirty="0"/>
              <a:t>The order of data augmentation is different from previous version.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641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from scratch can be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Even the most talented researchers will get blocked by trivial things.</a:t>
            </a:r>
          </a:p>
          <a:p>
            <a:endParaRPr lang="en-US" sz="2000" dirty="0"/>
          </a:p>
          <a:p>
            <a:r>
              <a:rPr lang="en-US" sz="2000" dirty="0"/>
              <a:t>Experiences and instincts might be your enemies in certain circumstances. </a:t>
            </a:r>
          </a:p>
          <a:p>
            <a:endParaRPr lang="en-US" sz="2000" dirty="0"/>
          </a:p>
          <a:p>
            <a:r>
              <a:rPr lang="en-US" sz="2000" dirty="0"/>
              <a:t>Training is time-consuming, initialization and augmentation is randomized, and tons of implementation details need to be taken care of. Debugging deep models is extremely difficult.</a:t>
            </a:r>
          </a:p>
        </p:txBody>
      </p:sp>
    </p:spTree>
    <p:extLst>
      <p:ext uri="{BB962C8B-B14F-4D97-AF65-F5344CB8AC3E}">
        <p14:creationId xmlns:p14="http://schemas.microsoft.com/office/powerpoint/2010/main" val="314717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It’s not easy to embrace open-source implementations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Qualities of open-source implementations vary. </a:t>
            </a:r>
          </a:p>
          <a:p>
            <a:endParaRPr lang="en-US" sz="2000" dirty="0"/>
          </a:p>
          <a:p>
            <a:r>
              <a:rPr lang="en-US" sz="2000" dirty="0"/>
              <a:t>Languages, code styles, project structures, DL frameworks are mixed.</a:t>
            </a:r>
          </a:p>
          <a:p>
            <a:endParaRPr lang="en-US" sz="2000" dirty="0"/>
          </a:p>
          <a:p>
            <a:r>
              <a:rPr lang="en-US" sz="2000" dirty="0"/>
              <a:t>Personal projects tend to focusing on a specific task with specific datasets. It requires significant engineering efforts to adapt to your use case.</a:t>
            </a:r>
          </a:p>
          <a:p>
            <a:endParaRPr lang="en-US" sz="2000" dirty="0"/>
          </a:p>
          <a:p>
            <a:r>
              <a:rPr lang="en-US" sz="2000" dirty="0"/>
              <a:t>Community projects can be abandoned frequently.</a:t>
            </a:r>
          </a:p>
        </p:txBody>
      </p:sp>
    </p:spTree>
    <p:extLst>
      <p:ext uri="{BB962C8B-B14F-4D97-AF65-F5344CB8AC3E}">
        <p14:creationId xmlns:p14="http://schemas.microsoft.com/office/powerpoint/2010/main" val="378305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does </a:t>
            </a:r>
            <a:r>
              <a:rPr lang="en-US" sz="2400" dirty="0" err="1"/>
              <a:t>GluonCV</a:t>
            </a:r>
            <a:r>
              <a:rPr lang="en-US" sz="2400" dirty="0"/>
              <a:t> provide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098" y="1009332"/>
            <a:ext cx="5971797" cy="3553926"/>
          </a:xfrm>
        </p:spPr>
        <p:txBody>
          <a:bodyPr/>
          <a:lstStyle/>
          <a:p>
            <a:r>
              <a:rPr lang="en-US" sz="2000" dirty="0"/>
              <a:t>Reproduction of important papers in recent years</a:t>
            </a:r>
          </a:p>
          <a:p>
            <a:endParaRPr lang="en-US" sz="2000" dirty="0"/>
          </a:p>
          <a:p>
            <a:r>
              <a:rPr lang="en-US" sz="2000" dirty="0"/>
              <a:t>Training scripts (as well as tuned hyper-parameters) to reproduce the results</a:t>
            </a:r>
          </a:p>
          <a:p>
            <a:endParaRPr lang="en-US" sz="2000" dirty="0"/>
          </a:p>
          <a:p>
            <a:r>
              <a:rPr lang="en-US" sz="2000" dirty="0"/>
              <a:t>Considerate APIs and modules that are easy to follow and understand, so that re-invent based on existing algorithms are less frustrating</a:t>
            </a:r>
          </a:p>
          <a:p>
            <a:endParaRPr lang="en-US" sz="2000" dirty="0"/>
          </a:p>
          <a:p>
            <a:r>
              <a:rPr lang="en-US" sz="2000" dirty="0"/>
              <a:t>Community support, feel free to ask and discuss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5E02C32E-47C3-2642-B524-4E72519676F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980" y="902817"/>
            <a:ext cx="1155450" cy="649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B644CF60-5AE9-9343-AF07-B527D0A8FA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480" y="1794898"/>
            <a:ext cx="772253" cy="772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1A4610CD-4600-7746-A6AE-D17ABAD14CE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703" y="2833897"/>
            <a:ext cx="1156262" cy="649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293D0A28-0243-9D42-B22E-A2BBF437E3B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237" y="3833392"/>
            <a:ext cx="1257193" cy="6499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0464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Enough talk, show me something!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defRPr u="none"/>
            </a:pPr>
            <a:r>
              <a:rPr lang="en-US" sz="2000" u="sng" dirty="0">
                <a:hlinkClick r:id="rId2"/>
              </a:rPr>
              <a:t>Demo notebook</a:t>
            </a:r>
          </a:p>
        </p:txBody>
      </p:sp>
    </p:spTree>
    <p:extLst>
      <p:ext uri="{BB962C8B-B14F-4D97-AF65-F5344CB8AC3E}">
        <p14:creationId xmlns:p14="http://schemas.microsoft.com/office/powerpoint/2010/main" val="715109684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360</TotalTime>
  <Words>490</Words>
  <Application>Microsoft Macintosh PowerPoint</Application>
  <PresentationFormat>On-screen Show (16:9)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Amazon Ember Light</vt:lpstr>
      <vt:lpstr>Amazon Ember Regular</vt:lpstr>
      <vt:lpstr>Arial</vt:lpstr>
      <vt:lpstr>Calibri</vt:lpstr>
      <vt:lpstr>Consolas</vt:lpstr>
      <vt:lpstr>Lucida Console</vt:lpstr>
      <vt:lpstr>Times New Roman</vt:lpstr>
      <vt:lpstr>DeckTemplate-AWS</vt:lpstr>
      <vt:lpstr>PowerPoint Presentation</vt:lpstr>
      <vt:lpstr>Why GluonCV?</vt:lpstr>
      <vt:lpstr>Why GluonCV?</vt:lpstr>
      <vt:lpstr>Real-world Stories</vt:lpstr>
      <vt:lpstr>Real-world Stories</vt:lpstr>
      <vt:lpstr>Starting from scratch can be hard</vt:lpstr>
      <vt:lpstr>It’s not easy to embrace open-source implementations </vt:lpstr>
      <vt:lpstr>What does GluonCV provide</vt:lpstr>
      <vt:lpstr>Enough talk, show me something!</vt:lpstr>
      <vt:lpstr>What’s in GluonCV</vt:lpstr>
      <vt:lpstr>What’s in GluonCV</vt:lpstr>
      <vt:lpstr>What’s in GluonCV</vt:lpstr>
      <vt:lpstr>What’s in GluonCV</vt:lpstr>
      <vt:lpstr>What’s in GluonCV</vt:lpstr>
      <vt:lpstr>What’s in GluonCV</vt:lpstr>
      <vt:lpstr>What’s in GluonCV</vt:lpstr>
      <vt:lpstr>Like GluonCV?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2016-06-17T18:22:10Z</dcterms:created>
  <dcterms:modified xsi:type="dcterms:W3CDTF">2018-07-26T21:35:36Z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