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44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9"/>
          <p:cNvSpPr/>
          <p:nvPr/>
        </p:nvSpPr>
        <p:spPr>
          <a:xfrm>
            <a:off x="4161362" y="6374129"/>
            <a:ext cx="302265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Apache MXNet Seattle meetup - August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161362" y="6374129"/>
            <a:ext cx="428275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AWS Event June 2018 — Artificial Intelligence in Practice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161362" y="6374129"/>
            <a:ext cx="428275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AWS Event June 2018 — Artificial Intelligence in Practice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161362" y="6374129"/>
            <a:ext cx="302265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Apache MXNet Seattle meetup - August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161362" y="6374129"/>
            <a:ext cx="302265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Apache MXNet Seattle meetup - August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 descr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161362" y="6374129"/>
            <a:ext cx="428275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AWS Event June 2018 — Artificial Intelligence in Practice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161362" y="6374129"/>
            <a:ext cx="428275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AWS Event June 2018 — Artificial Intelligence in Practice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161362" y="6374129"/>
            <a:ext cx="428275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AWS Event June 2018 — Artificial Intelligence in Practice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 descr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161362" y="6374129"/>
            <a:ext cx="428275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AWS Event June 2018 — Artificial Intelligence in Practice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1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2.png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9" name="Shape 109" descr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161362" y="6374129"/>
            <a:ext cx="302265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Apache MXNet Seattle meetup - August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Picture 6"/>
          <p:cNvPicPr>
            <a:picLocks noChangeAspect="1"/>
          </p:cNvPicPr>
          <p:nvPr/>
        </p:nvPicPr>
        <p:blipFill>
          <a:blip r:embed="rId13">
            <a:extLst/>
          </a:blip>
          <a:srcRect t="12500" b="12500"/>
          <a:stretch>
            <a:fillRect/>
          </a:stretch>
        </p:blipFill>
        <p:spPr>
          <a:xfrm>
            <a:off x="11087100" y="6248400"/>
            <a:ext cx="10287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Picture 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7642" y="6374389"/>
            <a:ext cx="1105359" cy="37803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07753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/>
          <p:nvPr/>
        </p:nvSpPr>
        <p:spPr>
          <a:xfrm>
            <a:off x="4161362" y="6374129"/>
            <a:ext cx="302265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A7A7A7"/>
                </a:solidFill>
              </a:defRPr>
            </a:lvl1pPr>
          </a:lstStyle>
          <a:p>
            <a:r>
              <a:t>Apache MXNet Seattle meetup - August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/examples/language_model/language_mode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/api/embedding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examples/word_embedding/word_embedding.html" TargetMode="External"/><Relationship Id="rId2" Type="http://schemas.openxmlformats.org/officeDocument/2006/relationships/hyperlink" Target="http://gluon-nlp.mxnet.io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api/model.html" TargetMode="External"/><Relationship Id="rId2" Type="http://schemas.openxmlformats.org/officeDocument/2006/relationships/hyperlink" Target="http://gluon-nlp.mxnet.io/api/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luon-nlp.mxnet.io/api/embedd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" TargetMode="External"/><Relationship Id="rId2" Type="http://schemas.openxmlformats.org/officeDocument/2006/relationships/hyperlink" Target="https://github.com/dmlc/gluon-nl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iscuss.mxnet.io/" TargetMode="External"/><Relationship Id="rId4" Type="http://schemas.openxmlformats.org/officeDocument/2006/relationships/hyperlink" Target="https://discuss.gluon.ai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813816">
              <a:defRPr sz="5340"/>
            </a:pPr>
            <a:r>
              <a:t>GluonNLP: </a:t>
            </a:r>
          </a:p>
          <a:p>
            <a:pPr defTabSz="813816">
              <a:defRPr sz="5340"/>
            </a:pPr>
            <a:r>
              <a:t>A Deep Learning Toolkit for NLP Practitioners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10860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 descr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Neural Machine Translation</a:t>
            </a:r>
          </a:p>
        </p:txBody>
      </p:sp>
      <p:sp>
        <p:nvSpPr>
          <p:cNvPr id="189" name="Shape 189" descr="Content Placeholder 14"/>
          <p:cNvSpPr>
            <a:spLocks noGrp="1"/>
          </p:cNvSpPr>
          <p:nvPr>
            <p:ph type="body" sz="half" idx="1"/>
          </p:nvPr>
        </p:nvSpPr>
        <p:spPr>
          <a:xfrm>
            <a:off x="7730875" y="1793875"/>
            <a:ext cx="4267201" cy="4351338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endParaRPr/>
          </a:p>
        </p:txBody>
      </p:sp>
      <p:sp>
        <p:nvSpPr>
          <p:cNvPr id="190" name="Shape 190" descr="Slide Number Placeholder 8"/>
          <p:cNvSpPr>
            <a:spLocks noGrp="1"/>
          </p:cNvSpPr>
          <p:nvPr>
            <p:ph type="sldNum" sz="quarter" idx="2"/>
          </p:nvPr>
        </p:nvSpPr>
        <p:spPr>
          <a:xfrm>
            <a:off x="107753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91" name="Shape 191" descr="TextBox 4"/>
          <p:cNvSpPr/>
          <p:nvPr/>
        </p:nvSpPr>
        <p:spPr>
          <a:xfrm>
            <a:off x="260731" y="5582809"/>
            <a:ext cx="299033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Encoder: Bidireciontal LSTM + LSTM + Residual</a:t>
            </a:r>
          </a:p>
        </p:txBody>
      </p:sp>
      <p:sp>
        <p:nvSpPr>
          <p:cNvPr id="192" name="Shape 192" descr="TextBox 5"/>
          <p:cNvSpPr/>
          <p:nvPr/>
        </p:nvSpPr>
        <p:spPr>
          <a:xfrm>
            <a:off x="4790907" y="5582809"/>
            <a:ext cx="299033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Decoder: LSTM + Residual + MLP Attention</a:t>
            </a:r>
          </a:p>
        </p:txBody>
      </p:sp>
      <p:pic>
        <p:nvPicPr>
          <p:cNvPr id="19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806" t="2268" r="2362" b="2268"/>
          <a:stretch>
            <a:fillRect/>
          </a:stretch>
        </p:blipFill>
        <p:spPr>
          <a:xfrm>
            <a:off x="48218" y="1416362"/>
            <a:ext cx="7839965" cy="40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 descr="Content Placeholder 14"/>
          <p:cNvSpPr/>
          <p:nvPr/>
        </p:nvSpPr>
        <p:spPr>
          <a:xfrm>
            <a:off x="7847081" y="2606799"/>
            <a:ext cx="426720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Our implementation: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BLEU </a:t>
            </a:r>
            <a:r>
              <a:rPr b="1" u="sng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rPr>
              <a:t>26.22</a:t>
            </a:r>
            <a:r>
              <a:t> on IWSLT2015, 10 epochs, Beam Size=10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Tensorflow/nmt: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BLEU </a:t>
            </a:r>
            <a:r>
              <a:rPr b="1" u="sng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rPr>
              <a:t>26.10</a:t>
            </a:r>
            <a:r>
              <a:t> on IWSLT2015, Beam Size=10</a:t>
            </a:r>
          </a:p>
        </p:txBody>
      </p:sp>
      <p:sp>
        <p:nvSpPr>
          <p:cNvPr id="195" name="Shape 195"/>
          <p:cNvSpPr/>
          <p:nvPr/>
        </p:nvSpPr>
        <p:spPr>
          <a:xfrm>
            <a:off x="1456064" y="6248400"/>
            <a:ext cx="8433251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500"/>
              </a:lnSpc>
              <a:defRPr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Wu, Yonghui, et al. "Google's neural machine translation system: Bridging the gap between human and machine translation." </a:t>
            </a:r>
            <a:r>
              <a:rPr i="1"/>
              <a:t>arXiv preprint arXiv:1609.08144</a:t>
            </a:r>
            <a:r>
              <a:t> (2016).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Transformer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553719" y="1856869"/>
            <a:ext cx="10515601" cy="4351339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Encoder</a:t>
            </a:r>
          </a:p>
          <a:p>
            <a:pPr marL="685800" lvl="1" indent="-228600">
              <a:defRPr sz="2000"/>
            </a:pPr>
            <a:r>
              <a:t>6 layers of self-attention+ffn</a:t>
            </a:r>
          </a:p>
          <a:p>
            <a:pPr>
              <a:defRPr sz="2000"/>
            </a:pPr>
            <a:r>
              <a:t>Decoder</a:t>
            </a:r>
          </a:p>
          <a:p>
            <a:pPr marL="685800" lvl="1" indent="-228600">
              <a:defRPr sz="2000"/>
            </a:pPr>
            <a:r>
              <a:t>6 layers of masked self-attention and</a:t>
            </a:r>
          </a:p>
          <a:p>
            <a:pPr marL="685800" lvl="1" indent="-228600">
              <a:defRPr sz="2000"/>
            </a:pPr>
            <a:r>
              <a:t>output of encoder + ffn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10786581" y="6404292"/>
            <a:ext cx="262420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00" name="Screen Shot 2018-08-16 at 8.42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9059" y="79618"/>
            <a:ext cx="5155522" cy="624236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618389" y="4050029"/>
            <a:ext cx="719411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/>
            </a:pPr>
            <a:r>
              <a:t>Our implementation: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000"/>
            </a:pPr>
            <a:r>
              <a:t>BLEU </a:t>
            </a:r>
            <a:r>
              <a:rPr b="1" u="sng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rPr>
              <a:t>26.81</a:t>
            </a:r>
            <a:r>
              <a:t> on WMT2014en_de, 40 epochs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/>
            </a:pPr>
            <a:r>
              <a:t>Tensorflow/t2t: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000"/>
            </a:pPr>
            <a:r>
              <a:t>BLEU </a:t>
            </a:r>
            <a:r>
              <a:rPr b="1" u="sng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rPr>
              <a:t>26.55</a:t>
            </a:r>
            <a:r>
              <a:t> on WMT2014en_de</a:t>
            </a:r>
          </a:p>
        </p:txBody>
      </p:sp>
      <p:sp>
        <p:nvSpPr>
          <p:cNvPr id="202" name="Shape 202"/>
          <p:cNvSpPr/>
          <p:nvPr/>
        </p:nvSpPr>
        <p:spPr>
          <a:xfrm>
            <a:off x="419693" y="6033269"/>
            <a:ext cx="8101414" cy="27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Vaswani, Ashish, et al. "Attention is all you need." </a:t>
            </a:r>
            <a:r>
              <a:rPr i="1"/>
              <a:t>Advances in Neural Information Processing Systems</a:t>
            </a:r>
            <a:r>
              <a:t>. 2017.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GluonNLP Step-by-step</a:t>
            </a:r>
          </a:p>
          <a:p>
            <a:pPr>
              <a:defRPr sz="4300"/>
            </a:pPr>
            <a:r>
              <a:t>-A language model example</a:t>
            </a:r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Language Model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Language model is trying to predict the next word based on the previous ones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10" name="language_model_intr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39" y="2932429"/>
            <a:ext cx="9118601" cy="278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Steps to Write Language Model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Collect a dataset               </a:t>
            </a:r>
            <a:r>
              <a:rPr>
                <a:solidFill>
                  <a:schemeClr val="accent2"/>
                </a:solidFill>
              </a:rPr>
              <a:t>&lt;-most of the work</a:t>
            </a:r>
          </a:p>
          <a:p>
            <a:r>
              <a:t>2. Build the model                 </a:t>
            </a:r>
            <a:r>
              <a:rPr>
                <a:solidFill>
                  <a:schemeClr val="accent2"/>
                </a:solidFill>
              </a:rPr>
              <a:t>&lt;-a few lines of code</a:t>
            </a:r>
          </a:p>
          <a:p>
            <a:r>
              <a:t>3. Train                                  </a:t>
            </a:r>
            <a:r>
              <a:rPr>
                <a:solidFill>
                  <a:schemeClr val="accent2"/>
                </a:solidFill>
              </a:rPr>
              <a:t>&lt;-a few lines of code</a:t>
            </a:r>
          </a:p>
          <a:p>
            <a:r>
              <a:t>4. Evaluate                            </a:t>
            </a:r>
            <a:r>
              <a:rPr>
                <a:solidFill>
                  <a:schemeClr val="accent2"/>
                </a:solidFill>
              </a:rPr>
              <a:t>&lt;-one line</a:t>
            </a:r>
          </a:p>
          <a:p>
            <a:r>
              <a:t>5. Inference                           </a:t>
            </a:r>
            <a:r>
              <a:rPr>
                <a:solidFill>
                  <a:schemeClr val="accent2"/>
                </a:solidFill>
              </a:rPr>
              <a:t>&lt;-one line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73906" y="5812313"/>
            <a:ext cx="75892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http://gluon-nlp.mxnet.io/examples/language_model/language_model.html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#1: Collect a dataset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t>gluonnlp </a:t>
            </a:r>
            <a:r>
              <a:rPr>
                <a:solidFill>
                  <a:srgbClr val="CC7831"/>
                </a:solidFill>
              </a:rPr>
              <a:t>as </a:t>
            </a:r>
            <a:r>
              <a:t>nlp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dataset_name = </a:t>
            </a:r>
            <a:r>
              <a:rPr>
                <a:solidFill>
                  <a:srgbClr val="6A8759"/>
                </a:solidFill>
              </a:rPr>
              <a:t>'wikitext-2'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train_dataset</a:t>
            </a:r>
            <a:r>
              <a:rPr>
                <a:solidFill>
                  <a:srgbClr val="CC7831"/>
                </a:solidFill>
              </a:rPr>
              <a:t>, </a:t>
            </a:r>
            <a:r>
              <a:t>val_dataset</a:t>
            </a:r>
            <a:r>
              <a:rPr>
                <a:solidFill>
                  <a:srgbClr val="CC7831"/>
                </a:solidFill>
              </a:rPr>
              <a:t>, </a:t>
            </a:r>
            <a:r>
              <a:t>test_dataset = [nlp.data.WikiText2(</a:t>
            </a:r>
            <a:r>
              <a:rPr>
                <a:solidFill>
                  <a:srgbClr val="AA4926"/>
                </a:solidFill>
              </a:rPr>
              <a:t>segment</a:t>
            </a:r>
            <a:r>
              <a:t>=segment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</a:t>
            </a:r>
            <a:r>
              <a:rPr>
                <a:solidFill>
                  <a:srgbClr val="AA4926"/>
                </a:solidFill>
              </a:rPr>
              <a:t>bos</a:t>
            </a:r>
            <a:r>
              <a:rPr>
                <a:solidFill>
                  <a:srgbClr val="A9B7C6"/>
                </a:solidFill>
              </a:rPr>
              <a:t>=</a:t>
            </a:r>
            <a:r>
              <a:t>None, </a:t>
            </a:r>
            <a:r>
              <a:rPr>
                <a:solidFill>
                  <a:srgbClr val="AA4926"/>
                </a:solidFill>
              </a:rPr>
              <a:t>eos</a:t>
            </a:r>
            <a:r>
              <a:rPr>
                <a:solidFill>
                  <a:srgbClr val="A9B7C6"/>
                </a:solidFill>
              </a:rPr>
              <a:t>=</a:t>
            </a:r>
            <a:r>
              <a:rPr>
                <a:solidFill>
                  <a:srgbClr val="6A8759"/>
                </a:solidFill>
              </a:rPr>
              <a:t>'&lt;eos&gt;'</a:t>
            </a:r>
            <a:r>
              <a:t>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</a:t>
            </a:r>
            <a:r>
              <a:rPr>
                <a:solidFill>
                  <a:srgbClr val="AA4926"/>
                </a:solidFill>
              </a:rPr>
              <a:t>skip_empty</a:t>
            </a:r>
            <a:r>
              <a:rPr>
                <a:solidFill>
                  <a:srgbClr val="A9B7C6"/>
                </a:solidFill>
              </a:rPr>
              <a:t>=</a:t>
            </a:r>
            <a:r>
              <a:t>False</a:t>
            </a:r>
            <a:r>
              <a:rPr>
                <a:solidFill>
                  <a:srgbClr val="A9B7C6"/>
                </a:solidFill>
              </a:rPr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</a:t>
            </a:r>
            <a:r>
              <a:rPr>
                <a:solidFill>
                  <a:srgbClr val="CC7831"/>
                </a:solidFill>
              </a:rPr>
              <a:t>for </a:t>
            </a:r>
            <a:r>
              <a:t>segment </a:t>
            </a:r>
            <a:r>
              <a:rPr>
                <a:solidFill>
                  <a:srgbClr val="CC7831"/>
                </a:solidFill>
              </a:rPr>
              <a:t>in </a:t>
            </a:r>
            <a:r>
              <a:t>[</a:t>
            </a:r>
            <a:r>
              <a:rPr>
                <a:solidFill>
                  <a:srgbClr val="6A8759"/>
                </a:solidFill>
              </a:rPr>
              <a:t>'train'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'val'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'test'</a:t>
            </a:r>
            <a:r>
              <a:t>]]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vocab = nlp.Vocab(nlp.data.Counter(train_dataset[</a:t>
            </a:r>
            <a:r>
              <a:rPr>
                <a:solidFill>
                  <a:srgbClr val="6897BB"/>
                </a:solidFill>
              </a:rPr>
              <a:t>0</a:t>
            </a:r>
            <a:r>
              <a:t>])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A4926"/>
                </a:solidFill>
              </a:rPr>
              <a:t>padding_token</a:t>
            </a:r>
            <a:r>
              <a:t>=</a:t>
            </a:r>
            <a:r>
              <a:rPr>
                <a:solidFill>
                  <a:srgbClr val="CC7831"/>
                </a:solidFill>
              </a:rPr>
              <a:t>None, </a:t>
            </a:r>
            <a:r>
              <a:rPr>
                <a:solidFill>
                  <a:srgbClr val="AA4926"/>
                </a:solidFill>
              </a:rPr>
              <a:t>bos_token</a:t>
            </a:r>
            <a:r>
              <a:t>=</a:t>
            </a:r>
            <a:r>
              <a:rPr>
                <a:solidFill>
                  <a:srgbClr val="CC7831"/>
                </a:solidFill>
              </a:rPr>
              <a:t>None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train_data</a:t>
            </a:r>
            <a:r>
              <a:rPr>
                <a:solidFill>
                  <a:srgbClr val="CC7831"/>
                </a:solidFill>
              </a:rPr>
              <a:t>, </a:t>
            </a:r>
            <a:r>
              <a:t>val_data</a:t>
            </a:r>
            <a:r>
              <a:rPr>
                <a:solidFill>
                  <a:srgbClr val="CC7831"/>
                </a:solidFill>
              </a:rPr>
              <a:t>, </a:t>
            </a:r>
            <a:r>
              <a:t>test_data = [x.bptt_batchify(vocab</a:t>
            </a:r>
            <a:r>
              <a:rPr>
                <a:solidFill>
                  <a:srgbClr val="CC7831"/>
                </a:solidFill>
              </a:rPr>
              <a:t>, </a:t>
            </a:r>
            <a:r>
              <a:t>bptt</a:t>
            </a:r>
            <a:r>
              <a:rPr>
                <a:solidFill>
                  <a:srgbClr val="CC7831"/>
                </a:solidFill>
              </a:rPr>
              <a:t>, </a:t>
            </a:r>
            <a:r>
              <a:t>batch_size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</a:t>
            </a:r>
            <a:r>
              <a:rPr>
                <a:solidFill>
                  <a:srgbClr val="AA4926"/>
                </a:solidFill>
              </a:rPr>
              <a:t>last_batch</a:t>
            </a:r>
            <a:r>
              <a:rPr>
                <a:solidFill>
                  <a:srgbClr val="A9B7C6"/>
                </a:solidFill>
              </a:rPr>
              <a:t>=</a:t>
            </a:r>
            <a:r>
              <a:rPr>
                <a:solidFill>
                  <a:srgbClr val="6A8759"/>
                </a:solidFill>
              </a:rPr>
              <a:t>'discard'</a:t>
            </a:r>
            <a:r>
              <a:rPr>
                <a:solidFill>
                  <a:srgbClr val="A9B7C6"/>
                </a:solidFill>
              </a:rPr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</a:t>
            </a:r>
            <a:r>
              <a:rPr>
                <a:solidFill>
                  <a:srgbClr val="CC7831"/>
                </a:solidFill>
              </a:rPr>
              <a:t>for </a:t>
            </a:r>
            <a:r>
              <a:t>x </a:t>
            </a:r>
            <a:r>
              <a:rPr>
                <a:solidFill>
                  <a:srgbClr val="CC7831"/>
                </a:solidFill>
              </a:rPr>
              <a:t>in </a:t>
            </a:r>
            <a:r>
              <a:t>[train_dataset</a:t>
            </a:r>
            <a:r>
              <a:rPr>
                <a:solidFill>
                  <a:srgbClr val="CC7831"/>
                </a:solidFill>
              </a:rPr>
              <a:t>, </a:t>
            </a:r>
            <a:r>
              <a:t>val_dataset</a:t>
            </a:r>
            <a:r>
              <a:rPr>
                <a:solidFill>
                  <a:srgbClr val="CC7831"/>
                </a:solidFill>
              </a:rPr>
              <a:t>, </a:t>
            </a:r>
            <a:r>
              <a:t>test_dataset]]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#2: Build the model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with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.name_scope():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.embedding =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._get_embedding()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.encoder =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._get_encoder()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.decoder =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._get_decoder()</a:t>
            </a:r>
          </a:p>
        </p:txBody>
      </p:sp>
      <p:sp>
        <p:nvSpPr>
          <p:cNvPr id="223" name="Shape 2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24" name="Screen Shot 2018-08-16 at 8.26.4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605" y="3299459"/>
            <a:ext cx="7529532" cy="346290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1776170" y="6311900"/>
            <a:ext cx="192390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4558D"/>
                </a:solidFill>
              </a:rPr>
              <a:t>self</a:t>
            </a:r>
            <a:r>
              <a:t>.embedding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1404" y="6311900"/>
            <a:ext cx="1663934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4558D"/>
                </a:solidFill>
              </a:rPr>
              <a:t>self</a:t>
            </a:r>
            <a:r>
              <a:t>.encoder</a:t>
            </a:r>
          </a:p>
        </p:txBody>
      </p:sp>
      <p:sp>
        <p:nvSpPr>
          <p:cNvPr id="227" name="Shape 227"/>
          <p:cNvSpPr/>
          <p:nvPr/>
        </p:nvSpPr>
        <p:spPr>
          <a:xfrm>
            <a:off x="5574592" y="6311900"/>
            <a:ext cx="1663934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4558D"/>
                </a:solidFill>
              </a:rPr>
              <a:t>self</a:t>
            </a:r>
            <a:r>
              <a:t>.decoder</a:t>
            </a:r>
          </a:p>
        </p:txBody>
      </p:sp>
      <p:sp>
        <p:nvSpPr>
          <p:cNvPr id="228" name="Shape 228"/>
          <p:cNvSpPr/>
          <p:nvPr/>
        </p:nvSpPr>
        <p:spPr>
          <a:xfrm>
            <a:off x="839772" y="2900679"/>
            <a:ext cx="9852848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5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model = nlp.model.train.StandardRNN(args.model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8888C6"/>
                </a:solidFill>
              </a:rPr>
              <a:t>len</a:t>
            </a:r>
            <a:r>
              <a:t>(vocab)</a:t>
            </a:r>
            <a:r>
              <a:rPr>
                <a:solidFill>
                  <a:srgbClr val="CC7831"/>
                </a:solidFill>
              </a:rPr>
              <a:t>, </a:t>
            </a:r>
            <a:r>
              <a:t>args.emsize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defTabSz="457200">
              <a:defRPr sz="15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</a:t>
            </a:r>
            <a:r>
              <a:rPr>
                <a:solidFill>
                  <a:srgbClr val="A9B7C6"/>
                </a:solidFill>
              </a:rPr>
              <a:t>args.nhid</a:t>
            </a:r>
            <a:r>
              <a:t>, </a:t>
            </a:r>
            <a:r>
              <a:rPr>
                <a:solidFill>
                  <a:srgbClr val="A9B7C6"/>
                </a:solidFill>
              </a:rPr>
              <a:t>args.nlayers</a:t>
            </a:r>
            <a:r>
              <a:t>, </a:t>
            </a:r>
            <a:r>
              <a:rPr>
                <a:solidFill>
                  <a:srgbClr val="A9B7C6"/>
                </a:solidFill>
              </a:rPr>
              <a:t>args.dropout</a:t>
            </a:r>
            <a:r>
              <a:t>, </a:t>
            </a:r>
            <a:r>
              <a:rPr>
                <a:solidFill>
                  <a:srgbClr val="A9B7C6"/>
                </a:solidFill>
              </a:rPr>
              <a:t>args.tied)</a:t>
            </a:r>
          </a:p>
          <a:p>
            <a:pPr defTabSz="457200"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A9B7C6"/>
              </a:solidFill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#3: Train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model.initialize(mx.init.Xavier()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A4926"/>
                </a:solidFill>
              </a:rPr>
              <a:t>ctx</a:t>
            </a:r>
            <a:r>
              <a:t>=context)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trainer = gluon.Trainer(model.collect_params()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'sgd'</a:t>
            </a:r>
            <a:r>
              <a:rPr>
                <a:solidFill>
                  <a:srgbClr val="CC7831"/>
                </a:solidFill>
              </a:rPr>
              <a:t>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</a:t>
            </a:r>
            <a:r>
              <a:rPr>
                <a:solidFill>
                  <a:srgbClr val="A9B7C6"/>
                </a:solidFill>
              </a:rPr>
              <a:t>{</a:t>
            </a:r>
            <a:r>
              <a:rPr>
                <a:solidFill>
                  <a:srgbClr val="6A8759"/>
                </a:solidFill>
              </a:rPr>
              <a:t>'learning_rate'</a:t>
            </a:r>
            <a:r>
              <a:rPr>
                <a:solidFill>
                  <a:srgbClr val="A9B7C6"/>
                </a:solidFill>
              </a:rPr>
              <a:t>: lr</a:t>
            </a:r>
            <a:r>
              <a:t>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6A8759"/>
                </a:solidFill>
              </a:rPr>
              <a:t>'momentum'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0</a:t>
            </a:r>
            <a:r>
              <a:t>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6A8759"/>
                </a:solidFill>
              </a:rPr>
              <a:t>'wd'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0</a:t>
            </a:r>
            <a:r>
              <a:rPr>
                <a:solidFill>
                  <a:srgbClr val="A9B7C6"/>
                </a:solidFill>
              </a:rPr>
              <a:t>})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loss = gluon.loss.SoftmaxCrossEntropyLoss()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train(model</a:t>
            </a:r>
            <a:r>
              <a:rPr>
                <a:solidFill>
                  <a:srgbClr val="CC7831"/>
                </a:solidFill>
              </a:rPr>
              <a:t>, </a:t>
            </a:r>
            <a:r>
              <a:t>train_data</a:t>
            </a:r>
            <a:r>
              <a:rPr>
                <a:solidFill>
                  <a:srgbClr val="CC7831"/>
                </a:solidFill>
              </a:rPr>
              <a:t>, </a:t>
            </a:r>
            <a:r>
              <a:t>val_data</a:t>
            </a:r>
            <a:r>
              <a:rPr>
                <a:solidFill>
                  <a:srgbClr val="CC7831"/>
                </a:solidFill>
              </a:rPr>
              <a:t>, </a:t>
            </a:r>
            <a:r>
              <a:t>test_data</a:t>
            </a:r>
            <a:r>
              <a:rPr>
                <a:solidFill>
                  <a:srgbClr val="CC7831"/>
                </a:solidFill>
              </a:rPr>
              <a:t>, </a:t>
            </a:r>
            <a:r>
              <a:t>epochs</a:t>
            </a:r>
            <a:r>
              <a:rPr>
                <a:solidFill>
                  <a:srgbClr val="CC7831"/>
                </a:solidFill>
              </a:rPr>
              <a:t>, </a:t>
            </a:r>
            <a:r>
              <a:t>lr)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#4: Evaluate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test_L = evaluate(model</a:t>
            </a:r>
            <a:r>
              <a:rPr>
                <a:solidFill>
                  <a:srgbClr val="CC7831"/>
                </a:solidFill>
              </a:rPr>
              <a:t>, </a:t>
            </a:r>
            <a:r>
              <a:t>test_data</a:t>
            </a:r>
            <a:r>
              <a:rPr>
                <a:solidFill>
                  <a:srgbClr val="CC7831"/>
                </a:solidFill>
              </a:rPr>
              <a:t>, </a:t>
            </a:r>
            <a:r>
              <a:t>batch_size)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#5: Inference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model</a:t>
            </a:r>
            <a:r>
              <a:rPr>
                <a:solidFill>
                  <a:srgbClr val="CC7831"/>
                </a:solidFill>
              </a:rPr>
              <a:t>, </a:t>
            </a:r>
            <a:r>
              <a:t>_ = nlp.model.get_model(</a:t>
            </a:r>
            <a:r>
              <a:rPr>
                <a:solidFill>
                  <a:srgbClr val="6A8759"/>
                </a:solidFill>
              </a:rPr>
              <a:t>'standard_lstm_lm_200'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A4926"/>
                </a:solidFill>
              </a:rPr>
              <a:t>vocab</a:t>
            </a:r>
            <a:r>
              <a:t>=vocab)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test_L = evaluate(model</a:t>
            </a:r>
            <a:r>
              <a:rPr>
                <a:solidFill>
                  <a:srgbClr val="CC7831"/>
                </a:solidFill>
              </a:rPr>
              <a:t>, </a:t>
            </a:r>
            <a:r>
              <a:t>test_data</a:t>
            </a:r>
            <a:r>
              <a:rPr>
                <a:solidFill>
                  <a:srgbClr val="CC7831"/>
                </a:solidFill>
              </a:rPr>
              <a:t>, </a:t>
            </a:r>
            <a:r>
              <a:t>batch_size)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GluonNLP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10860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GluonNLP Embedding</a:t>
            </a:r>
          </a:p>
          <a:p>
            <a:pPr>
              <a:defRPr sz="28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http://gluon-nlp.mxnet.io/api/embedding.html</a:t>
            </a:r>
          </a:p>
        </p:txBody>
      </p:sp>
      <p:sp>
        <p:nvSpPr>
          <p:cNvPr id="243" name="Shape 2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14859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1"/>
            <a:r>
              <a:t>Embedding is Powerful! 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11410344" y="6397942"/>
            <a:ext cx="286356" cy="28194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229858" y="5351093"/>
            <a:ext cx="2353951" cy="3835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Language Embedding</a:t>
            </a:r>
          </a:p>
        </p:txBody>
      </p:sp>
      <p:sp>
        <p:nvSpPr>
          <p:cNvPr id="248" name="Shape 248"/>
          <p:cNvSpPr/>
          <p:nvPr/>
        </p:nvSpPr>
        <p:spPr>
          <a:xfrm>
            <a:off x="5757597" y="5351093"/>
            <a:ext cx="1972206" cy="3835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Graph Embedding</a:t>
            </a:r>
          </a:p>
        </p:txBody>
      </p:sp>
      <p:sp>
        <p:nvSpPr>
          <p:cNvPr id="249" name="Shape 249"/>
          <p:cNvSpPr/>
          <p:nvPr/>
        </p:nvSpPr>
        <p:spPr>
          <a:xfrm>
            <a:off x="8471771" y="5332272"/>
            <a:ext cx="1972207" cy="3835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Image Embedding</a:t>
            </a:r>
          </a:p>
        </p:txBody>
      </p:sp>
      <p:sp>
        <p:nvSpPr>
          <p:cNvPr id="250" name="Shape 250"/>
          <p:cNvSpPr/>
          <p:nvPr/>
        </p:nvSpPr>
        <p:spPr>
          <a:xfrm flipH="1" flipV="1">
            <a:off x="3382007" y="5727687"/>
            <a:ext cx="2468370" cy="48445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72186" y="4459406"/>
            <a:ext cx="4382553" cy="6629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i="1">
                <a:latin typeface="+mn-lt"/>
                <a:ea typeface="+mn-ea"/>
                <a:cs typeface="+mn-cs"/>
                <a:sym typeface="Helvetica"/>
              </a:rPr>
              <a:t>Word Embedding</a:t>
            </a:r>
            <a:r>
              <a:t>, Sentence Embedding, </a:t>
            </a:r>
          </a:p>
          <a:p>
            <a:r>
              <a:t>Paragraph embedding etc.</a:t>
            </a:r>
          </a:p>
        </p:txBody>
      </p:sp>
      <p:sp>
        <p:nvSpPr>
          <p:cNvPr id="252" name="Shape 252"/>
          <p:cNvSpPr/>
          <p:nvPr/>
        </p:nvSpPr>
        <p:spPr>
          <a:xfrm>
            <a:off x="774446" y="3847119"/>
            <a:ext cx="3238101" cy="3835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i="1">
                <a:latin typeface="+mn-lt"/>
                <a:ea typeface="+mn-ea"/>
                <a:cs typeface="+mn-cs"/>
                <a:sym typeface="Helvetica"/>
              </a:rPr>
              <a:t>Word2vec, Fasttext, Glove</a:t>
            </a:r>
            <a:r>
              <a:t>, etc</a:t>
            </a:r>
          </a:p>
        </p:txBody>
      </p:sp>
      <p:sp>
        <p:nvSpPr>
          <p:cNvPr id="253" name="Shape 253"/>
          <p:cNvSpPr/>
          <p:nvPr/>
        </p:nvSpPr>
        <p:spPr>
          <a:xfrm>
            <a:off x="984899" y="2548217"/>
            <a:ext cx="2644947" cy="9423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Language model, </a:t>
            </a:r>
          </a:p>
          <a:p>
            <a:r>
              <a:rPr b="1">
                <a:latin typeface="+mn-lt"/>
                <a:ea typeface="+mn-ea"/>
                <a:cs typeface="+mn-cs"/>
                <a:sym typeface="Helvetica"/>
              </a:rPr>
              <a:t>machine translation,</a:t>
            </a:r>
            <a:r>
              <a:t> </a:t>
            </a:r>
          </a:p>
          <a:p>
            <a:r>
              <a:t>QA,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Dialog System</a:t>
            </a:r>
            <a:r>
              <a:t>, etc.</a:t>
            </a:r>
          </a:p>
        </p:txBody>
      </p:sp>
      <p:sp>
        <p:nvSpPr>
          <p:cNvPr id="254" name="Shape 254"/>
          <p:cNvSpPr/>
          <p:nvPr/>
        </p:nvSpPr>
        <p:spPr>
          <a:xfrm>
            <a:off x="5629162" y="4450446"/>
            <a:ext cx="2340445" cy="6629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Network embedding, </a:t>
            </a:r>
          </a:p>
          <a:p>
            <a:r>
              <a:t>Subgraph embedding</a:t>
            </a:r>
          </a:p>
        </p:txBody>
      </p:sp>
      <p:sp>
        <p:nvSpPr>
          <p:cNvPr id="255" name="Shape 255"/>
          <p:cNvSpPr/>
          <p:nvPr/>
        </p:nvSpPr>
        <p:spPr>
          <a:xfrm>
            <a:off x="5645387" y="3567719"/>
            <a:ext cx="1882910" cy="6629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LINE, Deepwalk,</a:t>
            </a:r>
          </a:p>
          <a:p>
            <a:r>
              <a:t>CNN embedding</a:t>
            </a:r>
          </a:p>
        </p:txBody>
      </p:sp>
      <p:sp>
        <p:nvSpPr>
          <p:cNvPr id="256" name="Shape 256"/>
          <p:cNvSpPr/>
          <p:nvPr/>
        </p:nvSpPr>
        <p:spPr>
          <a:xfrm>
            <a:off x="8554482" y="4501246"/>
            <a:ext cx="1806784" cy="3835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CNN embedding</a:t>
            </a:r>
          </a:p>
        </p:txBody>
      </p:sp>
      <p:sp>
        <p:nvSpPr>
          <p:cNvPr id="257" name="Shape 257"/>
          <p:cNvSpPr/>
          <p:nvPr/>
        </p:nvSpPr>
        <p:spPr>
          <a:xfrm>
            <a:off x="8436674" y="3707419"/>
            <a:ext cx="2060165" cy="3835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Faster R-CNN, etc.</a:t>
            </a:r>
          </a:p>
        </p:txBody>
      </p:sp>
      <p:sp>
        <p:nvSpPr>
          <p:cNvPr id="258" name="Shape 258"/>
          <p:cNvSpPr/>
          <p:nvPr/>
        </p:nvSpPr>
        <p:spPr>
          <a:xfrm>
            <a:off x="6227293" y="2622172"/>
            <a:ext cx="1552623" cy="6629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Graph mining</a:t>
            </a:r>
          </a:p>
          <a:p>
            <a:r>
              <a:t>etc.</a:t>
            </a:r>
          </a:p>
        </p:txBody>
      </p:sp>
      <p:sp>
        <p:nvSpPr>
          <p:cNvPr id="259" name="Shape 259"/>
          <p:cNvSpPr/>
          <p:nvPr/>
        </p:nvSpPr>
        <p:spPr>
          <a:xfrm>
            <a:off x="8678181" y="2502103"/>
            <a:ext cx="2238646" cy="9423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Image classification,</a:t>
            </a:r>
          </a:p>
          <a:p>
            <a:r>
              <a:t>Image detection,</a:t>
            </a:r>
          </a:p>
          <a:p>
            <a:r>
              <a:t>SSD, etc</a:t>
            </a:r>
          </a:p>
        </p:txBody>
      </p:sp>
      <p:sp>
        <p:nvSpPr>
          <p:cNvPr id="260" name="Shape 260"/>
          <p:cNvSpPr/>
          <p:nvPr/>
        </p:nvSpPr>
        <p:spPr>
          <a:xfrm>
            <a:off x="5066209" y="1521487"/>
            <a:ext cx="2466800" cy="9423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Recommendation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Information Retrieval</a:t>
            </a:r>
          </a:p>
          <a:p>
            <a:r>
              <a:rPr b="1">
                <a:latin typeface="+mn-lt"/>
                <a:ea typeface="+mn-ea"/>
                <a:cs typeface="+mn-cs"/>
                <a:sym typeface="Helvetica"/>
              </a:rPr>
              <a:t>Advertising</a:t>
            </a:r>
            <a:r>
              <a:t>, etc.</a:t>
            </a:r>
          </a:p>
        </p:txBody>
      </p:sp>
      <p:sp>
        <p:nvSpPr>
          <p:cNvPr id="261" name="Shape 261"/>
          <p:cNvSpPr/>
          <p:nvPr/>
        </p:nvSpPr>
        <p:spPr>
          <a:xfrm flipV="1">
            <a:off x="6586842" y="5709200"/>
            <a:ext cx="1" cy="246263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2" name="Shape 262"/>
          <p:cNvSpPr/>
          <p:nvPr/>
        </p:nvSpPr>
        <p:spPr>
          <a:xfrm flipV="1">
            <a:off x="7495347" y="5741492"/>
            <a:ext cx="2148144" cy="45626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888411" y="5944372"/>
            <a:ext cx="1568845" cy="4216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Embedding</a:t>
            </a:r>
          </a:p>
        </p:txBody>
      </p:sp>
      <p:sp>
        <p:nvSpPr>
          <p:cNvPr id="264" name="Shape 264"/>
          <p:cNvSpPr/>
          <p:nvPr/>
        </p:nvSpPr>
        <p:spPr>
          <a:xfrm flipH="1" flipV="1">
            <a:off x="3060455" y="5110948"/>
            <a:ext cx="237283" cy="237283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5" name="Shape 265"/>
          <p:cNvSpPr/>
          <p:nvPr/>
        </p:nvSpPr>
        <p:spPr>
          <a:xfrm flipV="1">
            <a:off x="1875107" y="4226198"/>
            <a:ext cx="1" cy="246263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Shape 266"/>
          <p:cNvSpPr/>
          <p:nvPr/>
        </p:nvSpPr>
        <p:spPr>
          <a:xfrm flipH="1" flipV="1">
            <a:off x="1957402" y="3490589"/>
            <a:ext cx="1241909" cy="335425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7" name="Shape 267"/>
          <p:cNvSpPr/>
          <p:nvPr/>
        </p:nvSpPr>
        <p:spPr>
          <a:xfrm flipV="1">
            <a:off x="3267673" y="2491616"/>
            <a:ext cx="2360432" cy="131449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Shape 268"/>
          <p:cNvSpPr/>
          <p:nvPr/>
        </p:nvSpPr>
        <p:spPr>
          <a:xfrm flipV="1">
            <a:off x="6713842" y="5127421"/>
            <a:ext cx="1" cy="21331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Shape 269"/>
          <p:cNvSpPr/>
          <p:nvPr/>
        </p:nvSpPr>
        <p:spPr>
          <a:xfrm flipV="1">
            <a:off x="9428665" y="4902374"/>
            <a:ext cx="1" cy="4343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Shape 270"/>
          <p:cNvSpPr/>
          <p:nvPr/>
        </p:nvSpPr>
        <p:spPr>
          <a:xfrm flipV="1">
            <a:off x="6613490" y="4223268"/>
            <a:ext cx="1" cy="21331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 flipV="1">
            <a:off x="9391081" y="4102732"/>
            <a:ext cx="1" cy="38674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Shape 272"/>
          <p:cNvSpPr/>
          <p:nvPr/>
        </p:nvSpPr>
        <p:spPr>
          <a:xfrm flipV="1">
            <a:off x="9327038" y="3458462"/>
            <a:ext cx="1" cy="246263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Shape 273"/>
          <p:cNvSpPr/>
          <p:nvPr/>
        </p:nvSpPr>
        <p:spPr>
          <a:xfrm flipV="1">
            <a:off x="6586842" y="3256917"/>
            <a:ext cx="278823" cy="278823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Shape 274"/>
          <p:cNvSpPr/>
          <p:nvPr/>
        </p:nvSpPr>
        <p:spPr>
          <a:xfrm flipV="1">
            <a:off x="6106178" y="2427190"/>
            <a:ext cx="1" cy="1158995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5" name="Shape 275"/>
          <p:cNvSpPr/>
          <p:nvPr/>
        </p:nvSpPr>
        <p:spPr>
          <a:xfrm flipH="1" flipV="1">
            <a:off x="7554046" y="2308600"/>
            <a:ext cx="1178526" cy="13879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444694" y="3847119"/>
            <a:ext cx="345441" cy="3835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i="0">
                <a:latin typeface="+mj-lt"/>
                <a:ea typeface="+mj-ea"/>
                <a:cs typeface="+mj-cs"/>
                <a:sym typeface="Calibri"/>
              </a:defRPr>
            </a:pPr>
            <a:r>
              <a:rPr i="1">
                <a:latin typeface="+mn-lt"/>
                <a:ea typeface="+mn-ea"/>
                <a:cs typeface="+mn-cs"/>
                <a:sym typeface="Helvetica"/>
              </a:rPr>
              <a:t>…</a:t>
            </a:r>
          </a:p>
        </p:txBody>
      </p:sp>
      <p:sp>
        <p:nvSpPr>
          <p:cNvPr id="277" name="Shape 277"/>
          <p:cNvSpPr/>
          <p:nvPr/>
        </p:nvSpPr>
        <p:spPr>
          <a:xfrm>
            <a:off x="7809765" y="3760720"/>
            <a:ext cx="345441" cy="3835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i="0">
                <a:latin typeface="+mj-lt"/>
                <a:ea typeface="+mj-ea"/>
                <a:cs typeface="+mj-cs"/>
                <a:sym typeface="Calibri"/>
              </a:defRPr>
            </a:pPr>
            <a:r>
              <a:rPr i="1">
                <a:latin typeface="+mn-lt"/>
                <a:ea typeface="+mn-ea"/>
                <a:cs typeface="+mn-cs"/>
                <a:sym typeface="Helvetica"/>
              </a:rPr>
              <a:t>…</a:t>
            </a:r>
          </a:p>
        </p:txBody>
      </p:sp>
      <p:sp>
        <p:nvSpPr>
          <p:cNvPr id="278" name="Shape 278"/>
          <p:cNvSpPr/>
          <p:nvPr/>
        </p:nvSpPr>
        <p:spPr>
          <a:xfrm>
            <a:off x="10896375" y="3707419"/>
            <a:ext cx="345441" cy="383541"/>
          </a:xfrm>
          <a:prstGeom prst="rect">
            <a:avLst/>
          </a:prstGeom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i="0">
                <a:latin typeface="+mj-lt"/>
                <a:ea typeface="+mj-ea"/>
                <a:cs typeface="+mj-cs"/>
                <a:sym typeface="Calibri"/>
              </a:defRPr>
            </a:pPr>
            <a:r>
              <a:rPr i="1">
                <a:latin typeface="+mn-lt"/>
                <a:ea typeface="+mn-ea"/>
                <a:cs typeface="+mn-cs"/>
                <a:sym typeface="Helvetica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Word Embedding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57200">
              <a:lnSpc>
                <a:spcPts val="49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Map words or phrases from the vocabulary to vectors of real numbers.</a:t>
            </a:r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Word2vec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4829588" cy="4351338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Skip-gram</a:t>
            </a:r>
          </a:p>
          <a:p>
            <a:pPr lvl="1"/>
            <a:r>
              <a:t>Given a center word, predict surrounding words</a:t>
            </a: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2295" y="794432"/>
            <a:ext cx="4592248" cy="5595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850" y="3722774"/>
            <a:ext cx="6328351" cy="177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FastText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/>
          </a:p>
          <a:p>
            <a:pPr>
              <a:defRPr sz="2700"/>
            </a:pPr>
            <a:r>
              <a:t>(Unknown) word:</a:t>
            </a:r>
          </a:p>
          <a:p>
            <a:pPr marL="685800" lvl="1" indent="-228600">
              <a:defRPr sz="2700"/>
            </a:pPr>
            <a:r>
              <a:t>the sum of char-n-gram.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9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6017" y="1626393"/>
            <a:ext cx="5955577" cy="3324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089" y="3534437"/>
            <a:ext cx="4709051" cy="639395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/>
        </p:nvSpPr>
        <p:spPr>
          <a:xfrm>
            <a:off x="812837" y="6017581"/>
            <a:ext cx="8498766" cy="27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Bojanowski, Piotr, et al. "Enriching word vectors with subword information." </a:t>
            </a:r>
            <a:r>
              <a:rPr i="1"/>
              <a:t>arXiv preprint arXiv:1607.04606</a:t>
            </a:r>
            <a:r>
              <a:t> (2016).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Embedding Evaluation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Similarity</a:t>
            </a:r>
          </a:p>
          <a:p>
            <a:pPr marL="685800" lvl="1" indent="-228600"/>
            <a:r>
              <a:t>See the example: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http://gluon-nlp.mxnet.io/index.html</a:t>
            </a:r>
          </a:p>
          <a:p>
            <a:r>
              <a:t>Analogy</a:t>
            </a:r>
          </a:p>
          <a:p>
            <a:pPr marL="685800" lvl="1" indent="-228600"/>
            <a:r>
              <a:t>See the example: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http://gluon-nlp.mxnet.io/examples/word_embedding/word_embedding.html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 descr="Content Placeholder 2"/>
          <p:cNvSpPr/>
          <p:nvPr/>
        </p:nvSpPr>
        <p:spPr>
          <a:xfrm>
            <a:off x="6599927" y="1304093"/>
            <a:ext cx="4300429" cy="4718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162305" indent="-162305" defTabSz="649223">
              <a:lnSpc>
                <a:spcPct val="81000"/>
              </a:lnSpc>
              <a:spcBef>
                <a:spcPts val="700"/>
              </a:spcBef>
              <a:buSzPct val="100000"/>
              <a:buFont typeface="Arial"/>
              <a:buChar char="•"/>
              <a:defRPr sz="1987"/>
            </a:pPr>
            <a:r>
              <a:t>Dataset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700"/>
              </a:spcBef>
              <a:buSzPct val="100000"/>
              <a:buFont typeface="Arial"/>
              <a:buChar char="•"/>
              <a:defRPr sz="1987"/>
            </a:pPr>
            <a:r>
              <a:t>Many public datasets.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700"/>
              </a:spcBef>
              <a:buSzPct val="100000"/>
              <a:buFont typeface="Arial"/>
              <a:buChar char="•"/>
              <a:defRPr sz="1987"/>
            </a:pPr>
            <a:r>
              <a:t>Streaming for very large datasets.</a:t>
            </a:r>
          </a:p>
          <a:p>
            <a:pPr marL="162305" indent="-162305" defTabSz="649223">
              <a:lnSpc>
                <a:spcPct val="81000"/>
              </a:lnSpc>
              <a:spcBef>
                <a:spcPts val="700"/>
              </a:spcBef>
              <a:buSzPct val="100000"/>
              <a:buFont typeface="Arial"/>
              <a:buChar char="•"/>
              <a:defRPr sz="1987"/>
            </a:pPr>
            <a:r>
              <a:t>Text data processing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Vocabulary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Tokenization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Bucketing</a:t>
            </a:r>
          </a:p>
          <a:p>
            <a:pPr marL="162305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Modeling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Attention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Beam Search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Weight Drop</a:t>
            </a:r>
          </a:p>
          <a:p>
            <a:pPr marL="162305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Embedding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Pretrained Embedding</a:t>
            </a:r>
          </a:p>
          <a:p>
            <a:pPr marL="486918" lvl="1" indent="-162305" defTabSz="649223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1987"/>
            </a:pPr>
            <a:r>
              <a:t>Embedding Training</a:t>
            </a:r>
          </a:p>
        </p:txBody>
      </p:sp>
      <p:sp>
        <p:nvSpPr>
          <p:cNvPr id="302" name="Shape 302" descr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GluonNLP Status</a:t>
            </a:r>
          </a:p>
        </p:txBody>
      </p:sp>
      <p:sp>
        <p:nvSpPr>
          <p:cNvPr id="303" name="Shape 303" descr="Conten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444345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State-of-the-art models</a:t>
            </a:r>
          </a:p>
          <a:p>
            <a:pPr marL="685800" lvl="1" indent="-228600">
              <a:lnSpc>
                <a:spcPct val="81000"/>
              </a:lnSpc>
            </a:pPr>
            <a:r>
              <a:t>Embedding, LM, MT, SA</a:t>
            </a:r>
          </a:p>
          <a:p>
            <a:pPr>
              <a:lnSpc>
                <a:spcPct val="81000"/>
              </a:lnSpc>
              <a:spcBef>
                <a:spcPts val="500"/>
              </a:spcBef>
            </a:pPr>
            <a:r>
              <a:t>Examples friendly to users that are new to the task</a:t>
            </a:r>
          </a:p>
          <a:p>
            <a:pPr>
              <a:lnSpc>
                <a:spcPct val="81000"/>
              </a:lnSpc>
              <a:spcBef>
                <a:spcPts val="500"/>
              </a:spcBef>
            </a:pPr>
            <a:r>
              <a:t>Reproducible training scripts</a:t>
            </a:r>
          </a:p>
        </p:txBody>
      </p:sp>
      <p:sp>
        <p:nvSpPr>
          <p:cNvPr id="304" name="Shape 304" descr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107753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006564" y="4638394"/>
            <a:ext cx="420792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>
                <a:solidFill>
                  <a:schemeClr val="accent2"/>
                </a:solidFill>
              </a:defRPr>
            </a:lvl1pPr>
          </a:lstStyle>
          <a:p>
            <a:r>
              <a:t>More is coming soon!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GluonNLP, we provide</a:t>
            </a:r>
          </a:p>
          <a:p>
            <a:pPr marL="685800" lvl="1" indent="-228600"/>
            <a:r>
              <a:t>High-level APIs</a:t>
            </a:r>
          </a:p>
          <a:p>
            <a:pPr marL="1143000" lvl="2" indent="-228600"/>
            <a:r>
              <a:t>gluonnlp.data, gluonnlp.model, gluonnlp.embedding</a:t>
            </a:r>
          </a:p>
          <a:p>
            <a:pPr marL="685800" lvl="1" indent="-228600"/>
            <a:r>
              <a:t>Low-Level APIs</a:t>
            </a:r>
          </a:p>
          <a:p>
            <a:pPr marL="1143000" lvl="2" indent="-228600"/>
            <a:r>
              <a:t>gluonnlp.data.batchify, gluonnlp.model.StandardRNN</a:t>
            </a:r>
          </a:p>
          <a:p>
            <a:pPr>
              <a:defRPr i="1">
                <a:latin typeface="+mn-lt"/>
                <a:ea typeface="+mn-ea"/>
                <a:cs typeface="+mn-cs"/>
                <a:sym typeface="Helvetica"/>
              </a:defRPr>
            </a:pPr>
            <a:r>
              <a:t>Designed for practitioners: researchers and engineers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ctrTitle"/>
          </p:nvPr>
        </p:nvSpPr>
        <p:spPr>
          <a:xfrm>
            <a:off x="1288946" y="1195320"/>
            <a:ext cx="9614108" cy="2387601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Menlo"/>
                <a:ea typeface="Menlo"/>
                <a:cs typeface="Menlo"/>
                <a:sym typeface="Menlo"/>
              </a:defRPr>
            </a:pPr>
            <a:r>
              <a:t>Thanks &amp;&amp; QA</a:t>
            </a:r>
          </a:p>
          <a:p>
            <a:pPr>
              <a:defRPr sz="5400">
                <a:latin typeface="Menlo"/>
                <a:ea typeface="Menlo"/>
                <a:cs typeface="Menlo"/>
                <a:sym typeface="Menlo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gluon-nlp.mxnet.io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GluonNLP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deep learning framework designed for fast data processing/loading, and model building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10860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GluonNLP APIs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838200" y="1293609"/>
            <a:ext cx="10515600" cy="484118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457200">
              <a:lnSpc>
                <a:spcPts val="48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9B59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gluonnlp.data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Build efficient data pipelines for NLP tasks</a:t>
            </a:r>
          </a:p>
          <a:p>
            <a:pPr marL="0" indent="0" defTabSz="457200">
              <a:lnSpc>
                <a:spcPts val="4800"/>
              </a:lnSpc>
              <a:spcBef>
                <a:spcPts val="0"/>
              </a:spcBef>
              <a:buSzTx/>
              <a:buNone/>
              <a:defRPr sz="2500">
                <a:solidFill>
                  <a:srgbClr val="9B59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500" u="sng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Helvetica Neue"/>
                <a:cs typeface="Helvetica Neue"/>
              </a:rPr>
              <a:t>gluonnlp.vocab</a:t>
            </a:r>
            <a:endParaRPr sz="2500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Helvetica Neue"/>
              <a:ea typeface="Helvetica Neue"/>
              <a:cs typeface="Helvetica Neue"/>
            </a:endParaRP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text data </a:t>
            </a:r>
            <a:r>
              <a:rPr dirty="0" err="1"/>
              <a:t>numericalization</a:t>
            </a:r>
            <a:r>
              <a:rPr dirty="0"/>
              <a:t> and the </a:t>
            </a:r>
            <a:r>
              <a:rPr dirty="0" err="1"/>
              <a:t>subword</a:t>
            </a:r>
            <a:r>
              <a:rPr dirty="0"/>
              <a:t> functionality provided in</a:t>
            </a:r>
          </a:p>
          <a:p>
            <a:pPr marL="0" indent="0" defTabSz="457200">
              <a:lnSpc>
                <a:spcPts val="48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9B59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gluonnlp.model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Train or load state-of-the-arts models for common NLP tasks</a:t>
            </a:r>
          </a:p>
          <a:p>
            <a:pPr marL="0" indent="0" defTabSz="457200">
              <a:lnSpc>
                <a:spcPts val="48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9B59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gluonnlp.embedding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Train or load state-of-the-arts embeddings for common NLP tasks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10860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GluonNLP Community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838200" y="2290837"/>
            <a:ext cx="10515600" cy="4351339"/>
          </a:xfrm>
          <a:prstGeom prst="rect">
            <a:avLst/>
          </a:prstGeom>
        </p:spPr>
        <p:txBody>
          <a:bodyPr/>
          <a:lstStyle/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Main contributors:</a:t>
            </a:r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Sheng Zha, Chenguang Wang, Aston Zhang, Mu Li, Shuai Zheng, Leonard Lausen, Xingjian Shi</a:t>
            </a:r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Code&amp;docs:</a:t>
            </a:r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https://github.com/dmlc/gluon-nlp</a:t>
            </a:r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http://gluon-nlp.mxnet.io/</a:t>
            </a:r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Forums:</a:t>
            </a:r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https://discuss.gluon.ai/</a:t>
            </a:r>
          </a:p>
          <a:p>
            <a:pPr marL="0" indent="0" defTabSz="384047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https://discuss.mxnet.io/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0860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3" name="Screen Shot 2018-08-16 at 6.16.43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3817541"/>
            <a:ext cx="12192001" cy="648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GluonNLP Cool Examples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0860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 descr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Bucketing</a:t>
            </a:r>
          </a:p>
        </p:txBody>
      </p:sp>
      <p:pic>
        <p:nvPicPr>
          <p:cNvPr id="169" name="image3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002" y="1690688"/>
            <a:ext cx="11239996" cy="277861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 descr="TextBox 7"/>
          <p:cNvSpPr/>
          <p:nvPr/>
        </p:nvSpPr>
        <p:spPr>
          <a:xfrm>
            <a:off x="3510146" y="5093872"/>
            <a:ext cx="576780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How to generate the mini-batches?</a:t>
            </a:r>
          </a:p>
        </p:txBody>
      </p:sp>
      <p:sp>
        <p:nvSpPr>
          <p:cNvPr id="171" name="Shape 171" descr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10860102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 descr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 Bucketing</a:t>
            </a:r>
          </a:p>
        </p:txBody>
      </p:sp>
      <p:pic>
        <p:nvPicPr>
          <p:cNvPr id="174" name="image39.png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54" y="1770082"/>
            <a:ext cx="6981702" cy="1725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40.png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55" y="3789267"/>
            <a:ext cx="7016525" cy="173454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 descr="TextBox 8"/>
          <p:cNvSpPr/>
          <p:nvPr/>
        </p:nvSpPr>
        <p:spPr>
          <a:xfrm>
            <a:off x="7677874" y="2328863"/>
            <a:ext cx="367046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Average Padding = </a:t>
            </a:r>
            <a:r>
              <a:rPr>
                <a:solidFill>
                  <a:schemeClr val="accent2"/>
                </a:solidFill>
              </a:rPr>
              <a:t>11.7</a:t>
            </a:r>
          </a:p>
        </p:txBody>
      </p:sp>
      <p:sp>
        <p:nvSpPr>
          <p:cNvPr id="177" name="Shape 177" descr="Slide Number Placeholder 6"/>
          <p:cNvSpPr>
            <a:spLocks noGrp="1"/>
          </p:cNvSpPr>
          <p:nvPr>
            <p:ph type="sldNum" sz="quarter" idx="2"/>
          </p:nvPr>
        </p:nvSpPr>
        <p:spPr>
          <a:xfrm>
            <a:off x="10860102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713905" y="3416300"/>
            <a:ext cx="3784202" cy="11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Data loading </a:t>
            </a:r>
          </a:p>
          <a:p>
            <a:pPr>
              <a:defRPr sz="2300">
                <a:solidFill>
                  <a:schemeClr val="accent2"/>
                </a:solidFill>
              </a:defRPr>
            </a:pPr>
            <a:r>
              <a:t>slow and memory inefficient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 descr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Sorted Bucketing</a:t>
            </a:r>
          </a:p>
        </p:txBody>
      </p:sp>
      <p:pic>
        <p:nvPicPr>
          <p:cNvPr id="181" name="image41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78" y="1690688"/>
            <a:ext cx="6911441" cy="1708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42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03" y="3298666"/>
            <a:ext cx="6911440" cy="1708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43.png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690" y="5007231"/>
            <a:ext cx="6911441" cy="170856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 descr="TextBox 8"/>
          <p:cNvSpPr/>
          <p:nvPr/>
        </p:nvSpPr>
        <p:spPr>
          <a:xfrm>
            <a:off x="7774479" y="2137063"/>
            <a:ext cx="367046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/>
            </a:pPr>
            <a:r>
              <a:t>Average Padding = </a:t>
            </a:r>
            <a:r>
              <a:rPr>
                <a:solidFill>
                  <a:schemeClr val="accent2"/>
                </a:solidFill>
              </a:rPr>
              <a:t>3.7</a:t>
            </a:r>
          </a:p>
        </p:txBody>
      </p:sp>
      <p:sp>
        <p:nvSpPr>
          <p:cNvPr id="185" name="Shape 185" descr="Slide Number Placeholder 9"/>
          <p:cNvSpPr>
            <a:spLocks noGrp="1"/>
          </p:cNvSpPr>
          <p:nvPr>
            <p:ph type="sldNum" sz="quarter" idx="2"/>
          </p:nvPr>
        </p:nvSpPr>
        <p:spPr>
          <a:xfrm>
            <a:off x="10860102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713905" y="3416300"/>
            <a:ext cx="3590229" cy="11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GluonNLP data bucketing </a:t>
            </a:r>
          </a:p>
          <a:p>
            <a:pPr>
              <a:defRPr sz="2300">
                <a:solidFill>
                  <a:schemeClr val="accent2"/>
                </a:solidFill>
              </a:defRPr>
            </a:pPr>
            <a:r>
              <a:t>fast and memory efficient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Macintosh PowerPoint</Application>
  <PresentationFormat>Widescreen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Helvetica Neue</vt:lpstr>
      <vt:lpstr>Menlo</vt:lpstr>
      <vt:lpstr>Office Theme</vt:lpstr>
      <vt:lpstr>GluonNLP:  A Deep Learning Toolkit for NLP Practitioners</vt:lpstr>
      <vt:lpstr>GluonNLP</vt:lpstr>
      <vt:lpstr>GluonNLP</vt:lpstr>
      <vt:lpstr>GluonNLP APIs</vt:lpstr>
      <vt:lpstr>GluonNLP Community</vt:lpstr>
      <vt:lpstr>GluonNLP Cool Examples</vt:lpstr>
      <vt:lpstr>Data Bucketing</vt:lpstr>
      <vt:lpstr>No Bucketing</vt:lpstr>
      <vt:lpstr>Sorted Bucketing</vt:lpstr>
      <vt:lpstr>Google Neural Machine Translation</vt:lpstr>
      <vt:lpstr>Transformer</vt:lpstr>
      <vt:lpstr>GluonNLP Step-by-step -A language model example</vt:lpstr>
      <vt:lpstr>Language Model</vt:lpstr>
      <vt:lpstr>Steps to Write Language Model</vt:lpstr>
      <vt:lpstr>Step #1: Collect a dataset</vt:lpstr>
      <vt:lpstr>Step #2: Build the model</vt:lpstr>
      <vt:lpstr>Step #3: Train</vt:lpstr>
      <vt:lpstr>Step #4: Evaluate</vt:lpstr>
      <vt:lpstr>Step #5: Inference</vt:lpstr>
      <vt:lpstr>GluonNLP Embedding http://gluon-nlp.mxnet.io/api/embedding.html</vt:lpstr>
      <vt:lpstr>Embedding is Powerful! </vt:lpstr>
      <vt:lpstr>Word Embedding</vt:lpstr>
      <vt:lpstr>Word2vec</vt:lpstr>
      <vt:lpstr>FastText</vt:lpstr>
      <vt:lpstr>Embedding Evaluation</vt:lpstr>
      <vt:lpstr>GluonNLP Status</vt:lpstr>
      <vt:lpstr>Summary</vt:lpstr>
      <vt:lpstr>Thanks &amp;&amp; QA gluon-nlp.mxnet.io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GluonNLP:  A Deep Learning Toolkit for NLP Practitioners</dc:title>
  <cp:lastModifiedBy>Cyrus Vahid</cp:lastModifiedBy>
  <cp:revision>2</cp:revision>
  <dcterms:modified xsi:type="dcterms:W3CDTF">2019-04-21T22:05:55Z</dcterms:modified>
</cp:coreProperties>
</file>