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877F"/>
    <a:srgbClr val="17A09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9" autoAdjust="0"/>
    <p:restoredTop sz="94660"/>
  </p:normalViewPr>
  <p:slideViewPr>
    <p:cSldViewPr snapToGrid="0">
      <p:cViewPr>
        <p:scale>
          <a:sx n="66" d="100"/>
          <a:sy n="66" d="100"/>
        </p:scale>
        <p:origin x="1776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28C0B-C6BB-4C94-B57C-CC719FDD118B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5DBA4-9E6C-42AE-B82C-DA76F73C2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701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28C0B-C6BB-4C94-B57C-CC719FDD118B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5DBA4-9E6C-42AE-B82C-DA76F73C2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063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28C0B-C6BB-4C94-B57C-CC719FDD118B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5DBA4-9E6C-42AE-B82C-DA76F73C2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436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28C0B-C6BB-4C94-B57C-CC719FDD118B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5DBA4-9E6C-42AE-B82C-DA76F73C2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396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28C0B-C6BB-4C94-B57C-CC719FDD118B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5DBA4-9E6C-42AE-B82C-DA76F73C2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823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28C0B-C6BB-4C94-B57C-CC719FDD118B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5DBA4-9E6C-42AE-B82C-DA76F73C2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974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28C0B-C6BB-4C94-B57C-CC719FDD118B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5DBA4-9E6C-42AE-B82C-DA76F73C2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284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28C0B-C6BB-4C94-B57C-CC719FDD118B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5DBA4-9E6C-42AE-B82C-DA76F73C2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793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724F741-793B-44FB-BCB6-33B92ACCF86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6864108" cy="88682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7FA663-7B0D-43F9-9E8D-169C9930553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8868229"/>
            <a:ext cx="6858000" cy="214570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38A50B4-EAD7-4295-A005-38AB4E062228}"/>
              </a:ext>
            </a:extLst>
          </p:cNvPr>
          <p:cNvSpPr/>
          <p:nvPr userDrawn="1"/>
        </p:nvSpPr>
        <p:spPr>
          <a:xfrm>
            <a:off x="0" y="0"/>
            <a:ext cx="6858000" cy="10842171"/>
          </a:xfrm>
          <a:prstGeom prst="rect">
            <a:avLst/>
          </a:prstGeom>
          <a:solidFill>
            <a:srgbClr val="FFFFFF">
              <a:alpha val="4588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254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28C0B-C6BB-4C94-B57C-CC719FDD118B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5DBA4-9E6C-42AE-B82C-DA76F73C2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432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28C0B-C6BB-4C94-B57C-CC719FDD118B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5DBA4-9E6C-42AE-B82C-DA76F73C2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791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28C0B-C6BB-4C94-B57C-CC719FDD118B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A5DBA4-9E6C-42AE-B82C-DA76F73C2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203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hyperlink" Target="mailto:erezbab@gmail.com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linkedin.com/in/erezbabai-278b201a7/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4BBD3CA-74D3-4D11-BC16-77CF536CF06C}"/>
              </a:ext>
            </a:extLst>
          </p:cNvPr>
          <p:cNvSpPr/>
          <p:nvPr/>
        </p:nvSpPr>
        <p:spPr>
          <a:xfrm>
            <a:off x="0" y="1"/>
            <a:ext cx="6858000" cy="1446788"/>
          </a:xfrm>
          <a:prstGeom prst="rect">
            <a:avLst/>
          </a:prstGeom>
          <a:solidFill>
            <a:srgbClr val="1387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267EDF-3BF8-4BAB-8484-AFDEC766836E}"/>
              </a:ext>
            </a:extLst>
          </p:cNvPr>
          <p:cNvSpPr/>
          <p:nvPr/>
        </p:nvSpPr>
        <p:spPr>
          <a:xfrm>
            <a:off x="577120" y="199074"/>
            <a:ext cx="20584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Rotem Yona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A1384F-C2F2-401E-A2AF-D4B3FE09C006}"/>
              </a:ext>
            </a:extLst>
          </p:cNvPr>
          <p:cNvSpPr/>
          <p:nvPr/>
        </p:nvSpPr>
        <p:spPr>
          <a:xfrm>
            <a:off x="596282" y="705589"/>
            <a:ext cx="36070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>
                <a:solidFill>
                  <a:schemeClr val="bg1"/>
                </a:solidFill>
              </a:rPr>
              <a:t>Entrepreneur in spirit, seeking a student position which will leverage my high motivation, hard work and fast learning into a significant contribution to the company</a:t>
            </a:r>
            <a:r>
              <a:rPr lang="en-US" sz="1200" dirty="0">
                <a:solidFill>
                  <a:schemeClr val="bg1"/>
                </a:solidFill>
              </a:rPr>
              <a:t>.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3B45A0-AB5A-4E41-A701-19D36829E2E8}"/>
              </a:ext>
            </a:extLst>
          </p:cNvPr>
          <p:cNvSpPr/>
          <p:nvPr/>
        </p:nvSpPr>
        <p:spPr>
          <a:xfrm>
            <a:off x="4911050" y="285204"/>
            <a:ext cx="1727974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yona301@gmail.com</a:t>
            </a:r>
          </a:p>
          <a:p>
            <a:r>
              <a:rPr lang="en-US" sz="1400" dirty="0">
                <a:solidFill>
                  <a:schemeClr val="bg1"/>
                </a:solidFill>
              </a:rPr>
              <a:t>052-6351232</a:t>
            </a:r>
          </a:p>
          <a:p>
            <a:r>
              <a:rPr lang="en-US" sz="1400" dirty="0">
                <a:solidFill>
                  <a:schemeClr val="bg1"/>
                </a:solidFill>
              </a:rPr>
              <a:t>Beer-Sheva</a:t>
            </a:r>
          </a:p>
          <a:p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1" name="Picture 10" descr="A picture containing table, drawing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1ECEA0BF-9DAE-40E4-A195-7AEA113FC6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4742424" y="406839"/>
            <a:ext cx="153060" cy="107691"/>
          </a:xfrm>
          <a:prstGeom prst="rect">
            <a:avLst/>
          </a:prstGeom>
        </p:spPr>
      </p:pic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D307CDC8-D133-4015-86E0-DE9BDA69A0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324314" flipH="1" flipV="1">
            <a:off x="4754976" y="590708"/>
            <a:ext cx="127957" cy="127657"/>
          </a:xfrm>
          <a:prstGeom prst="rect">
            <a:avLst/>
          </a:prstGeom>
        </p:spPr>
      </p:pic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74F60563-9A5A-4B41-B5A7-EFDD7C64BD82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424" y="785038"/>
            <a:ext cx="153061" cy="153061"/>
          </a:xfrm>
          <a:prstGeom prst="rect">
            <a:avLst/>
          </a:prstGeom>
        </p:spPr>
      </p:pic>
      <p:pic>
        <p:nvPicPr>
          <p:cNvPr id="22" name="Picture 21">
            <a:hlinkClick r:id="rId6"/>
            <a:extLst>
              <a:ext uri="{FF2B5EF4-FFF2-40B4-BE49-F238E27FC236}">
                <a16:creationId xmlns:a16="http://schemas.microsoft.com/office/drawing/2014/main" id="{28ADF55E-654E-418E-8F4C-805B5311700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20000"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42424" y="1023868"/>
            <a:ext cx="149464" cy="14448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FAE6674-A03D-495D-ACCB-9EBC578D04C4}"/>
              </a:ext>
            </a:extLst>
          </p:cNvPr>
          <p:cNvSpPr txBox="1"/>
          <p:nvPr/>
        </p:nvSpPr>
        <p:spPr>
          <a:xfrm>
            <a:off x="296165" y="1566082"/>
            <a:ext cx="12525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Experience</a:t>
            </a: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BFC41798-8061-4571-BE00-45BB5244F4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4809" y="5886751"/>
            <a:ext cx="685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557F69B2-61D0-43D8-A679-753543BF5584}"/>
              </a:ext>
            </a:extLst>
          </p:cNvPr>
          <p:cNvGrpSpPr/>
          <p:nvPr/>
        </p:nvGrpSpPr>
        <p:grpSpPr>
          <a:xfrm>
            <a:off x="353794" y="4621699"/>
            <a:ext cx="6239961" cy="2144440"/>
            <a:chOff x="353794" y="4762242"/>
            <a:chExt cx="6239961" cy="214444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2409D5D-DC35-40AE-83D0-E7213ED6BBF0}"/>
                </a:ext>
              </a:extLst>
            </p:cNvPr>
            <p:cNvCxnSpPr>
              <a:cxnSpLocks/>
            </p:cNvCxnSpPr>
            <p:nvPr/>
          </p:nvCxnSpPr>
          <p:spPr>
            <a:xfrm>
              <a:off x="353794" y="4762242"/>
              <a:ext cx="6239961" cy="0"/>
            </a:xfrm>
            <a:prstGeom prst="line">
              <a:avLst/>
            </a:prstGeom>
            <a:ln>
              <a:solidFill>
                <a:srgbClr val="1387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8B08106-3969-459E-A3C6-B8E35F700362}"/>
                </a:ext>
              </a:extLst>
            </p:cNvPr>
            <p:cNvSpPr txBox="1"/>
            <p:nvPr/>
          </p:nvSpPr>
          <p:spPr>
            <a:xfrm>
              <a:off x="356176" y="4847280"/>
              <a:ext cx="12525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Skills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785AA5B-6788-497D-9A0D-47DBF4F58365}"/>
                </a:ext>
              </a:extLst>
            </p:cNvPr>
            <p:cNvSpPr/>
            <p:nvPr/>
          </p:nvSpPr>
          <p:spPr>
            <a:xfrm>
              <a:off x="476249" y="5282409"/>
              <a:ext cx="1686637" cy="223803"/>
            </a:xfrm>
            <a:prstGeom prst="rect">
              <a:avLst/>
            </a:prstGeom>
            <a:solidFill>
              <a:srgbClr val="13877F"/>
            </a:solidFill>
            <a:ln>
              <a:solidFill>
                <a:srgbClr val="1387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00" dirty="0"/>
                <a:t>Java Programming Language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1D8B6E4-9387-4D6D-8E78-16D7513D535B}"/>
                </a:ext>
              </a:extLst>
            </p:cNvPr>
            <p:cNvSpPr/>
            <p:nvPr/>
          </p:nvSpPr>
          <p:spPr>
            <a:xfrm>
              <a:off x="2218802" y="5282409"/>
              <a:ext cx="1803612" cy="223803"/>
            </a:xfrm>
            <a:prstGeom prst="rect">
              <a:avLst/>
            </a:prstGeom>
            <a:solidFill>
              <a:srgbClr val="13877F"/>
            </a:solidFill>
            <a:ln>
              <a:solidFill>
                <a:srgbClr val="1387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00" dirty="0"/>
                <a:t>Python Programming Language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DB8EC7D-2843-4E7C-8137-61699ABFF076}"/>
                </a:ext>
              </a:extLst>
            </p:cNvPr>
            <p:cNvSpPr/>
            <p:nvPr/>
          </p:nvSpPr>
          <p:spPr>
            <a:xfrm>
              <a:off x="476251" y="5565462"/>
              <a:ext cx="555512" cy="223803"/>
            </a:xfrm>
            <a:prstGeom prst="rect">
              <a:avLst/>
            </a:prstGeom>
            <a:solidFill>
              <a:srgbClr val="13877F"/>
            </a:solidFill>
            <a:ln>
              <a:solidFill>
                <a:srgbClr val="1387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00" dirty="0"/>
                <a:t>C# Basics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864AB29-99CB-4C95-B002-930A739634B2}"/>
                </a:ext>
              </a:extLst>
            </p:cNvPr>
            <p:cNvSpPr/>
            <p:nvPr/>
          </p:nvSpPr>
          <p:spPr>
            <a:xfrm>
              <a:off x="2942640" y="5546971"/>
              <a:ext cx="1062268" cy="223803"/>
            </a:xfrm>
            <a:prstGeom prst="rect">
              <a:avLst/>
            </a:prstGeom>
            <a:solidFill>
              <a:srgbClr val="13877F"/>
            </a:solidFill>
            <a:ln>
              <a:solidFill>
                <a:srgbClr val="1387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00" dirty="0"/>
                <a:t>Management skills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C65F0B1-FC06-4F80-B0A8-F87524EA5A1F}"/>
                </a:ext>
              </a:extLst>
            </p:cNvPr>
            <p:cNvSpPr txBox="1"/>
            <p:nvPr/>
          </p:nvSpPr>
          <p:spPr>
            <a:xfrm>
              <a:off x="4742424" y="4847280"/>
              <a:ext cx="12525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Languages</a:t>
              </a: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49639EE-10F9-494B-8D42-AC42E03682A7}"/>
                </a:ext>
              </a:extLst>
            </p:cNvPr>
            <p:cNvCxnSpPr>
              <a:cxnSpLocks/>
            </p:cNvCxnSpPr>
            <p:nvPr/>
          </p:nvCxnSpPr>
          <p:spPr>
            <a:xfrm>
              <a:off x="353794" y="6489518"/>
              <a:ext cx="6239961" cy="0"/>
            </a:xfrm>
            <a:prstGeom prst="line">
              <a:avLst/>
            </a:prstGeom>
            <a:ln>
              <a:solidFill>
                <a:srgbClr val="1387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4E19508-45BF-47CC-8800-8E3BFD84FD55}"/>
                </a:ext>
              </a:extLst>
            </p:cNvPr>
            <p:cNvSpPr txBox="1"/>
            <p:nvPr/>
          </p:nvSpPr>
          <p:spPr>
            <a:xfrm>
              <a:off x="353796" y="6568128"/>
              <a:ext cx="12525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Education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19AC71B-43A7-4CA0-9D39-E0DA64D8B720}"/>
                </a:ext>
              </a:extLst>
            </p:cNvPr>
            <p:cNvSpPr/>
            <p:nvPr/>
          </p:nvSpPr>
          <p:spPr>
            <a:xfrm>
              <a:off x="1089389" y="5565462"/>
              <a:ext cx="677971" cy="223803"/>
            </a:xfrm>
            <a:prstGeom prst="rect">
              <a:avLst/>
            </a:prstGeom>
            <a:solidFill>
              <a:srgbClr val="13877F"/>
            </a:solidFill>
            <a:ln>
              <a:solidFill>
                <a:srgbClr val="1387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00" dirty="0"/>
                <a:t>MS Office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3808A48-E155-4866-9CB6-CFB101B29541}"/>
                </a:ext>
              </a:extLst>
            </p:cNvPr>
            <p:cNvCxnSpPr>
              <a:cxnSpLocks/>
            </p:cNvCxnSpPr>
            <p:nvPr/>
          </p:nvCxnSpPr>
          <p:spPr>
            <a:xfrm>
              <a:off x="4597964" y="4772821"/>
              <a:ext cx="0" cy="1716697"/>
            </a:xfrm>
            <a:prstGeom prst="line">
              <a:avLst/>
            </a:prstGeom>
            <a:ln>
              <a:solidFill>
                <a:srgbClr val="1387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D85EE38-7E65-44EF-9141-1EC2061CF9A0}"/>
                </a:ext>
              </a:extLst>
            </p:cNvPr>
            <p:cNvSpPr/>
            <p:nvPr/>
          </p:nvSpPr>
          <p:spPr>
            <a:xfrm>
              <a:off x="4768665" y="5166079"/>
              <a:ext cx="1352549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b="1" dirty="0">
                  <a:solidFill>
                    <a:srgbClr val="13877F"/>
                  </a:solidFill>
                </a:rPr>
                <a:t>Hebrew</a:t>
              </a:r>
              <a:br>
                <a:rPr lang="en-US" sz="1100" dirty="0"/>
              </a:br>
              <a:r>
                <a:rPr lang="en-US" sz="1100" dirty="0"/>
                <a:t>Native</a:t>
              </a:r>
              <a:br>
                <a:rPr lang="en-US" sz="1100" dirty="0"/>
              </a:br>
              <a:endParaRPr lang="en-US" sz="400" dirty="0"/>
            </a:p>
            <a:p>
              <a:r>
                <a:rPr lang="en-US" sz="1200" b="1" dirty="0">
                  <a:solidFill>
                    <a:srgbClr val="13877F"/>
                  </a:solidFill>
                </a:rPr>
                <a:t>English</a:t>
              </a:r>
              <a:br>
                <a:rPr lang="en-US" sz="1100" dirty="0"/>
              </a:br>
              <a:r>
                <a:rPr lang="en-US" sz="1100" dirty="0"/>
                <a:t>Advanced</a:t>
              </a:r>
              <a:br>
                <a:rPr lang="en-US" sz="1100" dirty="0"/>
              </a:br>
              <a:endParaRPr lang="en-US" sz="500" dirty="0"/>
            </a:p>
            <a:p>
              <a:r>
                <a:rPr lang="en-US" sz="1200" b="1" dirty="0">
                  <a:solidFill>
                    <a:srgbClr val="13877F"/>
                  </a:solidFill>
                </a:rPr>
                <a:t>Spanish, French</a:t>
              </a:r>
              <a:br>
                <a:rPr lang="en-US" sz="1100" dirty="0"/>
              </a:br>
              <a:r>
                <a:rPr lang="en-US" sz="1100" dirty="0"/>
                <a:t>Elementary</a:t>
              </a:r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6BB5B7F-E856-4ECE-8413-D5077E627194}"/>
              </a:ext>
            </a:extLst>
          </p:cNvPr>
          <p:cNvCxnSpPr>
            <a:cxnSpLocks/>
          </p:cNvCxnSpPr>
          <p:nvPr/>
        </p:nvCxnSpPr>
        <p:spPr>
          <a:xfrm>
            <a:off x="1938338" y="6777679"/>
            <a:ext cx="0" cy="1809710"/>
          </a:xfrm>
          <a:prstGeom prst="line">
            <a:avLst/>
          </a:prstGeom>
          <a:ln>
            <a:solidFill>
              <a:srgbClr val="1387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E741DDA-A55A-4072-913C-7B3CD88D4FA7}"/>
              </a:ext>
            </a:extLst>
          </p:cNvPr>
          <p:cNvCxnSpPr>
            <a:cxnSpLocks/>
          </p:cNvCxnSpPr>
          <p:nvPr/>
        </p:nvCxnSpPr>
        <p:spPr>
          <a:xfrm>
            <a:off x="353794" y="10986022"/>
            <a:ext cx="6239961" cy="0"/>
          </a:xfrm>
          <a:prstGeom prst="line">
            <a:avLst/>
          </a:prstGeom>
          <a:ln>
            <a:solidFill>
              <a:srgbClr val="1387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1">
            <a:extLst>
              <a:ext uri="{FF2B5EF4-FFF2-40B4-BE49-F238E27FC236}">
                <a16:creationId xmlns:a16="http://schemas.microsoft.com/office/drawing/2014/main" id="{3073F613-D308-479B-9486-8C97A61D23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9769" y="3013480"/>
            <a:ext cx="685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5" name="Rectangle 2">
            <a:extLst>
              <a:ext uri="{FF2B5EF4-FFF2-40B4-BE49-F238E27FC236}">
                <a16:creationId xmlns:a16="http://schemas.microsoft.com/office/drawing/2014/main" id="{8335D312-5B74-49EB-B1CD-818B921B44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3204" y="3682975"/>
            <a:ext cx="685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5F698ECB-997C-4026-ABC5-399ACB1F2604}"/>
              </a:ext>
            </a:extLst>
          </p:cNvPr>
          <p:cNvGrpSpPr/>
          <p:nvPr/>
        </p:nvGrpSpPr>
        <p:grpSpPr>
          <a:xfrm>
            <a:off x="288831" y="2026477"/>
            <a:ext cx="5965968" cy="2589651"/>
            <a:chOff x="288831" y="2026477"/>
            <a:chExt cx="5965968" cy="2589651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B50F2C5-1D02-477D-A57B-9CD571CCC9E1}"/>
                </a:ext>
              </a:extLst>
            </p:cNvPr>
            <p:cNvCxnSpPr>
              <a:cxnSpLocks/>
            </p:cNvCxnSpPr>
            <p:nvPr/>
          </p:nvCxnSpPr>
          <p:spPr>
            <a:xfrm>
              <a:off x="1938338" y="2078917"/>
              <a:ext cx="0" cy="2537211"/>
            </a:xfrm>
            <a:prstGeom prst="line">
              <a:avLst/>
            </a:prstGeom>
            <a:ln>
              <a:solidFill>
                <a:srgbClr val="1387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5E78621-AE40-47ED-B2CB-0B01E0FF17C5}"/>
                </a:ext>
              </a:extLst>
            </p:cNvPr>
            <p:cNvSpPr txBox="1"/>
            <p:nvPr/>
          </p:nvSpPr>
          <p:spPr>
            <a:xfrm>
              <a:off x="299979" y="2783355"/>
              <a:ext cx="152882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rgbClr val="13877F"/>
                  </a:solidFill>
                </a:rPr>
                <a:t>Israel Airport Authority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422584A-51CC-4389-8C6A-3F70779497C8}"/>
                </a:ext>
              </a:extLst>
            </p:cNvPr>
            <p:cNvSpPr txBox="1"/>
            <p:nvPr/>
          </p:nvSpPr>
          <p:spPr>
            <a:xfrm>
              <a:off x="302094" y="3609505"/>
              <a:ext cx="135594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rgbClr val="13877F"/>
                  </a:solidFill>
                </a:rPr>
                <a:t>XXX Bar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C85B934-0412-45BB-A34A-761D7990350C}"/>
                </a:ext>
              </a:extLst>
            </p:cNvPr>
            <p:cNvSpPr/>
            <p:nvPr/>
          </p:nvSpPr>
          <p:spPr>
            <a:xfrm>
              <a:off x="1915474" y="2853992"/>
              <a:ext cx="45727" cy="45719"/>
            </a:xfrm>
            <a:prstGeom prst="ellipse">
              <a:avLst/>
            </a:prstGeom>
            <a:solidFill>
              <a:srgbClr val="13877F"/>
            </a:solidFill>
            <a:ln>
              <a:solidFill>
                <a:srgbClr val="1387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C2C0D47-4BB8-445A-BC3A-0246A76664B9}"/>
                </a:ext>
              </a:extLst>
            </p:cNvPr>
            <p:cNvSpPr/>
            <p:nvPr/>
          </p:nvSpPr>
          <p:spPr>
            <a:xfrm>
              <a:off x="1915473" y="3725820"/>
              <a:ext cx="45727" cy="45719"/>
            </a:xfrm>
            <a:prstGeom prst="ellipse">
              <a:avLst/>
            </a:prstGeom>
            <a:solidFill>
              <a:srgbClr val="13877F"/>
            </a:solidFill>
            <a:ln>
              <a:solidFill>
                <a:srgbClr val="1387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25109B5A-D46E-4A8A-9588-5EAF9B028BE1}"/>
                </a:ext>
              </a:extLst>
            </p:cNvPr>
            <p:cNvGrpSpPr/>
            <p:nvPr/>
          </p:nvGrpSpPr>
          <p:grpSpPr>
            <a:xfrm>
              <a:off x="296165" y="2026477"/>
              <a:ext cx="5551377" cy="600164"/>
              <a:chOff x="296165" y="2333573"/>
              <a:chExt cx="5551377" cy="600164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3319293E-00B6-4904-9277-A1CFFA044CD0}"/>
                  </a:ext>
                </a:extLst>
              </p:cNvPr>
              <p:cNvGrpSpPr/>
              <p:nvPr/>
            </p:nvGrpSpPr>
            <p:grpSpPr>
              <a:xfrm>
                <a:off x="296165" y="2342275"/>
                <a:ext cx="1665036" cy="261610"/>
                <a:chOff x="296165" y="2342275"/>
                <a:chExt cx="1665036" cy="261610"/>
              </a:xfrm>
            </p:grpSpPr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40EDC468-AA64-48FB-B5B8-26125CCF1BB3}"/>
                    </a:ext>
                  </a:extLst>
                </p:cNvPr>
                <p:cNvSpPr txBox="1"/>
                <p:nvPr/>
              </p:nvSpPr>
              <p:spPr>
                <a:xfrm>
                  <a:off x="296165" y="2342275"/>
                  <a:ext cx="1471195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b="1" dirty="0">
                      <a:solidFill>
                        <a:srgbClr val="13877F"/>
                      </a:solidFill>
                    </a:rPr>
                    <a:t>Ben-Gurion University</a:t>
                  </a:r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BA07A216-4DAD-4986-A9BC-C0D024A6C4F2}"/>
                    </a:ext>
                  </a:extLst>
                </p:cNvPr>
                <p:cNvSpPr/>
                <p:nvPr/>
              </p:nvSpPr>
              <p:spPr>
                <a:xfrm>
                  <a:off x="1915474" y="2450221"/>
                  <a:ext cx="45727" cy="45719"/>
                </a:xfrm>
                <a:prstGeom prst="ellipse">
                  <a:avLst/>
                </a:prstGeom>
                <a:solidFill>
                  <a:srgbClr val="13877F"/>
                </a:solidFill>
                <a:ln>
                  <a:solidFill>
                    <a:srgbClr val="13877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1BAA18A-5501-4A11-8B45-50C0072D2461}"/>
                  </a:ext>
                </a:extLst>
              </p:cNvPr>
              <p:cNvSpPr txBox="1"/>
              <p:nvPr/>
            </p:nvSpPr>
            <p:spPr>
              <a:xfrm>
                <a:off x="2109315" y="2333573"/>
                <a:ext cx="3738227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/>
                  <a:t>Intern at the Oazis Venture Builder and accelerator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100" dirty="0"/>
                  <a:t>Analytics, communications and logistics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100" dirty="0"/>
                  <a:t>Close interactions with Start-Ups and Entrepreneurs</a:t>
                </a:r>
              </a:p>
            </p:txBody>
          </p:sp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1BA66A2-1957-47B9-8382-E4730A1A6A8A}"/>
                </a:ext>
              </a:extLst>
            </p:cNvPr>
            <p:cNvSpPr txBox="1"/>
            <p:nvPr/>
          </p:nvSpPr>
          <p:spPr>
            <a:xfrm>
              <a:off x="288831" y="2143031"/>
              <a:ext cx="9601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i="1" dirty="0"/>
                <a:t>2020 </a:t>
              </a:r>
              <a:r>
                <a:rPr lang="en-US" i="1" dirty="0"/>
                <a:t>-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70CCD01-A5FF-4497-873B-0FC459E694DB}"/>
                </a:ext>
              </a:extLst>
            </p:cNvPr>
            <p:cNvSpPr txBox="1"/>
            <p:nvPr/>
          </p:nvSpPr>
          <p:spPr>
            <a:xfrm>
              <a:off x="2114942" y="2757423"/>
              <a:ext cx="3738227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Security Officer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dirty="0"/>
                <a:t>Frequent interactions with foreign customers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dirty="0"/>
                <a:t>Intense and disciplined work within strict rules and time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CB881F8-F0CB-4953-9064-F2BE63495814}"/>
                </a:ext>
              </a:extLst>
            </p:cNvPr>
            <p:cNvSpPr txBox="1"/>
            <p:nvPr/>
          </p:nvSpPr>
          <p:spPr>
            <a:xfrm>
              <a:off x="304674" y="3147446"/>
              <a:ext cx="96017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i="1" dirty="0"/>
                <a:t>2017 - 2019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62C47BF-1AE3-427D-967E-58B280CFEE68}"/>
                </a:ext>
              </a:extLst>
            </p:cNvPr>
            <p:cNvSpPr txBox="1"/>
            <p:nvPr/>
          </p:nvSpPr>
          <p:spPr>
            <a:xfrm>
              <a:off x="331290" y="3829270"/>
              <a:ext cx="96017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i="1" dirty="0"/>
                <a:t>2016 - 2017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CE6903B7-F859-4619-B61A-3FD5957D7909}"/>
                </a:ext>
              </a:extLst>
            </p:cNvPr>
            <p:cNvSpPr txBox="1"/>
            <p:nvPr/>
          </p:nvSpPr>
          <p:spPr>
            <a:xfrm>
              <a:off x="2114942" y="3601871"/>
              <a:ext cx="4139857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Bar Manager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dirty="0"/>
                <a:t>Successfully trained and supervised 5 employees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dirty="0"/>
                <a:t>Initiated multiple improvements (e.g. Friday noon opening)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dirty="0"/>
                <a:t>Owned Advertising and PR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dirty="0"/>
                <a:t>Customer facing activities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D3B723D4-FF2A-4956-A63E-6D61EE21FB8D}"/>
              </a:ext>
            </a:extLst>
          </p:cNvPr>
          <p:cNvGrpSpPr/>
          <p:nvPr/>
        </p:nvGrpSpPr>
        <p:grpSpPr>
          <a:xfrm>
            <a:off x="353791" y="6787312"/>
            <a:ext cx="5407285" cy="769441"/>
            <a:chOff x="353791" y="7350888"/>
            <a:chExt cx="5407285" cy="769441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AF6B826F-3F50-47EC-B1DD-5906345D42FE}"/>
                </a:ext>
              </a:extLst>
            </p:cNvPr>
            <p:cNvGrpSpPr/>
            <p:nvPr/>
          </p:nvGrpSpPr>
          <p:grpSpPr>
            <a:xfrm>
              <a:off x="353791" y="7350888"/>
              <a:ext cx="1607410" cy="449534"/>
              <a:chOff x="353791" y="7350888"/>
              <a:chExt cx="1607410" cy="449534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D40AB65-5E60-46DA-ACF6-9E79B6A52CB1}"/>
                  </a:ext>
                </a:extLst>
              </p:cNvPr>
              <p:cNvSpPr txBox="1"/>
              <p:nvPr/>
            </p:nvSpPr>
            <p:spPr>
              <a:xfrm>
                <a:off x="353795" y="7350888"/>
                <a:ext cx="156167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>
                    <a:solidFill>
                      <a:srgbClr val="13877F"/>
                    </a:solidFill>
                  </a:rPr>
                  <a:t>Ben-Gurion University</a:t>
                </a:r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8D8F7077-F53A-4255-8A63-CDC4C7298FCC}"/>
                  </a:ext>
                </a:extLst>
              </p:cNvPr>
              <p:cNvSpPr/>
              <p:nvPr/>
            </p:nvSpPr>
            <p:spPr>
              <a:xfrm>
                <a:off x="1915474" y="7458834"/>
                <a:ext cx="45727" cy="45719"/>
              </a:xfrm>
              <a:prstGeom prst="ellipse">
                <a:avLst/>
              </a:prstGeom>
              <a:solidFill>
                <a:srgbClr val="13877F"/>
              </a:solidFill>
              <a:ln>
                <a:solidFill>
                  <a:srgbClr val="13877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FE7AA77-88A6-4F97-AAE8-3BC6112CDB4A}"/>
                  </a:ext>
                </a:extLst>
              </p:cNvPr>
              <p:cNvSpPr txBox="1"/>
              <p:nvPr/>
            </p:nvSpPr>
            <p:spPr>
              <a:xfrm>
                <a:off x="353791" y="7538812"/>
                <a:ext cx="96017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i="1" dirty="0"/>
                  <a:t>2019 – 2021E</a:t>
                </a:r>
              </a:p>
            </p:txBody>
          </p:sp>
        </p:grp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69A6B4A-12AE-46F2-AC08-F60A042E7868}"/>
                </a:ext>
              </a:extLst>
            </p:cNvPr>
            <p:cNvSpPr/>
            <p:nvPr/>
          </p:nvSpPr>
          <p:spPr>
            <a:xfrm>
              <a:off x="2022857" y="7350888"/>
              <a:ext cx="3738219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100" b="1" dirty="0"/>
                <a:t>B.A. Information system management</a:t>
              </a:r>
            </a:p>
            <a:p>
              <a:pPr marL="171450" lvl="0" indent="-171450">
                <a:buFont typeface="Arial" panose="020B0604020202020204" pitchFamily="34" charset="0"/>
                <a:buChar char="•"/>
              </a:pPr>
              <a:r>
                <a:rPr lang="en-US" sz="1100" dirty="0">
                  <a:solidFill>
                    <a:prstClr val="black"/>
                  </a:solidFill>
                </a:rPr>
                <a:t>Programming Languages (Java, Python)</a:t>
              </a:r>
            </a:p>
            <a:p>
              <a:pPr marL="171450" lvl="0" indent="-171450">
                <a:buFont typeface="Arial" panose="020B0604020202020204" pitchFamily="34" charset="0"/>
                <a:buChar char="•"/>
              </a:pPr>
              <a:r>
                <a:rPr lang="en-US" sz="1100" dirty="0">
                  <a:solidFill>
                    <a:prstClr val="black"/>
                  </a:solidFill>
                </a:rPr>
                <a:t>Mathematics and Management courses</a:t>
              </a:r>
            </a:p>
            <a:p>
              <a:pPr marL="171450" lvl="0" indent="-171450">
                <a:buFont typeface="Arial" panose="020B0604020202020204" pitchFamily="34" charset="0"/>
                <a:buChar char="•"/>
              </a:pPr>
              <a:r>
                <a:rPr lang="en-US" sz="1100" dirty="0">
                  <a:solidFill>
                    <a:prstClr val="black"/>
                  </a:solidFill>
                </a:rPr>
                <a:t>Information Systems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D0F73C0B-7F1A-472B-A950-512611C3E210}"/>
              </a:ext>
            </a:extLst>
          </p:cNvPr>
          <p:cNvGrpSpPr/>
          <p:nvPr/>
        </p:nvGrpSpPr>
        <p:grpSpPr>
          <a:xfrm>
            <a:off x="351613" y="8156502"/>
            <a:ext cx="5409463" cy="600164"/>
            <a:chOff x="351613" y="8856908"/>
            <a:chExt cx="5409463" cy="600164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F60A822-5028-4031-9E4E-561F3519871B}"/>
                </a:ext>
              </a:extLst>
            </p:cNvPr>
            <p:cNvSpPr txBox="1"/>
            <p:nvPr/>
          </p:nvSpPr>
          <p:spPr>
            <a:xfrm>
              <a:off x="351613" y="8856908"/>
              <a:ext cx="16095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rgbClr val="13877F"/>
                  </a:solidFill>
                </a:rPr>
                <a:t>Alliance </a:t>
              </a:r>
              <a:r>
                <a:rPr lang="en-US" sz="1100" b="1" dirty="0" err="1">
                  <a:solidFill>
                    <a:srgbClr val="13877F"/>
                  </a:solidFill>
                </a:rPr>
                <a:t>Hafa</a:t>
              </a:r>
              <a:endParaRPr lang="en-US" sz="1100" b="1" dirty="0">
                <a:solidFill>
                  <a:srgbClr val="13877F"/>
                </a:solidFill>
              </a:endParaRP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6C7AAF4E-720E-4846-910E-92DC99FD51E6}"/>
                </a:ext>
              </a:extLst>
            </p:cNvPr>
            <p:cNvSpPr/>
            <p:nvPr/>
          </p:nvSpPr>
          <p:spPr>
            <a:xfrm>
              <a:off x="1915474" y="8954950"/>
              <a:ext cx="45727" cy="45719"/>
            </a:xfrm>
            <a:prstGeom prst="ellipse">
              <a:avLst/>
            </a:prstGeom>
            <a:solidFill>
              <a:srgbClr val="13877F"/>
            </a:solidFill>
            <a:ln>
              <a:solidFill>
                <a:srgbClr val="1387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E7C141A-AF04-4829-8007-8F8C812665C3}"/>
                </a:ext>
              </a:extLst>
            </p:cNvPr>
            <p:cNvSpPr txBox="1"/>
            <p:nvPr/>
          </p:nvSpPr>
          <p:spPr>
            <a:xfrm>
              <a:off x="384917" y="9052617"/>
              <a:ext cx="96017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i="1" dirty="0"/>
                <a:t> 2007 – 2013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55715F18-1E48-47DF-99EB-1179796710FD}"/>
                </a:ext>
              </a:extLst>
            </p:cNvPr>
            <p:cNvSpPr/>
            <p:nvPr/>
          </p:nvSpPr>
          <p:spPr>
            <a:xfrm>
              <a:off x="2022857" y="8856908"/>
              <a:ext cx="3738219" cy="6001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100" b="1" dirty="0"/>
                <a:t>High School Diploma</a:t>
              </a:r>
            </a:p>
            <a:p>
              <a:pPr marL="171450" lvl="0" indent="-171450">
                <a:buFont typeface="Arial" panose="020B0604020202020204" pitchFamily="34" charset="0"/>
                <a:buChar char="•"/>
              </a:pPr>
              <a:r>
                <a:rPr lang="en-US" sz="1100" dirty="0">
                  <a:solidFill>
                    <a:prstClr val="black"/>
                  </a:solidFill>
                </a:rPr>
                <a:t>Major in English, Mathematics, Physics, French, Sociology, Psychology and Theater.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284B5FBB-1439-486F-B87B-DEE351C31250}"/>
              </a:ext>
            </a:extLst>
          </p:cNvPr>
          <p:cNvGrpSpPr/>
          <p:nvPr/>
        </p:nvGrpSpPr>
        <p:grpSpPr>
          <a:xfrm>
            <a:off x="357876" y="7591830"/>
            <a:ext cx="3132049" cy="459576"/>
            <a:chOff x="357876" y="8292236"/>
            <a:chExt cx="3132049" cy="459576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5294EE76-9D2F-426C-B964-77844F05AEF0}"/>
                </a:ext>
              </a:extLst>
            </p:cNvPr>
            <p:cNvSpPr/>
            <p:nvPr/>
          </p:nvSpPr>
          <p:spPr>
            <a:xfrm>
              <a:off x="1915473" y="8404029"/>
              <a:ext cx="45727" cy="45719"/>
            </a:xfrm>
            <a:prstGeom prst="ellipse">
              <a:avLst/>
            </a:prstGeom>
            <a:solidFill>
              <a:srgbClr val="13877F"/>
            </a:solidFill>
            <a:ln>
              <a:solidFill>
                <a:srgbClr val="1387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BFECCDE1-571B-46A7-BD3B-BF22C49E9B43}"/>
                </a:ext>
              </a:extLst>
            </p:cNvPr>
            <p:cNvSpPr/>
            <p:nvPr/>
          </p:nvSpPr>
          <p:spPr>
            <a:xfrm>
              <a:off x="357876" y="8292236"/>
              <a:ext cx="160332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b="1" dirty="0">
                  <a:solidFill>
                    <a:srgbClr val="13877F"/>
                  </a:solidFill>
                </a:rPr>
                <a:t>Harvard internet school 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F06368DC-20ED-4C05-AFCE-5B938A66D54D}"/>
                </a:ext>
              </a:extLst>
            </p:cNvPr>
            <p:cNvSpPr txBox="1"/>
            <p:nvPr/>
          </p:nvSpPr>
          <p:spPr>
            <a:xfrm>
              <a:off x="369899" y="8490202"/>
              <a:ext cx="96017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i="1" dirty="0"/>
                <a:t>2019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E615D6A-1D4C-489A-8977-D21870FBC91E}"/>
                </a:ext>
              </a:extLst>
            </p:cNvPr>
            <p:cNvSpPr/>
            <p:nvPr/>
          </p:nvSpPr>
          <p:spPr>
            <a:xfrm>
              <a:off x="2022857" y="8302473"/>
              <a:ext cx="1467068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b="1" dirty="0"/>
                <a:t>Data Science: R Basics</a:t>
              </a:r>
            </a:p>
          </p:txBody>
        </p:sp>
      </p:grp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E0A49922-FAC9-4E4D-BD50-14969DBAA608}"/>
              </a:ext>
            </a:extLst>
          </p:cNvPr>
          <p:cNvCxnSpPr>
            <a:cxnSpLocks/>
          </p:cNvCxnSpPr>
          <p:nvPr/>
        </p:nvCxnSpPr>
        <p:spPr>
          <a:xfrm>
            <a:off x="369944" y="8776286"/>
            <a:ext cx="6239961" cy="0"/>
          </a:xfrm>
          <a:prstGeom prst="line">
            <a:avLst/>
          </a:prstGeom>
          <a:ln>
            <a:solidFill>
              <a:srgbClr val="1387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C878CEB7-FD9B-4B48-9814-59B3BC8C95F2}"/>
              </a:ext>
            </a:extLst>
          </p:cNvPr>
          <p:cNvSpPr txBox="1"/>
          <p:nvPr/>
        </p:nvSpPr>
        <p:spPr>
          <a:xfrm>
            <a:off x="369946" y="8854896"/>
            <a:ext cx="12525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/>
              <a:t>Misc</a:t>
            </a:r>
            <a:endParaRPr lang="en-US" sz="1600" b="1" dirty="0"/>
          </a:p>
        </p:txBody>
      </p:sp>
      <p:sp>
        <p:nvSpPr>
          <p:cNvPr id="70" name="Rectangle 34">
            <a:extLst>
              <a:ext uri="{FF2B5EF4-FFF2-40B4-BE49-F238E27FC236}">
                <a16:creationId xmlns:a16="http://schemas.microsoft.com/office/drawing/2014/main" id="{2B59A19E-E0D0-4AD4-889B-E6472DFE88B7}"/>
              </a:ext>
            </a:extLst>
          </p:cNvPr>
          <p:cNvSpPr/>
          <p:nvPr/>
        </p:nvSpPr>
        <p:spPr>
          <a:xfrm>
            <a:off x="1828289" y="5424920"/>
            <a:ext cx="464916" cy="218152"/>
          </a:xfrm>
          <a:prstGeom prst="rect">
            <a:avLst/>
          </a:prstGeom>
          <a:solidFill>
            <a:srgbClr val="13877F"/>
          </a:solidFill>
          <a:ln>
            <a:solidFill>
              <a:srgbClr val="1387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00" dirty="0"/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623696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6733</TotalTime>
  <Words>208</Words>
  <Application>Microsoft Office PowerPoint</Application>
  <PresentationFormat>נייר A4 ‏(210x297 מ"מ)</PresentationFormat>
  <Paragraphs>52</Paragraphs>
  <Slides>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Michel Assayag</dc:creator>
  <cp:lastModifiedBy>rotem yona</cp:lastModifiedBy>
  <cp:revision>23</cp:revision>
  <dcterms:created xsi:type="dcterms:W3CDTF">2020-06-02T18:27:23Z</dcterms:created>
  <dcterms:modified xsi:type="dcterms:W3CDTF">2020-12-03T16:22:29Z</dcterms:modified>
</cp:coreProperties>
</file>