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0" r:id="rId1"/>
  </p:sldMasterIdLst>
  <p:notesMasterIdLst>
    <p:notesMasterId r:id="rId27"/>
  </p:notesMasterIdLst>
  <p:sldIdLst>
    <p:sldId id="446" r:id="rId2"/>
    <p:sldId id="490" r:id="rId3"/>
    <p:sldId id="491" r:id="rId4"/>
    <p:sldId id="492" r:id="rId5"/>
    <p:sldId id="493" r:id="rId6"/>
    <p:sldId id="494" r:id="rId7"/>
    <p:sldId id="495" r:id="rId8"/>
    <p:sldId id="496" r:id="rId9"/>
    <p:sldId id="497" r:id="rId10"/>
    <p:sldId id="501" r:id="rId11"/>
    <p:sldId id="503" r:id="rId12"/>
    <p:sldId id="504" r:id="rId13"/>
    <p:sldId id="505" r:id="rId14"/>
    <p:sldId id="506" r:id="rId15"/>
    <p:sldId id="507" r:id="rId16"/>
    <p:sldId id="508" r:id="rId17"/>
    <p:sldId id="509" r:id="rId18"/>
    <p:sldId id="498" r:id="rId19"/>
    <p:sldId id="499" r:id="rId20"/>
    <p:sldId id="500" r:id="rId21"/>
    <p:sldId id="451" r:id="rId22"/>
    <p:sldId id="452" r:id="rId23"/>
    <p:sldId id="453" r:id="rId24"/>
    <p:sldId id="454" r:id="rId25"/>
    <p:sldId id="4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CCFF"/>
    <a:srgbClr val="FFFFCC"/>
    <a:srgbClr val="FFFF99"/>
    <a:srgbClr val="990033"/>
    <a:srgbClr val="CC0000"/>
    <a:srgbClr val="CCEC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3" autoAdjust="0"/>
    <p:restoredTop sz="90929"/>
  </p:normalViewPr>
  <p:slideViewPr>
    <p:cSldViewPr>
      <p:cViewPr varScale="1">
        <p:scale>
          <a:sx n="80" d="100"/>
          <a:sy n="80" d="100"/>
        </p:scale>
        <p:origin x="718" y="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8" d="100"/>
          <a:sy n="28" d="100"/>
        </p:scale>
        <p:origin x="-126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effectLst/>
              </a:defRPr>
            </a:lvl1pPr>
          </a:lstStyle>
          <a:p>
            <a:pPr>
              <a:defRPr/>
            </a:pPr>
            <a:endParaRPr lang="es-ES_tradnl" altLang="es-BO"/>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effectLst/>
              </a:defRPr>
            </a:lvl1pPr>
          </a:lstStyle>
          <a:p>
            <a:pPr>
              <a:defRPr/>
            </a:pPr>
            <a:endParaRPr lang="es-ES_tradnl" altLang="es-BO"/>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_tradnl" altLang="es-BO" noProof="0"/>
              <a:t>Haga clic para modificar el estilo de texto del patrón</a:t>
            </a:r>
          </a:p>
          <a:p>
            <a:pPr lvl="1"/>
            <a:r>
              <a:rPr lang="es-ES_tradnl" altLang="es-BO" noProof="0"/>
              <a:t>Segundo nivel</a:t>
            </a:r>
          </a:p>
          <a:p>
            <a:pPr lvl="2"/>
            <a:r>
              <a:rPr lang="es-ES_tradnl" altLang="es-BO" noProof="0"/>
              <a:t>Tercer nivel</a:t>
            </a:r>
          </a:p>
          <a:p>
            <a:pPr lvl="3"/>
            <a:r>
              <a:rPr lang="es-ES_tradnl" altLang="es-BO" noProof="0"/>
              <a:t>Cuarto nivel</a:t>
            </a:r>
          </a:p>
          <a:p>
            <a:pPr lvl="4"/>
            <a:r>
              <a:rPr lang="es-ES_tradnl" altLang="es-BO" noProof="0"/>
              <a:t>Quinto nivel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effectLst/>
              </a:defRPr>
            </a:lvl1pPr>
          </a:lstStyle>
          <a:p>
            <a:pPr>
              <a:defRPr/>
            </a:pPr>
            <a:endParaRPr lang="es-ES_tradnl" altLang="es-BO"/>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effectLst/>
              </a:defRPr>
            </a:lvl1pPr>
          </a:lstStyle>
          <a:p>
            <a:pPr>
              <a:defRPr/>
            </a:pPr>
            <a:fld id="{33B68B87-1D84-4914-AD11-F6B6F6BDD4C3}" type="slidenum">
              <a:rPr lang="es-ES_tradnl" altLang="es-BO"/>
              <a:pPr>
                <a:defRPr/>
              </a:pPr>
              <a:t>‹Nº›</a:t>
            </a:fld>
            <a:endParaRPr lang="es-ES_tradnl" altLang="es-BO"/>
          </a:p>
        </p:txBody>
      </p:sp>
    </p:spTree>
    <p:extLst>
      <p:ext uri="{BB962C8B-B14F-4D97-AF65-F5344CB8AC3E}">
        <p14:creationId xmlns:p14="http://schemas.microsoft.com/office/powerpoint/2010/main" val="83485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n-US" altLang="es-BO"/>
          </a:p>
        </p:txBody>
      </p:sp>
      <p:sp>
        <p:nvSpPr>
          <p:cNvPr id="5" name="Footer Placeholder 4"/>
          <p:cNvSpPr>
            <a:spLocks noGrp="1"/>
          </p:cNvSpPr>
          <p:nvPr>
            <p:ph type="ftr" sz="quarter" idx="11"/>
          </p:nvPr>
        </p:nvSpPr>
        <p:spPr/>
        <p:txBody>
          <a:bodyPr/>
          <a:lstStyle/>
          <a:p>
            <a:pPr>
              <a:defRPr/>
            </a:pPr>
            <a:endParaRPr lang="en-US" altLang="es-BO"/>
          </a:p>
        </p:txBody>
      </p:sp>
      <p:sp>
        <p:nvSpPr>
          <p:cNvPr id="6" name="Slide Number Placeholder 5"/>
          <p:cNvSpPr>
            <a:spLocks noGrp="1"/>
          </p:cNvSpPr>
          <p:nvPr>
            <p:ph type="sldNum" sz="quarter" idx="12"/>
          </p:nvPr>
        </p:nvSpPr>
        <p:spPr/>
        <p:txBody>
          <a:bodyPr/>
          <a:lstStyle/>
          <a:p>
            <a:pPr>
              <a:defRPr/>
            </a:pPr>
            <a:fld id="{2A2A6943-B4F3-42F8-9B85-075F326771C0}" type="slidenum">
              <a:rPr lang="en-US" altLang="es-BO" smtClean="0"/>
              <a:pPr>
                <a:defRPr/>
              </a:pPr>
              <a:t>‹Nº›</a:t>
            </a:fld>
            <a:endParaRPr lang="en-US" altLang="es-B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12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414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72204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grpSp>
        <p:nvGrpSpPr>
          <p:cNvPr id="27" name="Group 26"/>
          <p:cNvGrpSpPr/>
          <p:nvPr/>
        </p:nvGrpSpPr>
        <p:grpSpPr>
          <a:xfrm>
            <a:off x="0" y="609601"/>
            <a:ext cx="1221595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Título 6"/>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52857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668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73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9258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718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874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7/30/2020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0477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7/30/2020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6225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1449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es-BO"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s-BO"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endParaRPr lang="en-US" altLang="es-BO"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6410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16"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35960" y="3641479"/>
            <a:ext cx="5400600" cy="576649"/>
          </a:xfrm>
        </p:spPr>
        <p:txBody>
          <a:bodyPr>
            <a:noAutofit/>
          </a:bodyPr>
          <a:lstStyle/>
          <a:p>
            <a:r>
              <a:rPr lang="es-BO" sz="2800" b="1" dirty="0">
                <a:latin typeface="+mn-lt"/>
              </a:rPr>
              <a:t>SIS 420 – INTELIGENCIA ARTIFICIAL I</a:t>
            </a:r>
          </a:p>
        </p:txBody>
      </p:sp>
      <p:sp>
        <p:nvSpPr>
          <p:cNvPr id="3" name="Subtítulo 2"/>
          <p:cNvSpPr>
            <a:spLocks noGrp="1"/>
          </p:cNvSpPr>
          <p:nvPr>
            <p:ph type="subTitle" idx="1"/>
          </p:nvPr>
        </p:nvSpPr>
        <p:spPr>
          <a:xfrm>
            <a:off x="4190536" y="4830646"/>
            <a:ext cx="6108101" cy="1117687"/>
          </a:xfrm>
        </p:spPr>
        <p:txBody>
          <a:bodyPr>
            <a:normAutofit fontScale="92500"/>
          </a:bodyPr>
          <a:lstStyle/>
          <a:p>
            <a:r>
              <a:rPr lang="es-419" sz="3600" b="1" dirty="0">
                <a:solidFill>
                  <a:schemeClr val="bg2">
                    <a:lumMod val="25000"/>
                  </a:schemeClr>
                </a:solidFill>
                <a:latin typeface="+mn-lt"/>
              </a:rPr>
              <a:t>ALGORITMOS GENETICOS</a:t>
            </a:r>
            <a:br>
              <a:rPr lang="es-419" sz="3600" b="1" dirty="0">
                <a:solidFill>
                  <a:schemeClr val="bg2">
                    <a:lumMod val="25000"/>
                  </a:schemeClr>
                </a:solidFill>
                <a:latin typeface="+mn-lt"/>
              </a:rPr>
            </a:br>
            <a:r>
              <a:rPr lang="es-BO" i="1" dirty="0">
                <a:solidFill>
                  <a:schemeClr val="bg2">
                    <a:lumMod val="25000"/>
                  </a:schemeClr>
                </a:solidFill>
                <a:latin typeface="+mn-lt"/>
              </a:rPr>
              <a:t>Ing. Carlos Walter Pacheco Lora </a:t>
            </a:r>
            <a:r>
              <a:rPr lang="es-BO" i="1" dirty="0" err="1">
                <a:solidFill>
                  <a:schemeClr val="bg2">
                    <a:lumMod val="25000"/>
                  </a:schemeClr>
                </a:solidFill>
                <a:latin typeface="+mn-lt"/>
              </a:rPr>
              <a:t>Ph.D</a:t>
            </a:r>
            <a:r>
              <a:rPr lang="es-BO" i="1" dirty="0">
                <a:solidFill>
                  <a:schemeClr val="bg2">
                    <a:lumMod val="25000"/>
                  </a:schemeClr>
                </a:solidFill>
                <a:latin typeface="+mn-lt"/>
              </a:rPr>
              <a:t>.</a:t>
            </a:r>
          </a:p>
        </p:txBody>
      </p:sp>
      <p:sp>
        <p:nvSpPr>
          <p:cNvPr id="4" name="CuadroTexto 3"/>
          <p:cNvSpPr txBox="1"/>
          <p:nvPr/>
        </p:nvSpPr>
        <p:spPr>
          <a:xfrm>
            <a:off x="8794825" y="6396335"/>
            <a:ext cx="3397175" cy="461665"/>
          </a:xfrm>
          <a:prstGeom prst="rect">
            <a:avLst/>
          </a:prstGeom>
          <a:noFill/>
        </p:spPr>
        <p:txBody>
          <a:bodyPr wrap="square" rtlCol="0">
            <a:spAutoFit/>
          </a:bodyPr>
          <a:lstStyle/>
          <a:p>
            <a:pPr algn="ctr"/>
            <a:r>
              <a:rPr lang="es-BO" sz="2400" i="1" dirty="0">
                <a:solidFill>
                  <a:schemeClr val="bg1"/>
                </a:solidFill>
                <a:latin typeface="Trebuchet MS" panose="020B0603020202020204" pitchFamily="34" charset="0"/>
              </a:rPr>
              <a:t>SUCRE – BOLIVIA, 2020</a:t>
            </a:r>
          </a:p>
        </p:txBody>
      </p:sp>
      <p:sp>
        <p:nvSpPr>
          <p:cNvPr id="5" name="CuadroTexto 4"/>
          <p:cNvSpPr txBox="1"/>
          <p:nvPr/>
        </p:nvSpPr>
        <p:spPr>
          <a:xfrm>
            <a:off x="119336" y="164757"/>
            <a:ext cx="11881320" cy="1200329"/>
          </a:xfrm>
          <a:prstGeom prst="rect">
            <a:avLst/>
          </a:prstGeom>
          <a:noFill/>
        </p:spPr>
        <p:txBody>
          <a:bodyPr wrap="square" rtlCol="0">
            <a:spAutoFit/>
          </a:bodyPr>
          <a:lstStyle/>
          <a:p>
            <a:pPr algn="ctr"/>
            <a:r>
              <a:rPr lang="es-BO" sz="3600" b="1" dirty="0">
                <a:latin typeface="Trebuchet MS" panose="020B0603020202020204" pitchFamily="34" charset="0"/>
              </a:rPr>
              <a:t>UNIVERSIDAD MAYOR REAL Y PONTIFICIAL DE </a:t>
            </a:r>
            <a:br>
              <a:rPr lang="es-BO" sz="3600" b="1" dirty="0">
                <a:latin typeface="Trebuchet MS" panose="020B0603020202020204" pitchFamily="34" charset="0"/>
              </a:rPr>
            </a:br>
            <a:r>
              <a:rPr lang="es-BO" sz="3600" b="1" dirty="0">
                <a:latin typeface="Trebuchet MS" panose="020B0603020202020204" pitchFamily="34" charset="0"/>
              </a:rPr>
              <a:t>SAN FRANCISCO XAVIER DE CHUQUISACA</a:t>
            </a:r>
          </a:p>
        </p:txBody>
      </p:sp>
      <p:sp>
        <p:nvSpPr>
          <p:cNvPr id="6" name="CuadroTexto 5"/>
          <p:cNvSpPr txBox="1"/>
          <p:nvPr/>
        </p:nvSpPr>
        <p:spPr>
          <a:xfrm>
            <a:off x="3431704" y="1515515"/>
            <a:ext cx="6392006" cy="523220"/>
          </a:xfrm>
          <a:prstGeom prst="rect">
            <a:avLst/>
          </a:prstGeom>
          <a:noFill/>
        </p:spPr>
        <p:txBody>
          <a:bodyPr wrap="none" rtlCol="0">
            <a:spAutoFit/>
          </a:bodyPr>
          <a:lstStyle/>
          <a:p>
            <a:r>
              <a:rPr lang="es-BO" sz="2800" b="1" dirty="0">
                <a:latin typeface="Trebuchet MS" panose="020B0603020202020204" pitchFamily="34" charset="0"/>
              </a:rPr>
              <a:t>FACULTAD DE CIENCIA Y TECNOLOGIA</a:t>
            </a:r>
          </a:p>
        </p:txBody>
      </p:sp>
      <p:sp>
        <p:nvSpPr>
          <p:cNvPr id="7" name="CuadroTexto 6"/>
          <p:cNvSpPr txBox="1"/>
          <p:nvPr/>
        </p:nvSpPr>
        <p:spPr>
          <a:xfrm>
            <a:off x="839416" y="2315232"/>
            <a:ext cx="10801200" cy="830997"/>
          </a:xfrm>
          <a:prstGeom prst="rect">
            <a:avLst/>
          </a:prstGeom>
          <a:noFill/>
        </p:spPr>
        <p:txBody>
          <a:bodyPr wrap="square" rtlCol="0">
            <a:spAutoFit/>
          </a:bodyPr>
          <a:lstStyle/>
          <a:p>
            <a:pPr algn="ctr"/>
            <a:r>
              <a:rPr lang="es-BO" sz="2400" b="1" dirty="0">
                <a:latin typeface="Trebuchet MS" panose="020B0603020202020204" pitchFamily="34" charset="0"/>
              </a:rPr>
              <a:t>INGENIERIA DE SISTEMAS, INGENIERIA EN CIENCIAS DE LA COMPUTACION E INGENIERIA EN DISEÑO Y ANIMACÍON DIGITAL</a:t>
            </a:r>
          </a:p>
        </p:txBody>
      </p:sp>
    </p:spTree>
    <p:extLst>
      <p:ext uri="{BB962C8B-B14F-4D97-AF65-F5344CB8AC3E}">
        <p14:creationId xmlns:p14="http://schemas.microsoft.com/office/powerpoint/2010/main" val="86106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8072628" y="2894076"/>
            <a:ext cx="771144" cy="2983992"/>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8191500" y="2819400"/>
            <a:ext cx="381000" cy="2597150"/>
          </a:xfrm>
          <a:custGeom>
            <a:avLst/>
            <a:gdLst/>
            <a:ahLst/>
            <a:cxnLst/>
            <a:rect l="l" t="t" r="r" b="b"/>
            <a:pathLst>
              <a:path w="381000" h="2597150">
                <a:moveTo>
                  <a:pt x="127000" y="2216149"/>
                </a:moveTo>
                <a:lnTo>
                  <a:pt x="0" y="2216150"/>
                </a:lnTo>
                <a:lnTo>
                  <a:pt x="190500" y="2597150"/>
                </a:lnTo>
                <a:lnTo>
                  <a:pt x="381000" y="2216150"/>
                </a:lnTo>
                <a:lnTo>
                  <a:pt x="254000" y="2216149"/>
                </a:lnTo>
                <a:lnTo>
                  <a:pt x="254000" y="2279650"/>
                </a:lnTo>
                <a:lnTo>
                  <a:pt x="127000" y="2279650"/>
                </a:lnTo>
                <a:lnTo>
                  <a:pt x="127000" y="2216149"/>
                </a:lnTo>
                <a:close/>
              </a:path>
              <a:path w="381000" h="2597150">
                <a:moveTo>
                  <a:pt x="127000" y="2279650"/>
                </a:moveTo>
                <a:lnTo>
                  <a:pt x="254000" y="2279650"/>
                </a:lnTo>
                <a:lnTo>
                  <a:pt x="254000" y="0"/>
                </a:lnTo>
                <a:lnTo>
                  <a:pt x="127000" y="0"/>
                </a:lnTo>
                <a:lnTo>
                  <a:pt x="127000" y="2279650"/>
                </a:lnTo>
                <a:close/>
              </a:path>
            </a:pathLst>
          </a:custGeom>
          <a:solidFill>
            <a:srgbClr val="9A0000"/>
          </a:solidFill>
        </p:spPr>
        <p:txBody>
          <a:bodyPr wrap="square" lIns="0" tIns="0" rIns="0" bIns="0" rtlCol="0">
            <a:noAutofit/>
          </a:bodyPr>
          <a:lstStyle/>
          <a:p>
            <a:endParaRPr/>
          </a:p>
        </p:txBody>
      </p:sp>
      <p:sp>
        <p:nvSpPr>
          <p:cNvPr id="17" name="object 17"/>
          <p:cNvSpPr/>
          <p:nvPr/>
        </p:nvSpPr>
        <p:spPr>
          <a:xfrm>
            <a:off x="3960876" y="2193035"/>
            <a:ext cx="3601212" cy="769620"/>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3886200" y="2311400"/>
            <a:ext cx="3214624" cy="381000"/>
          </a:xfrm>
          <a:custGeom>
            <a:avLst/>
            <a:gdLst/>
            <a:ahLst/>
            <a:cxnLst/>
            <a:rect l="l" t="t" r="r" b="b"/>
            <a:pathLst>
              <a:path w="3214624" h="381000">
                <a:moveTo>
                  <a:pt x="2897251" y="254000"/>
                </a:moveTo>
                <a:lnTo>
                  <a:pt x="2833624" y="253999"/>
                </a:lnTo>
                <a:lnTo>
                  <a:pt x="2833624" y="381000"/>
                </a:lnTo>
                <a:lnTo>
                  <a:pt x="3214624" y="190500"/>
                </a:lnTo>
                <a:lnTo>
                  <a:pt x="2897251" y="254000"/>
                </a:lnTo>
                <a:close/>
              </a:path>
              <a:path w="3214624" h="381000">
                <a:moveTo>
                  <a:pt x="2897251" y="127000"/>
                </a:moveTo>
                <a:lnTo>
                  <a:pt x="2833624" y="0"/>
                </a:lnTo>
                <a:lnTo>
                  <a:pt x="2833624" y="126999"/>
                </a:lnTo>
                <a:lnTo>
                  <a:pt x="2897251" y="127000"/>
                </a:lnTo>
                <a:close/>
              </a:path>
              <a:path w="3214624" h="381000">
                <a:moveTo>
                  <a:pt x="0" y="127000"/>
                </a:moveTo>
                <a:lnTo>
                  <a:pt x="0" y="254000"/>
                </a:lnTo>
                <a:lnTo>
                  <a:pt x="2897251" y="254000"/>
                </a:lnTo>
                <a:lnTo>
                  <a:pt x="3214624" y="190500"/>
                </a:lnTo>
                <a:lnTo>
                  <a:pt x="2833624" y="0"/>
                </a:lnTo>
                <a:lnTo>
                  <a:pt x="2897251" y="127000"/>
                </a:lnTo>
                <a:lnTo>
                  <a:pt x="0" y="127000"/>
                </a:lnTo>
                <a:close/>
              </a:path>
            </a:pathLst>
          </a:custGeom>
          <a:solidFill>
            <a:srgbClr val="9A0000"/>
          </a:solidFill>
        </p:spPr>
        <p:txBody>
          <a:bodyPr wrap="square" lIns="0" tIns="0" rIns="0" bIns="0" rtlCol="0">
            <a:noAutofit/>
          </a:bodyPr>
          <a:lstStyle/>
          <a:p>
            <a:endParaRPr/>
          </a:p>
        </p:txBody>
      </p:sp>
      <p:sp>
        <p:nvSpPr>
          <p:cNvPr id="19" name="object 19"/>
          <p:cNvSpPr/>
          <p:nvPr/>
        </p:nvSpPr>
        <p:spPr>
          <a:xfrm>
            <a:off x="3898393" y="2513076"/>
            <a:ext cx="131063" cy="1196340"/>
          </a:xfrm>
          <a:prstGeom prst="rect">
            <a:avLst/>
          </a:prstGeom>
          <a:blipFill>
            <a:blip r:embed="rId4" cstate="print"/>
            <a:stretch>
              <a:fillRect/>
            </a:stretch>
          </a:blipFill>
        </p:spPr>
        <p:txBody>
          <a:bodyPr wrap="square" lIns="0" tIns="0" rIns="0" bIns="0" rtlCol="0">
            <a:noAutofit/>
          </a:bodyPr>
          <a:lstStyle/>
          <a:p>
            <a:endParaRPr/>
          </a:p>
        </p:txBody>
      </p:sp>
      <p:sp>
        <p:nvSpPr>
          <p:cNvPr id="20" name="object 20"/>
          <p:cNvSpPr/>
          <p:nvPr/>
        </p:nvSpPr>
        <p:spPr>
          <a:xfrm>
            <a:off x="3887851" y="2438400"/>
            <a:ext cx="0" cy="1193800"/>
          </a:xfrm>
          <a:custGeom>
            <a:avLst/>
            <a:gdLst/>
            <a:ahLst/>
            <a:cxnLst/>
            <a:rect l="l" t="t" r="r" b="b"/>
            <a:pathLst>
              <a:path h="1193800">
                <a:moveTo>
                  <a:pt x="0" y="1193800"/>
                </a:moveTo>
                <a:lnTo>
                  <a:pt x="0" y="0"/>
                </a:lnTo>
              </a:path>
            </a:pathLst>
          </a:custGeom>
          <a:ln w="127000">
            <a:solidFill>
              <a:srgbClr val="9A0000"/>
            </a:solidFill>
          </a:ln>
        </p:spPr>
        <p:txBody>
          <a:bodyPr wrap="square" lIns="0" tIns="0" rIns="0" bIns="0" rtlCol="0">
            <a:noAutofit/>
          </a:bodyPr>
          <a:lstStyle/>
          <a:p>
            <a:endParaRPr/>
          </a:p>
        </p:txBody>
      </p:sp>
      <p:sp>
        <p:nvSpPr>
          <p:cNvPr id="13" name="object 13"/>
          <p:cNvSpPr/>
          <p:nvPr/>
        </p:nvSpPr>
        <p:spPr>
          <a:xfrm>
            <a:off x="3578352" y="4796028"/>
            <a:ext cx="771144" cy="1327404"/>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3697224" y="5105400"/>
            <a:ext cx="381000" cy="939800"/>
          </a:xfrm>
          <a:custGeom>
            <a:avLst/>
            <a:gdLst/>
            <a:ahLst/>
            <a:cxnLst/>
            <a:rect l="l" t="t" r="r" b="b"/>
            <a:pathLst>
              <a:path w="381000" h="939800">
                <a:moveTo>
                  <a:pt x="127000" y="939800"/>
                </a:moveTo>
                <a:lnTo>
                  <a:pt x="254000" y="939800"/>
                </a:lnTo>
                <a:lnTo>
                  <a:pt x="254000" y="317500"/>
                </a:lnTo>
                <a:lnTo>
                  <a:pt x="381000" y="381000"/>
                </a:lnTo>
                <a:lnTo>
                  <a:pt x="190500" y="0"/>
                </a:lnTo>
                <a:lnTo>
                  <a:pt x="127000" y="317500"/>
                </a:lnTo>
                <a:lnTo>
                  <a:pt x="127000" y="939800"/>
                </a:lnTo>
                <a:close/>
              </a:path>
              <a:path w="381000" h="939800">
                <a:moveTo>
                  <a:pt x="127000" y="317500"/>
                </a:moveTo>
                <a:lnTo>
                  <a:pt x="190500" y="0"/>
                </a:lnTo>
                <a:lnTo>
                  <a:pt x="0" y="381000"/>
                </a:lnTo>
                <a:lnTo>
                  <a:pt x="127000" y="380999"/>
                </a:lnTo>
                <a:lnTo>
                  <a:pt x="127000" y="317500"/>
                </a:lnTo>
                <a:close/>
              </a:path>
              <a:path w="381000" h="939800">
                <a:moveTo>
                  <a:pt x="381000" y="381000"/>
                </a:moveTo>
                <a:lnTo>
                  <a:pt x="254000" y="317500"/>
                </a:lnTo>
                <a:lnTo>
                  <a:pt x="253999" y="381000"/>
                </a:lnTo>
                <a:lnTo>
                  <a:pt x="381000" y="381000"/>
                </a:lnTo>
                <a:close/>
              </a:path>
            </a:pathLst>
          </a:custGeom>
          <a:solidFill>
            <a:srgbClr val="9A0000"/>
          </a:solidFill>
        </p:spPr>
        <p:txBody>
          <a:bodyPr wrap="square" lIns="0" tIns="0" rIns="0" bIns="0" rtlCol="0">
            <a:noAutofit/>
          </a:bodyPr>
          <a:lstStyle/>
          <a:p>
            <a:endParaRPr/>
          </a:p>
        </p:txBody>
      </p:sp>
      <p:sp>
        <p:nvSpPr>
          <p:cNvPr id="15" name="object 15"/>
          <p:cNvSpPr/>
          <p:nvPr/>
        </p:nvSpPr>
        <p:spPr>
          <a:xfrm>
            <a:off x="3960876" y="6120385"/>
            <a:ext cx="3217164" cy="129539"/>
          </a:xfrm>
          <a:prstGeom prst="rect">
            <a:avLst/>
          </a:prstGeom>
          <a:blipFill>
            <a:blip r:embed="rId6" cstate="print"/>
            <a:stretch>
              <a:fillRect/>
            </a:stretch>
          </a:blipFill>
        </p:spPr>
        <p:txBody>
          <a:bodyPr wrap="square" lIns="0" tIns="0" rIns="0" bIns="0" rtlCol="0">
            <a:noAutofit/>
          </a:bodyPr>
          <a:lstStyle/>
          <a:p>
            <a:endParaRPr/>
          </a:p>
        </p:txBody>
      </p:sp>
      <p:sp>
        <p:nvSpPr>
          <p:cNvPr id="16" name="object 16"/>
          <p:cNvSpPr/>
          <p:nvPr/>
        </p:nvSpPr>
        <p:spPr>
          <a:xfrm>
            <a:off x="3886201" y="6108700"/>
            <a:ext cx="3214751" cy="0"/>
          </a:xfrm>
          <a:custGeom>
            <a:avLst/>
            <a:gdLst/>
            <a:ahLst/>
            <a:cxnLst/>
            <a:rect l="l" t="t" r="r" b="b"/>
            <a:pathLst>
              <a:path w="3214751">
                <a:moveTo>
                  <a:pt x="0" y="0"/>
                </a:moveTo>
                <a:lnTo>
                  <a:pt x="3214751" y="0"/>
                </a:lnTo>
              </a:path>
            </a:pathLst>
          </a:custGeom>
          <a:ln w="127000">
            <a:solidFill>
              <a:srgbClr val="9A0000"/>
            </a:solidFill>
          </a:ln>
        </p:spPr>
        <p:txBody>
          <a:bodyPr wrap="square" lIns="0" tIns="0" rIns="0" bIns="0" rtlCol="0">
            <a:noAutofit/>
          </a:bodyPr>
          <a:lstStyle/>
          <a:p>
            <a:endParaRPr/>
          </a:p>
        </p:txBody>
      </p:sp>
      <p:sp>
        <p:nvSpPr>
          <p:cNvPr id="9" name="object 9"/>
          <p:cNvSpPr txBox="1"/>
          <p:nvPr/>
        </p:nvSpPr>
        <p:spPr>
          <a:xfrm>
            <a:off x="4574286" y="1765697"/>
            <a:ext cx="1458196" cy="380492"/>
          </a:xfrm>
          <a:prstGeom prst="rect">
            <a:avLst/>
          </a:prstGeom>
        </p:spPr>
        <p:txBody>
          <a:bodyPr wrap="square" lIns="0" tIns="18764" rIns="0" bIns="0" rtlCol="0">
            <a:noAutofit/>
          </a:bodyPr>
          <a:lstStyle/>
          <a:p>
            <a:pPr marL="12700">
              <a:lnSpc>
                <a:spcPts val="2955"/>
              </a:lnSpc>
            </a:pPr>
            <a:r>
              <a:rPr sz="2800" spc="-1" dirty="0">
                <a:cs typeface="Times New Roman"/>
              </a:rPr>
              <a:t>Selección</a:t>
            </a:r>
            <a:endParaRPr sz="2800">
              <a:cs typeface="Times New Roman"/>
            </a:endParaRPr>
          </a:p>
        </p:txBody>
      </p:sp>
      <p:sp>
        <p:nvSpPr>
          <p:cNvPr id="8" name="object 8"/>
          <p:cNvSpPr txBox="1"/>
          <p:nvPr/>
        </p:nvSpPr>
        <p:spPr>
          <a:xfrm>
            <a:off x="8025131" y="2141936"/>
            <a:ext cx="1448755" cy="330504"/>
          </a:xfrm>
          <a:prstGeom prst="rect">
            <a:avLst/>
          </a:prstGeom>
        </p:spPr>
        <p:txBody>
          <a:bodyPr wrap="square" lIns="0" tIns="16446" rIns="0" bIns="0" rtlCol="0">
            <a:noAutofit/>
          </a:bodyPr>
          <a:lstStyle/>
          <a:p>
            <a:pPr marL="12700">
              <a:lnSpc>
                <a:spcPts val="2590"/>
              </a:lnSpc>
            </a:pPr>
            <a:r>
              <a:rPr sz="2400" b="1" dirty="0">
                <a:cs typeface="Verdana"/>
              </a:rPr>
              <a:t>PADRES</a:t>
            </a:r>
            <a:endParaRPr sz="2400">
              <a:cs typeface="Verdana"/>
            </a:endParaRPr>
          </a:p>
        </p:txBody>
      </p:sp>
      <p:sp>
        <p:nvSpPr>
          <p:cNvPr id="7" name="object 7"/>
          <p:cNvSpPr txBox="1"/>
          <p:nvPr/>
        </p:nvSpPr>
        <p:spPr>
          <a:xfrm>
            <a:off x="8613395" y="3213751"/>
            <a:ext cx="1439523" cy="1066732"/>
          </a:xfrm>
          <a:prstGeom prst="rect">
            <a:avLst/>
          </a:prstGeom>
        </p:spPr>
        <p:txBody>
          <a:bodyPr wrap="square" lIns="0" tIns="18764" rIns="0" bIns="0" rtlCol="0">
            <a:noAutofit/>
          </a:bodyPr>
          <a:lstStyle/>
          <a:p>
            <a:pPr marL="12700" marR="53309">
              <a:lnSpc>
                <a:spcPts val="2955"/>
              </a:lnSpc>
            </a:pPr>
            <a:r>
              <a:rPr sz="2800" dirty="0">
                <a:cs typeface="Times New Roman"/>
              </a:rPr>
              <a:t>Cruce</a:t>
            </a:r>
            <a:endParaRPr sz="2800">
              <a:cs typeface="Times New Roman"/>
            </a:endParaRPr>
          </a:p>
          <a:p>
            <a:pPr marL="12700">
              <a:lnSpc>
                <a:spcPct val="95825"/>
              </a:lnSpc>
              <a:spcBef>
                <a:spcPts val="2035"/>
              </a:spcBef>
            </a:pPr>
            <a:r>
              <a:rPr sz="2800" spc="-1" dirty="0">
                <a:cs typeface="Times New Roman"/>
              </a:rPr>
              <a:t>Mutación</a:t>
            </a:r>
            <a:endParaRPr sz="2800">
              <a:cs typeface="Times New Roman"/>
            </a:endParaRPr>
          </a:p>
        </p:txBody>
      </p:sp>
      <p:sp>
        <p:nvSpPr>
          <p:cNvPr id="6" name="object 6"/>
          <p:cNvSpPr txBox="1"/>
          <p:nvPr/>
        </p:nvSpPr>
        <p:spPr>
          <a:xfrm>
            <a:off x="2886837" y="4358719"/>
            <a:ext cx="2119774" cy="330200"/>
          </a:xfrm>
          <a:prstGeom prst="rect">
            <a:avLst/>
          </a:prstGeom>
        </p:spPr>
        <p:txBody>
          <a:bodyPr wrap="square" lIns="0" tIns="16446" rIns="0" bIns="0" rtlCol="0">
            <a:noAutofit/>
          </a:bodyPr>
          <a:lstStyle/>
          <a:p>
            <a:pPr marL="12700">
              <a:lnSpc>
                <a:spcPts val="2590"/>
              </a:lnSpc>
            </a:pPr>
            <a:r>
              <a:rPr sz="2400" b="1" spc="-1" dirty="0">
                <a:cs typeface="Verdana"/>
              </a:rPr>
              <a:t>POBLACIÓN</a:t>
            </a:r>
            <a:endParaRPr sz="2400" dirty="0">
              <a:cs typeface="Verdana"/>
            </a:endParaRPr>
          </a:p>
        </p:txBody>
      </p:sp>
      <p:sp>
        <p:nvSpPr>
          <p:cNvPr id="5" name="object 5"/>
          <p:cNvSpPr txBox="1"/>
          <p:nvPr/>
        </p:nvSpPr>
        <p:spPr>
          <a:xfrm>
            <a:off x="4345306" y="5423941"/>
            <a:ext cx="2637211" cy="380796"/>
          </a:xfrm>
          <a:prstGeom prst="rect">
            <a:avLst/>
          </a:prstGeom>
        </p:spPr>
        <p:txBody>
          <a:bodyPr wrap="square" lIns="0" tIns="18764" rIns="0" bIns="0" rtlCol="0">
            <a:noAutofit/>
          </a:bodyPr>
          <a:lstStyle/>
          <a:p>
            <a:pPr marL="12700">
              <a:lnSpc>
                <a:spcPts val="2955"/>
              </a:lnSpc>
            </a:pPr>
            <a:r>
              <a:rPr sz="2800" spc="-3" dirty="0">
                <a:cs typeface="Times New Roman"/>
              </a:rPr>
              <a:t>Reemplazamiento</a:t>
            </a:r>
            <a:endParaRPr sz="2800">
              <a:cs typeface="Times New Roman"/>
            </a:endParaRPr>
          </a:p>
        </p:txBody>
      </p:sp>
      <p:sp>
        <p:nvSpPr>
          <p:cNvPr id="4" name="object 4"/>
          <p:cNvSpPr txBox="1"/>
          <p:nvPr/>
        </p:nvSpPr>
        <p:spPr>
          <a:xfrm>
            <a:off x="7384797" y="5724172"/>
            <a:ext cx="2954217" cy="330200"/>
          </a:xfrm>
          <a:prstGeom prst="rect">
            <a:avLst/>
          </a:prstGeom>
        </p:spPr>
        <p:txBody>
          <a:bodyPr wrap="square" lIns="0" tIns="16446" rIns="0" bIns="0" rtlCol="0">
            <a:noAutofit/>
          </a:bodyPr>
          <a:lstStyle/>
          <a:p>
            <a:pPr marL="12700">
              <a:lnSpc>
                <a:spcPts val="2590"/>
              </a:lnSpc>
            </a:pPr>
            <a:r>
              <a:rPr sz="2400" b="1" dirty="0">
                <a:cs typeface="Verdana"/>
              </a:rPr>
              <a:t>DESCENDIENTES</a:t>
            </a:r>
            <a:endParaRPr sz="2400">
              <a:cs typeface="Verdana"/>
            </a:endParaRPr>
          </a:p>
        </p:txBody>
      </p:sp>
      <p:sp>
        <p:nvSpPr>
          <p:cNvPr id="3" name="object 3"/>
          <p:cNvSpPr txBox="1"/>
          <p:nvPr/>
        </p:nvSpPr>
        <p:spPr>
          <a:xfrm>
            <a:off x="10231882" y="6502419"/>
            <a:ext cx="165504" cy="203708"/>
          </a:xfrm>
          <a:prstGeom prst="rect">
            <a:avLst/>
          </a:prstGeom>
        </p:spPr>
        <p:txBody>
          <a:bodyPr wrap="square" lIns="0" tIns="9874" rIns="0" bIns="0" rtlCol="0">
            <a:noAutofit/>
          </a:bodyPr>
          <a:lstStyle/>
          <a:p>
            <a:pPr marL="12700">
              <a:lnSpc>
                <a:spcPts val="1555"/>
              </a:lnSpc>
            </a:pPr>
            <a:r>
              <a:rPr sz="1400" dirty="0">
                <a:latin typeface="Verdana"/>
                <a:cs typeface="Verdana"/>
              </a:rPr>
              <a:t>7</a:t>
            </a:r>
            <a:endParaRPr sz="1400">
              <a:latin typeface="Verdana"/>
              <a:cs typeface="Verdana"/>
            </a:endParaRPr>
          </a:p>
        </p:txBody>
      </p:sp>
      <p:sp>
        <p:nvSpPr>
          <p:cNvPr id="2" name="object 2"/>
          <p:cNvSpPr txBox="1"/>
          <p:nvPr/>
        </p:nvSpPr>
        <p:spPr>
          <a:xfrm>
            <a:off x="3886201" y="6045200"/>
            <a:ext cx="3214751" cy="127000"/>
          </a:xfrm>
          <a:prstGeom prst="rect">
            <a:avLst/>
          </a:prstGeom>
        </p:spPr>
        <p:txBody>
          <a:bodyPr wrap="square" lIns="0" tIns="0" rIns="0" bIns="0" rtlCol="0">
            <a:noAutofit/>
          </a:bodyPr>
          <a:lstStyle/>
          <a:p>
            <a:pPr marL="25400">
              <a:lnSpc>
                <a:spcPts val="1000"/>
              </a:lnSpc>
            </a:pPr>
            <a:endParaRPr sz="1000"/>
          </a:p>
        </p:txBody>
      </p:sp>
      <p:sp>
        <p:nvSpPr>
          <p:cNvPr id="24" name="Título 23">
            <a:extLst>
              <a:ext uri="{FF2B5EF4-FFF2-40B4-BE49-F238E27FC236}">
                <a16:creationId xmlns:a16="http://schemas.microsoft.com/office/drawing/2014/main" id="{6CB4DACB-9273-417A-94D1-7B03E8D0ADA2}"/>
              </a:ext>
            </a:extLst>
          </p:cNvPr>
          <p:cNvSpPr>
            <a:spLocks noGrp="1"/>
          </p:cNvSpPr>
          <p:nvPr>
            <p:ph type="title"/>
          </p:nvPr>
        </p:nvSpPr>
        <p:spPr>
          <a:xfrm>
            <a:off x="1066800" y="224672"/>
            <a:ext cx="10058400" cy="1450757"/>
          </a:xfrm>
        </p:spPr>
        <p:txBody>
          <a:bodyPr/>
          <a:lstStyle/>
          <a:p>
            <a:r>
              <a:rPr lang="es-ES" dirty="0"/>
              <a:t>El ciclo de la evolución</a:t>
            </a:r>
            <a:endParaRPr lang="es-BO" dirty="0"/>
          </a:p>
        </p:txBody>
      </p:sp>
    </p:spTree>
    <p:extLst>
      <p:ext uri="{BB962C8B-B14F-4D97-AF65-F5344CB8AC3E}">
        <p14:creationId xmlns:p14="http://schemas.microsoft.com/office/powerpoint/2010/main" val="114858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9BB6A-FC29-466A-835D-05B2A1529E6C}"/>
              </a:ext>
            </a:extLst>
          </p:cNvPr>
          <p:cNvSpPr>
            <a:spLocks noGrp="1"/>
          </p:cNvSpPr>
          <p:nvPr>
            <p:ph type="title"/>
          </p:nvPr>
        </p:nvSpPr>
        <p:spPr/>
        <p:txBody>
          <a:bodyPr/>
          <a:lstStyle/>
          <a:p>
            <a:r>
              <a:rPr lang="es-ES" dirty="0"/>
              <a:t>¿Cómo se construye un AG?</a:t>
            </a:r>
            <a:endParaRPr lang="es-BO" dirty="0"/>
          </a:p>
        </p:txBody>
      </p:sp>
      <p:sp>
        <p:nvSpPr>
          <p:cNvPr id="3" name="Marcador de contenido 2">
            <a:extLst>
              <a:ext uri="{FF2B5EF4-FFF2-40B4-BE49-F238E27FC236}">
                <a16:creationId xmlns:a16="http://schemas.microsoft.com/office/drawing/2014/main" id="{9700EF0D-327C-4C94-8024-01ECC47562B6}"/>
              </a:ext>
            </a:extLst>
          </p:cNvPr>
          <p:cNvSpPr>
            <a:spLocks noGrp="1"/>
          </p:cNvSpPr>
          <p:nvPr>
            <p:ph idx="1"/>
          </p:nvPr>
        </p:nvSpPr>
        <p:spPr/>
        <p:txBody>
          <a:bodyPr>
            <a:normAutofit lnSpcReduction="10000"/>
          </a:bodyPr>
          <a:lstStyle/>
          <a:p>
            <a:r>
              <a:rPr lang="es-ES" sz="2800" dirty="0"/>
              <a:t>Los pasos para construir un Algoritmo Genético</a:t>
            </a:r>
          </a:p>
          <a:p>
            <a:pPr lvl="1"/>
            <a:r>
              <a:rPr lang="es-ES" sz="2400" dirty="0">
                <a:solidFill>
                  <a:srgbClr val="0070C0"/>
                </a:solidFill>
              </a:rPr>
              <a:t>Diseñar una representación</a:t>
            </a:r>
          </a:p>
          <a:p>
            <a:pPr lvl="1"/>
            <a:r>
              <a:rPr lang="es-ES" sz="2400" dirty="0">
                <a:solidFill>
                  <a:srgbClr val="0070C0"/>
                </a:solidFill>
              </a:rPr>
              <a:t>Decidir cómo inicializar una población</a:t>
            </a:r>
          </a:p>
          <a:p>
            <a:pPr lvl="1"/>
            <a:r>
              <a:rPr lang="es-ES" sz="2400" dirty="0">
                <a:solidFill>
                  <a:srgbClr val="0070C0"/>
                </a:solidFill>
              </a:rPr>
              <a:t>Diseñar una correspondencia entre genotipo y fenotipo</a:t>
            </a:r>
          </a:p>
          <a:p>
            <a:pPr lvl="1"/>
            <a:r>
              <a:rPr lang="es-ES" sz="2400" dirty="0">
                <a:solidFill>
                  <a:srgbClr val="002060"/>
                </a:solidFill>
              </a:rPr>
              <a:t>Diseñar una forma de evaluar un individuo</a:t>
            </a:r>
          </a:p>
          <a:p>
            <a:pPr lvl="1"/>
            <a:r>
              <a:rPr lang="es-ES" sz="2400" dirty="0">
                <a:solidFill>
                  <a:srgbClr val="002060"/>
                </a:solidFill>
              </a:rPr>
              <a:t>Diseñar un operador de mutación adecuado</a:t>
            </a:r>
          </a:p>
          <a:p>
            <a:pPr lvl="1"/>
            <a:r>
              <a:rPr lang="es-ES" sz="2400" dirty="0">
                <a:solidFill>
                  <a:srgbClr val="002060"/>
                </a:solidFill>
              </a:rPr>
              <a:t>Diseñar un operador de cruce adecuado</a:t>
            </a:r>
          </a:p>
          <a:p>
            <a:pPr lvl="1"/>
            <a:r>
              <a:rPr lang="es-ES" sz="2400" dirty="0">
                <a:solidFill>
                  <a:srgbClr val="002060"/>
                </a:solidFill>
              </a:rPr>
              <a:t>Decidir cómo seleccionar los individuos para ser padres</a:t>
            </a:r>
          </a:p>
          <a:p>
            <a:pPr lvl="1"/>
            <a:r>
              <a:rPr lang="es-ES" sz="2400" dirty="0">
                <a:solidFill>
                  <a:srgbClr val="002060"/>
                </a:solidFill>
              </a:rPr>
              <a:t>Decidir cómo reemplazar a los individuos</a:t>
            </a:r>
          </a:p>
          <a:p>
            <a:pPr lvl="1"/>
            <a:r>
              <a:rPr lang="es-ES" sz="2400" dirty="0">
                <a:solidFill>
                  <a:srgbClr val="002060"/>
                </a:solidFill>
              </a:rPr>
              <a:t>Decidir la condición de parada</a:t>
            </a:r>
          </a:p>
          <a:p>
            <a:endParaRPr lang="es-ES" sz="2800" dirty="0"/>
          </a:p>
          <a:p>
            <a:endParaRPr lang="es-ES" sz="2800" dirty="0"/>
          </a:p>
          <a:p>
            <a:endParaRPr lang="es-ES" sz="2800" dirty="0"/>
          </a:p>
          <a:p>
            <a:endParaRPr lang="es-BO" sz="2800" dirty="0"/>
          </a:p>
        </p:txBody>
      </p:sp>
      <p:sp>
        <p:nvSpPr>
          <p:cNvPr id="4" name="Marcador de número de diapositiva 3">
            <a:extLst>
              <a:ext uri="{FF2B5EF4-FFF2-40B4-BE49-F238E27FC236}">
                <a16:creationId xmlns:a16="http://schemas.microsoft.com/office/drawing/2014/main" id="{BAF6D93A-CB69-479D-8709-F53911C57010}"/>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object 15">
            <a:extLst>
              <a:ext uri="{FF2B5EF4-FFF2-40B4-BE49-F238E27FC236}">
                <a16:creationId xmlns:a16="http://schemas.microsoft.com/office/drawing/2014/main" id="{221D008A-FD77-4A23-900F-0D1D018FAA1E}"/>
              </a:ext>
            </a:extLst>
          </p:cNvPr>
          <p:cNvSpPr/>
          <p:nvPr/>
        </p:nvSpPr>
        <p:spPr>
          <a:xfrm>
            <a:off x="8976320" y="2315475"/>
            <a:ext cx="796671" cy="1331849"/>
          </a:xfrm>
          <a:custGeom>
            <a:avLst/>
            <a:gdLst/>
            <a:ahLst/>
            <a:cxnLst/>
            <a:rect l="l" t="t" r="r" b="b"/>
            <a:pathLst>
              <a:path w="796671" h="1331849">
                <a:moveTo>
                  <a:pt x="146558" y="997203"/>
                </a:moveTo>
                <a:lnTo>
                  <a:pt x="146430" y="955675"/>
                </a:lnTo>
                <a:lnTo>
                  <a:pt x="138938" y="958850"/>
                </a:lnTo>
                <a:lnTo>
                  <a:pt x="132842" y="964438"/>
                </a:lnTo>
                <a:lnTo>
                  <a:pt x="128699" y="968741"/>
                </a:lnTo>
                <a:lnTo>
                  <a:pt x="121522" y="978572"/>
                </a:lnTo>
                <a:lnTo>
                  <a:pt x="137414" y="1012951"/>
                </a:lnTo>
                <a:lnTo>
                  <a:pt x="142494" y="1003172"/>
                </a:lnTo>
                <a:lnTo>
                  <a:pt x="146558" y="997203"/>
                </a:lnTo>
                <a:close/>
              </a:path>
              <a:path w="796671" h="1331849">
                <a:moveTo>
                  <a:pt x="263778" y="940562"/>
                </a:moveTo>
                <a:lnTo>
                  <a:pt x="256645" y="936521"/>
                </a:lnTo>
                <a:lnTo>
                  <a:pt x="246177" y="929098"/>
                </a:lnTo>
                <a:lnTo>
                  <a:pt x="247650" y="973836"/>
                </a:lnTo>
                <a:lnTo>
                  <a:pt x="256447" y="977695"/>
                </a:lnTo>
                <a:lnTo>
                  <a:pt x="268605" y="981260"/>
                </a:lnTo>
                <a:lnTo>
                  <a:pt x="281559" y="983107"/>
                </a:lnTo>
                <a:lnTo>
                  <a:pt x="293924" y="982718"/>
                </a:lnTo>
                <a:lnTo>
                  <a:pt x="306149" y="979795"/>
                </a:lnTo>
                <a:lnTo>
                  <a:pt x="318262" y="974344"/>
                </a:lnTo>
                <a:lnTo>
                  <a:pt x="332499" y="963466"/>
                </a:lnTo>
                <a:lnTo>
                  <a:pt x="340773" y="953558"/>
                </a:lnTo>
                <a:lnTo>
                  <a:pt x="347979" y="941577"/>
                </a:lnTo>
                <a:lnTo>
                  <a:pt x="354762" y="925207"/>
                </a:lnTo>
                <a:lnTo>
                  <a:pt x="357832" y="912952"/>
                </a:lnTo>
                <a:lnTo>
                  <a:pt x="359255" y="900581"/>
                </a:lnTo>
                <a:lnTo>
                  <a:pt x="359028" y="888111"/>
                </a:lnTo>
                <a:lnTo>
                  <a:pt x="355967" y="871270"/>
                </a:lnTo>
                <a:lnTo>
                  <a:pt x="351832" y="859350"/>
                </a:lnTo>
                <a:lnTo>
                  <a:pt x="346083" y="847731"/>
                </a:lnTo>
                <a:lnTo>
                  <a:pt x="338709" y="836422"/>
                </a:lnTo>
                <a:lnTo>
                  <a:pt x="334552" y="831028"/>
                </a:lnTo>
                <a:lnTo>
                  <a:pt x="325909" y="821387"/>
                </a:lnTo>
                <a:lnTo>
                  <a:pt x="316482" y="812817"/>
                </a:lnTo>
                <a:lnTo>
                  <a:pt x="306270" y="805335"/>
                </a:lnTo>
                <a:lnTo>
                  <a:pt x="295275" y="798956"/>
                </a:lnTo>
                <a:lnTo>
                  <a:pt x="284263" y="794128"/>
                </a:lnTo>
                <a:lnTo>
                  <a:pt x="271916" y="790552"/>
                </a:lnTo>
                <a:lnTo>
                  <a:pt x="259793" y="789038"/>
                </a:lnTo>
                <a:lnTo>
                  <a:pt x="247894" y="789594"/>
                </a:lnTo>
                <a:lnTo>
                  <a:pt x="236220" y="792226"/>
                </a:lnTo>
                <a:lnTo>
                  <a:pt x="229052" y="794932"/>
                </a:lnTo>
                <a:lnTo>
                  <a:pt x="218146" y="801009"/>
                </a:lnTo>
                <a:lnTo>
                  <a:pt x="208451" y="809077"/>
                </a:lnTo>
                <a:lnTo>
                  <a:pt x="199957" y="819143"/>
                </a:lnTo>
                <a:lnTo>
                  <a:pt x="192659" y="831214"/>
                </a:lnTo>
                <a:lnTo>
                  <a:pt x="188970" y="839173"/>
                </a:lnTo>
                <a:lnTo>
                  <a:pt x="184681" y="851495"/>
                </a:lnTo>
                <a:lnTo>
                  <a:pt x="182137" y="863791"/>
                </a:lnTo>
                <a:lnTo>
                  <a:pt x="181355" y="876046"/>
                </a:lnTo>
                <a:lnTo>
                  <a:pt x="181481" y="880999"/>
                </a:lnTo>
                <a:lnTo>
                  <a:pt x="183008" y="893709"/>
                </a:lnTo>
                <a:lnTo>
                  <a:pt x="186269" y="905992"/>
                </a:lnTo>
                <a:lnTo>
                  <a:pt x="191262" y="917828"/>
                </a:lnTo>
                <a:lnTo>
                  <a:pt x="194808" y="924395"/>
                </a:lnTo>
                <a:lnTo>
                  <a:pt x="201681" y="934739"/>
                </a:lnTo>
                <a:lnTo>
                  <a:pt x="209897" y="944615"/>
                </a:lnTo>
                <a:lnTo>
                  <a:pt x="219455" y="954024"/>
                </a:lnTo>
                <a:lnTo>
                  <a:pt x="226720" y="960192"/>
                </a:lnTo>
                <a:lnTo>
                  <a:pt x="228677" y="910679"/>
                </a:lnTo>
                <a:lnTo>
                  <a:pt x="221615" y="899668"/>
                </a:lnTo>
                <a:lnTo>
                  <a:pt x="219549" y="895648"/>
                </a:lnTo>
                <a:lnTo>
                  <a:pt x="215062" y="883366"/>
                </a:lnTo>
                <a:lnTo>
                  <a:pt x="213496" y="871369"/>
                </a:lnTo>
                <a:lnTo>
                  <a:pt x="214869" y="859658"/>
                </a:lnTo>
                <a:lnTo>
                  <a:pt x="219201" y="848233"/>
                </a:lnTo>
                <a:lnTo>
                  <a:pt x="222804" y="842192"/>
                </a:lnTo>
                <a:lnTo>
                  <a:pt x="231838" y="833085"/>
                </a:lnTo>
                <a:lnTo>
                  <a:pt x="243459" y="827531"/>
                </a:lnTo>
                <a:lnTo>
                  <a:pt x="253977" y="825971"/>
                </a:lnTo>
                <a:lnTo>
                  <a:pt x="266043" y="827567"/>
                </a:lnTo>
                <a:lnTo>
                  <a:pt x="278765" y="832612"/>
                </a:lnTo>
                <a:lnTo>
                  <a:pt x="291194" y="840380"/>
                </a:lnTo>
                <a:lnTo>
                  <a:pt x="300860" y="848708"/>
                </a:lnTo>
                <a:lnTo>
                  <a:pt x="309879" y="858774"/>
                </a:lnTo>
                <a:lnTo>
                  <a:pt x="317870" y="870263"/>
                </a:lnTo>
                <a:lnTo>
                  <a:pt x="323374" y="881705"/>
                </a:lnTo>
                <a:lnTo>
                  <a:pt x="326390" y="893063"/>
                </a:lnTo>
                <a:lnTo>
                  <a:pt x="327006" y="899622"/>
                </a:lnTo>
                <a:lnTo>
                  <a:pt x="326029" y="912226"/>
                </a:lnTo>
                <a:lnTo>
                  <a:pt x="321945" y="923670"/>
                </a:lnTo>
                <a:lnTo>
                  <a:pt x="317866" y="930355"/>
                </a:lnTo>
                <a:lnTo>
                  <a:pt x="308666" y="939348"/>
                </a:lnTo>
                <a:lnTo>
                  <a:pt x="297052" y="944626"/>
                </a:lnTo>
                <a:lnTo>
                  <a:pt x="288154" y="946047"/>
                </a:lnTo>
                <a:lnTo>
                  <a:pt x="275999" y="945005"/>
                </a:lnTo>
                <a:lnTo>
                  <a:pt x="263778" y="940562"/>
                </a:lnTo>
                <a:close/>
              </a:path>
              <a:path w="796671" h="1331849">
                <a:moveTo>
                  <a:pt x="237081" y="967686"/>
                </a:moveTo>
                <a:lnTo>
                  <a:pt x="247650" y="973836"/>
                </a:lnTo>
                <a:lnTo>
                  <a:pt x="246177" y="929098"/>
                </a:lnTo>
                <a:lnTo>
                  <a:pt x="236859" y="920486"/>
                </a:lnTo>
                <a:lnTo>
                  <a:pt x="228677" y="910679"/>
                </a:lnTo>
                <a:lnTo>
                  <a:pt x="226720" y="960192"/>
                </a:lnTo>
                <a:lnTo>
                  <a:pt x="237081" y="967686"/>
                </a:lnTo>
                <a:close/>
              </a:path>
              <a:path w="796671" h="1331849">
                <a:moveTo>
                  <a:pt x="305562" y="684022"/>
                </a:moveTo>
                <a:lnTo>
                  <a:pt x="310388" y="626872"/>
                </a:lnTo>
                <a:lnTo>
                  <a:pt x="304292" y="630681"/>
                </a:lnTo>
                <a:lnTo>
                  <a:pt x="298576" y="636269"/>
                </a:lnTo>
                <a:lnTo>
                  <a:pt x="293370" y="643636"/>
                </a:lnTo>
                <a:lnTo>
                  <a:pt x="292353" y="709929"/>
                </a:lnTo>
                <a:lnTo>
                  <a:pt x="305562" y="684022"/>
                </a:lnTo>
                <a:close/>
              </a:path>
              <a:path w="796671" h="1331849">
                <a:moveTo>
                  <a:pt x="419100" y="666241"/>
                </a:moveTo>
                <a:lnTo>
                  <a:pt x="411607" y="662559"/>
                </a:lnTo>
                <a:lnTo>
                  <a:pt x="403860" y="661542"/>
                </a:lnTo>
                <a:lnTo>
                  <a:pt x="395604" y="663193"/>
                </a:lnTo>
                <a:lnTo>
                  <a:pt x="398652" y="699008"/>
                </a:lnTo>
                <a:lnTo>
                  <a:pt x="403987" y="701675"/>
                </a:lnTo>
                <a:lnTo>
                  <a:pt x="408432" y="703961"/>
                </a:lnTo>
                <a:lnTo>
                  <a:pt x="411861" y="707516"/>
                </a:lnTo>
                <a:lnTo>
                  <a:pt x="414527" y="712342"/>
                </a:lnTo>
                <a:lnTo>
                  <a:pt x="417068" y="717168"/>
                </a:lnTo>
                <a:lnTo>
                  <a:pt x="418084" y="722249"/>
                </a:lnTo>
                <a:lnTo>
                  <a:pt x="417449" y="727837"/>
                </a:lnTo>
                <a:lnTo>
                  <a:pt x="416849" y="730978"/>
                </a:lnTo>
                <a:lnTo>
                  <a:pt x="413098" y="741571"/>
                </a:lnTo>
                <a:lnTo>
                  <a:pt x="406146" y="756285"/>
                </a:lnTo>
                <a:lnTo>
                  <a:pt x="395986" y="840613"/>
                </a:lnTo>
                <a:lnTo>
                  <a:pt x="434975" y="764159"/>
                </a:lnTo>
                <a:lnTo>
                  <a:pt x="438798" y="756339"/>
                </a:lnTo>
                <a:lnTo>
                  <a:pt x="444205" y="743451"/>
                </a:lnTo>
                <a:lnTo>
                  <a:pt x="447847" y="731797"/>
                </a:lnTo>
                <a:lnTo>
                  <a:pt x="449707" y="721360"/>
                </a:lnTo>
                <a:lnTo>
                  <a:pt x="449891" y="712588"/>
                </a:lnTo>
                <a:lnTo>
                  <a:pt x="447668" y="700295"/>
                </a:lnTo>
                <a:lnTo>
                  <a:pt x="442468" y="688721"/>
                </a:lnTo>
                <a:lnTo>
                  <a:pt x="438387" y="682622"/>
                </a:lnTo>
                <a:lnTo>
                  <a:pt x="429607" y="673321"/>
                </a:lnTo>
                <a:lnTo>
                  <a:pt x="419100" y="666241"/>
                </a:lnTo>
                <a:close/>
              </a:path>
              <a:path w="796671" h="1331849">
                <a:moveTo>
                  <a:pt x="395171" y="663283"/>
                </a:moveTo>
                <a:lnTo>
                  <a:pt x="383678" y="667866"/>
                </a:lnTo>
                <a:lnTo>
                  <a:pt x="373379" y="676401"/>
                </a:lnTo>
                <a:lnTo>
                  <a:pt x="374165" y="669409"/>
                </a:lnTo>
                <a:lnTo>
                  <a:pt x="373633" y="656554"/>
                </a:lnTo>
                <a:lnTo>
                  <a:pt x="370204" y="645540"/>
                </a:lnTo>
                <a:lnTo>
                  <a:pt x="361547" y="633641"/>
                </a:lnTo>
                <a:lnTo>
                  <a:pt x="350647" y="626110"/>
                </a:lnTo>
                <a:lnTo>
                  <a:pt x="344043" y="622680"/>
                </a:lnTo>
                <a:lnTo>
                  <a:pt x="337185" y="620902"/>
                </a:lnTo>
                <a:lnTo>
                  <a:pt x="323088" y="621029"/>
                </a:lnTo>
                <a:lnTo>
                  <a:pt x="316611" y="622935"/>
                </a:lnTo>
                <a:lnTo>
                  <a:pt x="310388" y="626872"/>
                </a:lnTo>
                <a:lnTo>
                  <a:pt x="305562" y="684022"/>
                </a:lnTo>
                <a:lnTo>
                  <a:pt x="310261" y="674751"/>
                </a:lnTo>
                <a:lnTo>
                  <a:pt x="313563" y="669036"/>
                </a:lnTo>
                <a:lnTo>
                  <a:pt x="315214" y="666876"/>
                </a:lnTo>
                <a:lnTo>
                  <a:pt x="318262" y="662939"/>
                </a:lnTo>
                <a:lnTo>
                  <a:pt x="321818" y="660526"/>
                </a:lnTo>
                <a:lnTo>
                  <a:pt x="325627" y="659511"/>
                </a:lnTo>
                <a:lnTo>
                  <a:pt x="329565" y="658494"/>
                </a:lnTo>
                <a:lnTo>
                  <a:pt x="333501" y="659002"/>
                </a:lnTo>
                <a:lnTo>
                  <a:pt x="337693" y="661162"/>
                </a:lnTo>
                <a:lnTo>
                  <a:pt x="341884" y="663321"/>
                </a:lnTo>
                <a:lnTo>
                  <a:pt x="345186" y="666496"/>
                </a:lnTo>
                <a:lnTo>
                  <a:pt x="347599" y="670940"/>
                </a:lnTo>
                <a:lnTo>
                  <a:pt x="350012" y="675386"/>
                </a:lnTo>
                <a:lnTo>
                  <a:pt x="350774" y="680465"/>
                </a:lnTo>
                <a:lnTo>
                  <a:pt x="349758" y="686308"/>
                </a:lnTo>
                <a:lnTo>
                  <a:pt x="346076" y="698313"/>
                </a:lnTo>
                <a:lnTo>
                  <a:pt x="339598" y="712215"/>
                </a:lnTo>
                <a:lnTo>
                  <a:pt x="326644" y="737615"/>
                </a:lnTo>
                <a:lnTo>
                  <a:pt x="292353" y="709929"/>
                </a:lnTo>
                <a:lnTo>
                  <a:pt x="293370" y="643636"/>
                </a:lnTo>
                <a:lnTo>
                  <a:pt x="292338" y="645133"/>
                </a:lnTo>
                <a:lnTo>
                  <a:pt x="286746" y="654448"/>
                </a:lnTo>
                <a:lnTo>
                  <a:pt x="279400" y="668274"/>
                </a:lnTo>
                <a:lnTo>
                  <a:pt x="251078" y="723773"/>
                </a:lnTo>
                <a:lnTo>
                  <a:pt x="395986" y="840613"/>
                </a:lnTo>
                <a:lnTo>
                  <a:pt x="406146" y="756285"/>
                </a:lnTo>
                <a:lnTo>
                  <a:pt x="389636" y="788415"/>
                </a:lnTo>
                <a:lnTo>
                  <a:pt x="351790" y="757936"/>
                </a:lnTo>
                <a:lnTo>
                  <a:pt x="372110" y="718058"/>
                </a:lnTo>
                <a:lnTo>
                  <a:pt x="376936" y="708787"/>
                </a:lnTo>
                <a:lnTo>
                  <a:pt x="382016" y="703072"/>
                </a:lnTo>
                <a:lnTo>
                  <a:pt x="387603" y="700913"/>
                </a:lnTo>
                <a:lnTo>
                  <a:pt x="393192" y="698753"/>
                </a:lnTo>
                <a:lnTo>
                  <a:pt x="398652" y="699008"/>
                </a:lnTo>
                <a:lnTo>
                  <a:pt x="395604" y="663193"/>
                </a:lnTo>
                <a:lnTo>
                  <a:pt x="395171" y="663283"/>
                </a:lnTo>
                <a:close/>
              </a:path>
              <a:path w="796671" h="1331849">
                <a:moveTo>
                  <a:pt x="480441" y="675386"/>
                </a:moveTo>
                <a:lnTo>
                  <a:pt x="539750" y="559435"/>
                </a:lnTo>
                <a:lnTo>
                  <a:pt x="515493" y="539876"/>
                </a:lnTo>
                <a:lnTo>
                  <a:pt x="473328" y="622426"/>
                </a:lnTo>
                <a:lnTo>
                  <a:pt x="352551" y="525144"/>
                </a:lnTo>
                <a:lnTo>
                  <a:pt x="335534" y="558418"/>
                </a:lnTo>
                <a:lnTo>
                  <a:pt x="480441" y="675386"/>
                </a:lnTo>
                <a:close/>
              </a:path>
              <a:path w="796671" h="1331849">
                <a:moveTo>
                  <a:pt x="550672" y="537844"/>
                </a:moveTo>
                <a:lnTo>
                  <a:pt x="615442" y="411099"/>
                </a:lnTo>
                <a:lnTo>
                  <a:pt x="591312" y="391540"/>
                </a:lnTo>
                <a:lnTo>
                  <a:pt x="543051" y="485901"/>
                </a:lnTo>
                <a:lnTo>
                  <a:pt x="504190" y="453263"/>
                </a:lnTo>
                <a:lnTo>
                  <a:pt x="547116" y="369188"/>
                </a:lnTo>
                <a:lnTo>
                  <a:pt x="522986" y="349758"/>
                </a:lnTo>
                <a:lnTo>
                  <a:pt x="480060" y="433704"/>
                </a:lnTo>
                <a:lnTo>
                  <a:pt x="447167" y="407162"/>
                </a:lnTo>
                <a:lnTo>
                  <a:pt x="491490" y="320293"/>
                </a:lnTo>
                <a:lnTo>
                  <a:pt x="467233" y="300736"/>
                </a:lnTo>
                <a:lnTo>
                  <a:pt x="405765" y="421004"/>
                </a:lnTo>
                <a:lnTo>
                  <a:pt x="550672" y="537844"/>
                </a:lnTo>
                <a:close/>
              </a:path>
              <a:path w="796671" h="1331849">
                <a:moveTo>
                  <a:pt x="707390" y="231393"/>
                </a:moveTo>
                <a:lnTo>
                  <a:pt x="562483" y="114553"/>
                </a:lnTo>
                <a:lnTo>
                  <a:pt x="537845" y="162687"/>
                </a:lnTo>
                <a:lnTo>
                  <a:pt x="623189" y="276098"/>
                </a:lnTo>
                <a:lnTo>
                  <a:pt x="507111" y="222885"/>
                </a:lnTo>
                <a:lnTo>
                  <a:pt x="482726" y="270510"/>
                </a:lnTo>
                <a:lnTo>
                  <a:pt x="627634" y="387350"/>
                </a:lnTo>
                <a:lnTo>
                  <a:pt x="643001" y="357250"/>
                </a:lnTo>
                <a:lnTo>
                  <a:pt x="520700" y="262127"/>
                </a:lnTo>
                <a:lnTo>
                  <a:pt x="659257" y="325500"/>
                </a:lnTo>
                <a:lnTo>
                  <a:pt x="675386" y="293877"/>
                </a:lnTo>
                <a:lnTo>
                  <a:pt x="573532" y="161036"/>
                </a:lnTo>
                <a:lnTo>
                  <a:pt x="691769" y="261874"/>
                </a:lnTo>
                <a:lnTo>
                  <a:pt x="707390" y="231393"/>
                </a:lnTo>
                <a:close/>
              </a:path>
              <a:path w="796671" h="1331849">
                <a:moveTo>
                  <a:pt x="717423" y="211709"/>
                </a:moveTo>
                <a:lnTo>
                  <a:pt x="734949" y="177418"/>
                </a:lnTo>
                <a:lnTo>
                  <a:pt x="709041" y="139700"/>
                </a:lnTo>
                <a:lnTo>
                  <a:pt x="741807" y="75311"/>
                </a:lnTo>
                <a:lnTo>
                  <a:pt x="712724" y="65659"/>
                </a:lnTo>
                <a:lnTo>
                  <a:pt x="687959" y="114300"/>
                </a:lnTo>
                <a:lnTo>
                  <a:pt x="642620" y="41655"/>
                </a:lnTo>
                <a:lnTo>
                  <a:pt x="621029" y="0"/>
                </a:lnTo>
                <a:lnTo>
                  <a:pt x="601979" y="37084"/>
                </a:lnTo>
                <a:lnTo>
                  <a:pt x="717423" y="211709"/>
                </a:lnTo>
                <a:close/>
              </a:path>
              <a:path w="796671" h="1331849">
                <a:moveTo>
                  <a:pt x="796671" y="56641"/>
                </a:moveTo>
                <a:lnTo>
                  <a:pt x="621029" y="0"/>
                </a:lnTo>
                <a:lnTo>
                  <a:pt x="642620" y="41655"/>
                </a:lnTo>
                <a:lnTo>
                  <a:pt x="712724" y="65659"/>
                </a:lnTo>
                <a:lnTo>
                  <a:pt x="741807" y="75311"/>
                </a:lnTo>
                <a:lnTo>
                  <a:pt x="780542" y="88264"/>
                </a:lnTo>
                <a:lnTo>
                  <a:pt x="796671" y="56641"/>
                </a:lnTo>
                <a:close/>
              </a:path>
              <a:path w="796671" h="1331849">
                <a:moveTo>
                  <a:pt x="41038" y="1136369"/>
                </a:moveTo>
                <a:lnTo>
                  <a:pt x="33782" y="1148969"/>
                </a:lnTo>
                <a:lnTo>
                  <a:pt x="0" y="1214882"/>
                </a:lnTo>
                <a:lnTo>
                  <a:pt x="144907" y="1331849"/>
                </a:lnTo>
                <a:lnTo>
                  <a:pt x="87884" y="1224280"/>
                </a:lnTo>
                <a:lnTo>
                  <a:pt x="82676" y="1234566"/>
                </a:lnTo>
                <a:lnTo>
                  <a:pt x="40894" y="1200784"/>
                </a:lnTo>
                <a:lnTo>
                  <a:pt x="53086" y="1176908"/>
                </a:lnTo>
                <a:lnTo>
                  <a:pt x="58674" y="1165987"/>
                </a:lnTo>
                <a:lnTo>
                  <a:pt x="62865" y="1159256"/>
                </a:lnTo>
                <a:lnTo>
                  <a:pt x="65532" y="1156715"/>
                </a:lnTo>
                <a:lnTo>
                  <a:pt x="68325" y="1154176"/>
                </a:lnTo>
                <a:lnTo>
                  <a:pt x="71374" y="1152652"/>
                </a:lnTo>
                <a:lnTo>
                  <a:pt x="74802" y="1152270"/>
                </a:lnTo>
                <a:lnTo>
                  <a:pt x="78104" y="1151763"/>
                </a:lnTo>
                <a:lnTo>
                  <a:pt x="81788" y="1152525"/>
                </a:lnTo>
                <a:lnTo>
                  <a:pt x="85725" y="1154557"/>
                </a:lnTo>
                <a:lnTo>
                  <a:pt x="91567" y="1157605"/>
                </a:lnTo>
                <a:lnTo>
                  <a:pt x="96012" y="1162050"/>
                </a:lnTo>
                <a:lnTo>
                  <a:pt x="99187" y="1167891"/>
                </a:lnTo>
                <a:lnTo>
                  <a:pt x="102362" y="1173733"/>
                </a:lnTo>
                <a:lnTo>
                  <a:pt x="103504" y="1180211"/>
                </a:lnTo>
                <a:lnTo>
                  <a:pt x="106807" y="1253744"/>
                </a:lnTo>
                <a:lnTo>
                  <a:pt x="117601" y="1232408"/>
                </a:lnTo>
                <a:lnTo>
                  <a:pt x="122294" y="1223122"/>
                </a:lnTo>
                <a:lnTo>
                  <a:pt x="128147" y="1210834"/>
                </a:lnTo>
                <a:lnTo>
                  <a:pt x="131572" y="1202436"/>
                </a:lnTo>
                <a:lnTo>
                  <a:pt x="135000" y="1192783"/>
                </a:lnTo>
                <a:lnTo>
                  <a:pt x="136778" y="1184783"/>
                </a:lnTo>
                <a:lnTo>
                  <a:pt x="137033" y="1178178"/>
                </a:lnTo>
                <a:lnTo>
                  <a:pt x="137414" y="1171702"/>
                </a:lnTo>
                <a:lnTo>
                  <a:pt x="136398" y="1164844"/>
                </a:lnTo>
                <a:lnTo>
                  <a:pt x="134112" y="1157858"/>
                </a:lnTo>
                <a:lnTo>
                  <a:pt x="131825" y="1150874"/>
                </a:lnTo>
                <a:lnTo>
                  <a:pt x="127635" y="1143889"/>
                </a:lnTo>
                <a:lnTo>
                  <a:pt x="121539" y="1136777"/>
                </a:lnTo>
                <a:lnTo>
                  <a:pt x="110783" y="1126514"/>
                </a:lnTo>
                <a:lnTo>
                  <a:pt x="100075" y="1119758"/>
                </a:lnTo>
                <a:lnTo>
                  <a:pt x="86209" y="1114748"/>
                </a:lnTo>
                <a:lnTo>
                  <a:pt x="74168" y="1114044"/>
                </a:lnTo>
                <a:lnTo>
                  <a:pt x="65659" y="1114806"/>
                </a:lnTo>
                <a:lnTo>
                  <a:pt x="58420" y="1117853"/>
                </a:lnTo>
                <a:lnTo>
                  <a:pt x="52070" y="1123188"/>
                </a:lnTo>
                <a:lnTo>
                  <a:pt x="48417" y="1126772"/>
                </a:lnTo>
                <a:lnTo>
                  <a:pt x="41038" y="1136369"/>
                </a:lnTo>
                <a:close/>
              </a:path>
              <a:path w="796671" h="1331849">
                <a:moveTo>
                  <a:pt x="106807" y="1253744"/>
                </a:moveTo>
                <a:lnTo>
                  <a:pt x="103504" y="1180211"/>
                </a:lnTo>
                <a:lnTo>
                  <a:pt x="102616" y="1187195"/>
                </a:lnTo>
                <a:lnTo>
                  <a:pt x="102487" y="1188191"/>
                </a:lnTo>
                <a:lnTo>
                  <a:pt x="100130" y="1197020"/>
                </a:lnTo>
                <a:lnTo>
                  <a:pt x="95254" y="1209041"/>
                </a:lnTo>
                <a:lnTo>
                  <a:pt x="87884" y="1224280"/>
                </a:lnTo>
                <a:lnTo>
                  <a:pt x="144907" y="1331849"/>
                </a:lnTo>
                <a:lnTo>
                  <a:pt x="161925" y="1298320"/>
                </a:lnTo>
                <a:lnTo>
                  <a:pt x="106807" y="1253744"/>
                </a:lnTo>
                <a:close/>
              </a:path>
              <a:path w="796671" h="1331849">
                <a:moveTo>
                  <a:pt x="160909" y="991743"/>
                </a:moveTo>
                <a:lnTo>
                  <a:pt x="166877" y="994790"/>
                </a:lnTo>
                <a:lnTo>
                  <a:pt x="171830" y="997331"/>
                </a:lnTo>
                <a:lnTo>
                  <a:pt x="175768" y="1001394"/>
                </a:lnTo>
                <a:lnTo>
                  <a:pt x="178689" y="1007109"/>
                </a:lnTo>
                <a:lnTo>
                  <a:pt x="181610" y="1012697"/>
                </a:lnTo>
                <a:lnTo>
                  <a:pt x="182625" y="1019047"/>
                </a:lnTo>
                <a:lnTo>
                  <a:pt x="181737" y="1026032"/>
                </a:lnTo>
                <a:lnTo>
                  <a:pt x="181561" y="1027190"/>
                </a:lnTo>
                <a:lnTo>
                  <a:pt x="179090" y="1035985"/>
                </a:lnTo>
                <a:lnTo>
                  <a:pt x="174161" y="1048045"/>
                </a:lnTo>
                <a:lnTo>
                  <a:pt x="166750" y="1063370"/>
                </a:lnTo>
                <a:lnTo>
                  <a:pt x="157607" y="1081024"/>
                </a:lnTo>
                <a:lnTo>
                  <a:pt x="118745" y="1049655"/>
                </a:lnTo>
                <a:lnTo>
                  <a:pt x="137414" y="1012951"/>
                </a:lnTo>
                <a:lnTo>
                  <a:pt x="121522" y="978572"/>
                </a:lnTo>
                <a:lnTo>
                  <a:pt x="114300" y="991488"/>
                </a:lnTo>
                <a:lnTo>
                  <a:pt x="77470" y="1063497"/>
                </a:lnTo>
                <a:lnTo>
                  <a:pt x="222250" y="1180338"/>
                </a:lnTo>
                <a:lnTo>
                  <a:pt x="239395" y="1146937"/>
                </a:lnTo>
                <a:lnTo>
                  <a:pt x="179324" y="1098550"/>
                </a:lnTo>
                <a:lnTo>
                  <a:pt x="186309" y="1084961"/>
                </a:lnTo>
                <a:lnTo>
                  <a:pt x="190373" y="1077087"/>
                </a:lnTo>
                <a:lnTo>
                  <a:pt x="194310" y="1072133"/>
                </a:lnTo>
                <a:lnTo>
                  <a:pt x="197993" y="1069975"/>
                </a:lnTo>
                <a:lnTo>
                  <a:pt x="211818" y="1066324"/>
                </a:lnTo>
                <a:lnTo>
                  <a:pt x="226695" y="1066164"/>
                </a:lnTo>
                <a:lnTo>
                  <a:pt x="227886" y="1066242"/>
                </a:lnTo>
                <a:lnTo>
                  <a:pt x="243968" y="1067392"/>
                </a:lnTo>
                <a:lnTo>
                  <a:pt x="257703" y="1068588"/>
                </a:lnTo>
                <a:lnTo>
                  <a:pt x="269090" y="1069830"/>
                </a:lnTo>
                <a:lnTo>
                  <a:pt x="278129" y="1071118"/>
                </a:lnTo>
                <a:lnTo>
                  <a:pt x="296418" y="1035303"/>
                </a:lnTo>
                <a:lnTo>
                  <a:pt x="292447" y="1034931"/>
                </a:lnTo>
                <a:lnTo>
                  <a:pt x="277477" y="1033701"/>
                </a:lnTo>
                <a:lnTo>
                  <a:pt x="263729" y="1032863"/>
                </a:lnTo>
                <a:lnTo>
                  <a:pt x="251209" y="1032425"/>
                </a:lnTo>
                <a:lnTo>
                  <a:pt x="239920" y="1032389"/>
                </a:lnTo>
                <a:lnTo>
                  <a:pt x="229870" y="1032763"/>
                </a:lnTo>
                <a:lnTo>
                  <a:pt x="221742" y="1033271"/>
                </a:lnTo>
                <a:lnTo>
                  <a:pt x="214629" y="1034669"/>
                </a:lnTo>
                <a:lnTo>
                  <a:pt x="208661" y="1037082"/>
                </a:lnTo>
                <a:lnTo>
                  <a:pt x="211819" y="1026618"/>
                </a:lnTo>
                <a:lnTo>
                  <a:pt x="213958" y="1013656"/>
                </a:lnTo>
                <a:lnTo>
                  <a:pt x="213719" y="1001777"/>
                </a:lnTo>
                <a:lnTo>
                  <a:pt x="211074" y="990981"/>
                </a:lnTo>
                <a:lnTo>
                  <a:pt x="210114" y="988550"/>
                </a:lnTo>
                <a:lnTo>
                  <a:pt x="203839" y="977742"/>
                </a:lnTo>
                <a:lnTo>
                  <a:pt x="194923" y="968611"/>
                </a:lnTo>
                <a:lnTo>
                  <a:pt x="183388" y="961136"/>
                </a:lnTo>
                <a:lnTo>
                  <a:pt x="179774" y="959428"/>
                </a:lnTo>
                <a:lnTo>
                  <a:pt x="167359" y="955530"/>
                </a:lnTo>
                <a:lnTo>
                  <a:pt x="155448" y="954913"/>
                </a:lnTo>
                <a:lnTo>
                  <a:pt x="146430" y="955675"/>
                </a:lnTo>
                <a:lnTo>
                  <a:pt x="146558" y="997203"/>
                </a:lnTo>
                <a:lnTo>
                  <a:pt x="149860" y="995171"/>
                </a:lnTo>
                <a:lnTo>
                  <a:pt x="155321" y="991869"/>
                </a:lnTo>
                <a:lnTo>
                  <a:pt x="160909" y="991743"/>
                </a:lnTo>
                <a:close/>
              </a:path>
            </a:pathLst>
          </a:custGeom>
          <a:solidFill>
            <a:srgbClr val="0066FF"/>
          </a:solidFill>
        </p:spPr>
        <p:txBody>
          <a:bodyPr wrap="square" lIns="0" tIns="0" rIns="0" bIns="0" rtlCol="0">
            <a:noAutofit/>
          </a:bodyPr>
          <a:lstStyle/>
          <a:p>
            <a:endParaRPr/>
          </a:p>
        </p:txBody>
      </p:sp>
      <p:sp>
        <p:nvSpPr>
          <p:cNvPr id="6" name="object 12">
            <a:extLst>
              <a:ext uri="{FF2B5EF4-FFF2-40B4-BE49-F238E27FC236}">
                <a16:creationId xmlns:a16="http://schemas.microsoft.com/office/drawing/2014/main" id="{24C11085-2B2E-45E7-935A-F1A9029BFABD}"/>
              </a:ext>
            </a:extLst>
          </p:cNvPr>
          <p:cNvSpPr/>
          <p:nvPr/>
        </p:nvSpPr>
        <p:spPr>
          <a:xfrm>
            <a:off x="9122271" y="4023114"/>
            <a:ext cx="1003291" cy="1796737"/>
          </a:xfrm>
          <a:custGeom>
            <a:avLst/>
            <a:gdLst/>
            <a:ahLst/>
            <a:cxnLst/>
            <a:rect l="l" t="t" r="r" b="b"/>
            <a:pathLst>
              <a:path w="1003291" h="1796737">
                <a:moveTo>
                  <a:pt x="378812" y="1334861"/>
                </a:moveTo>
                <a:lnTo>
                  <a:pt x="233905" y="1217983"/>
                </a:lnTo>
                <a:lnTo>
                  <a:pt x="209267" y="1266116"/>
                </a:lnTo>
                <a:lnTo>
                  <a:pt x="294738" y="1379527"/>
                </a:lnTo>
                <a:lnTo>
                  <a:pt x="178533" y="1326428"/>
                </a:lnTo>
                <a:lnTo>
                  <a:pt x="154149" y="1374002"/>
                </a:lnTo>
                <a:lnTo>
                  <a:pt x="299056" y="1490779"/>
                </a:lnTo>
                <a:lnTo>
                  <a:pt x="314423" y="1460680"/>
                </a:lnTo>
                <a:lnTo>
                  <a:pt x="192122" y="1365620"/>
                </a:lnTo>
                <a:lnTo>
                  <a:pt x="330679" y="1429031"/>
                </a:lnTo>
                <a:lnTo>
                  <a:pt x="346808" y="1397383"/>
                </a:lnTo>
                <a:lnTo>
                  <a:pt x="244954" y="1264541"/>
                </a:lnTo>
                <a:lnTo>
                  <a:pt x="363191" y="1365290"/>
                </a:lnTo>
                <a:lnTo>
                  <a:pt x="378812" y="1334861"/>
                </a:lnTo>
                <a:close/>
              </a:path>
              <a:path w="1003291" h="1796737">
                <a:moveTo>
                  <a:pt x="290970" y="1108023"/>
                </a:moveTo>
                <a:lnTo>
                  <a:pt x="283689" y="1120650"/>
                </a:lnTo>
                <a:lnTo>
                  <a:pt x="249907" y="1186626"/>
                </a:lnTo>
                <a:lnTo>
                  <a:pt x="394814" y="1303505"/>
                </a:lnTo>
                <a:lnTo>
                  <a:pt x="337791" y="1195961"/>
                </a:lnTo>
                <a:lnTo>
                  <a:pt x="332584" y="1206248"/>
                </a:lnTo>
                <a:lnTo>
                  <a:pt x="290801" y="1172479"/>
                </a:lnTo>
                <a:lnTo>
                  <a:pt x="302993" y="1148590"/>
                </a:lnTo>
                <a:lnTo>
                  <a:pt x="308581" y="1137795"/>
                </a:lnTo>
                <a:lnTo>
                  <a:pt x="312772" y="1131064"/>
                </a:lnTo>
                <a:lnTo>
                  <a:pt x="315439" y="1128524"/>
                </a:lnTo>
                <a:lnTo>
                  <a:pt x="318233" y="1125984"/>
                </a:lnTo>
                <a:lnTo>
                  <a:pt x="321281" y="1124460"/>
                </a:lnTo>
                <a:lnTo>
                  <a:pt x="324710" y="1123952"/>
                </a:lnTo>
                <a:lnTo>
                  <a:pt x="328012" y="1123571"/>
                </a:lnTo>
                <a:lnTo>
                  <a:pt x="331695" y="1124333"/>
                </a:lnTo>
                <a:lnTo>
                  <a:pt x="335632" y="1126365"/>
                </a:lnTo>
                <a:lnTo>
                  <a:pt x="341474" y="1129286"/>
                </a:lnTo>
                <a:lnTo>
                  <a:pt x="345919" y="1133731"/>
                </a:lnTo>
                <a:lnTo>
                  <a:pt x="349094" y="1139573"/>
                </a:lnTo>
                <a:lnTo>
                  <a:pt x="352142" y="1145415"/>
                </a:lnTo>
                <a:lnTo>
                  <a:pt x="353412" y="1151892"/>
                </a:lnTo>
                <a:lnTo>
                  <a:pt x="356587" y="1225527"/>
                </a:lnTo>
                <a:lnTo>
                  <a:pt x="367509" y="1204178"/>
                </a:lnTo>
                <a:lnTo>
                  <a:pt x="372211" y="1194857"/>
                </a:lnTo>
                <a:lnTo>
                  <a:pt x="378058" y="1182580"/>
                </a:lnTo>
                <a:lnTo>
                  <a:pt x="381479" y="1174180"/>
                </a:lnTo>
                <a:lnTo>
                  <a:pt x="384781" y="1164528"/>
                </a:lnTo>
                <a:lnTo>
                  <a:pt x="386686" y="1156464"/>
                </a:lnTo>
                <a:lnTo>
                  <a:pt x="386940" y="1149860"/>
                </a:lnTo>
                <a:lnTo>
                  <a:pt x="387321" y="1143383"/>
                </a:lnTo>
                <a:lnTo>
                  <a:pt x="386305" y="1136652"/>
                </a:lnTo>
                <a:lnTo>
                  <a:pt x="384019" y="1129667"/>
                </a:lnTo>
                <a:lnTo>
                  <a:pt x="381733" y="1122682"/>
                </a:lnTo>
                <a:lnTo>
                  <a:pt x="377542" y="1115570"/>
                </a:lnTo>
                <a:lnTo>
                  <a:pt x="371446" y="1108458"/>
                </a:lnTo>
                <a:lnTo>
                  <a:pt x="360646" y="1098240"/>
                </a:lnTo>
                <a:lnTo>
                  <a:pt x="349983" y="1091440"/>
                </a:lnTo>
                <a:lnTo>
                  <a:pt x="336147" y="1086530"/>
                </a:lnTo>
                <a:lnTo>
                  <a:pt x="324075" y="1085725"/>
                </a:lnTo>
                <a:lnTo>
                  <a:pt x="315566" y="1086487"/>
                </a:lnTo>
                <a:lnTo>
                  <a:pt x="308327" y="1089535"/>
                </a:lnTo>
                <a:lnTo>
                  <a:pt x="301977" y="1094996"/>
                </a:lnTo>
                <a:lnTo>
                  <a:pt x="298374" y="1098467"/>
                </a:lnTo>
                <a:lnTo>
                  <a:pt x="290970" y="1108023"/>
                </a:lnTo>
                <a:close/>
              </a:path>
              <a:path w="1003291" h="1796737">
                <a:moveTo>
                  <a:pt x="356587" y="1225527"/>
                </a:moveTo>
                <a:lnTo>
                  <a:pt x="353412" y="1151892"/>
                </a:lnTo>
                <a:lnTo>
                  <a:pt x="352523" y="1159004"/>
                </a:lnTo>
                <a:lnTo>
                  <a:pt x="352404" y="1159922"/>
                </a:lnTo>
                <a:lnTo>
                  <a:pt x="350059" y="1168685"/>
                </a:lnTo>
                <a:lnTo>
                  <a:pt x="345180" y="1180700"/>
                </a:lnTo>
                <a:lnTo>
                  <a:pt x="337791" y="1195961"/>
                </a:lnTo>
                <a:lnTo>
                  <a:pt x="394814" y="1303505"/>
                </a:lnTo>
                <a:lnTo>
                  <a:pt x="411832" y="1270091"/>
                </a:lnTo>
                <a:lnTo>
                  <a:pt x="356587" y="1225527"/>
                </a:lnTo>
                <a:close/>
              </a:path>
              <a:path w="1003291" h="1796737">
                <a:moveTo>
                  <a:pt x="429739" y="1076454"/>
                </a:moveTo>
                <a:lnTo>
                  <a:pt x="422605" y="1072452"/>
                </a:lnTo>
                <a:lnTo>
                  <a:pt x="412137" y="1065047"/>
                </a:lnTo>
                <a:lnTo>
                  <a:pt x="413610" y="1109728"/>
                </a:lnTo>
                <a:lnTo>
                  <a:pt x="422407" y="1113643"/>
                </a:lnTo>
                <a:lnTo>
                  <a:pt x="434565" y="1117184"/>
                </a:lnTo>
                <a:lnTo>
                  <a:pt x="447519" y="1118999"/>
                </a:lnTo>
                <a:lnTo>
                  <a:pt x="459941" y="1118610"/>
                </a:lnTo>
                <a:lnTo>
                  <a:pt x="472138" y="1115687"/>
                </a:lnTo>
                <a:lnTo>
                  <a:pt x="484222" y="1110236"/>
                </a:lnTo>
                <a:lnTo>
                  <a:pt x="498460" y="1099358"/>
                </a:lnTo>
                <a:lnTo>
                  <a:pt x="506734" y="1089450"/>
                </a:lnTo>
                <a:lnTo>
                  <a:pt x="513940" y="1077470"/>
                </a:lnTo>
                <a:lnTo>
                  <a:pt x="520723" y="1061125"/>
                </a:lnTo>
                <a:lnTo>
                  <a:pt x="523793" y="1048896"/>
                </a:lnTo>
                <a:lnTo>
                  <a:pt x="525215" y="1036525"/>
                </a:lnTo>
                <a:lnTo>
                  <a:pt x="524989" y="1024003"/>
                </a:lnTo>
                <a:lnTo>
                  <a:pt x="521961" y="1007273"/>
                </a:lnTo>
                <a:lnTo>
                  <a:pt x="517842" y="995333"/>
                </a:lnTo>
                <a:lnTo>
                  <a:pt x="512121" y="983716"/>
                </a:lnTo>
                <a:lnTo>
                  <a:pt x="504796" y="972441"/>
                </a:lnTo>
                <a:lnTo>
                  <a:pt x="500545" y="966940"/>
                </a:lnTo>
                <a:lnTo>
                  <a:pt x="491861" y="957276"/>
                </a:lnTo>
                <a:lnTo>
                  <a:pt x="482421" y="948716"/>
                </a:lnTo>
                <a:lnTo>
                  <a:pt x="472215" y="941277"/>
                </a:lnTo>
                <a:lnTo>
                  <a:pt x="461235" y="934976"/>
                </a:lnTo>
                <a:lnTo>
                  <a:pt x="450193" y="930079"/>
                </a:lnTo>
                <a:lnTo>
                  <a:pt x="437854" y="926469"/>
                </a:lnTo>
                <a:lnTo>
                  <a:pt x="425739" y="924939"/>
                </a:lnTo>
                <a:lnTo>
                  <a:pt x="413847" y="925488"/>
                </a:lnTo>
                <a:lnTo>
                  <a:pt x="402180" y="928118"/>
                </a:lnTo>
                <a:lnTo>
                  <a:pt x="394946" y="930860"/>
                </a:lnTo>
                <a:lnTo>
                  <a:pt x="384062" y="936968"/>
                </a:lnTo>
                <a:lnTo>
                  <a:pt x="374385" y="945072"/>
                </a:lnTo>
                <a:lnTo>
                  <a:pt x="365907" y="955163"/>
                </a:lnTo>
                <a:lnTo>
                  <a:pt x="358619" y="967234"/>
                </a:lnTo>
                <a:lnTo>
                  <a:pt x="354972" y="975084"/>
                </a:lnTo>
                <a:lnTo>
                  <a:pt x="350660" y="987395"/>
                </a:lnTo>
                <a:lnTo>
                  <a:pt x="348102" y="999675"/>
                </a:lnTo>
                <a:lnTo>
                  <a:pt x="347316" y="1011938"/>
                </a:lnTo>
                <a:lnTo>
                  <a:pt x="347442" y="1016930"/>
                </a:lnTo>
                <a:lnTo>
                  <a:pt x="348969" y="1029694"/>
                </a:lnTo>
                <a:lnTo>
                  <a:pt x="352229" y="1041964"/>
                </a:lnTo>
                <a:lnTo>
                  <a:pt x="357222" y="1053721"/>
                </a:lnTo>
                <a:lnTo>
                  <a:pt x="360811" y="1060342"/>
                </a:lnTo>
                <a:lnTo>
                  <a:pt x="367721" y="1070665"/>
                </a:lnTo>
                <a:lnTo>
                  <a:pt x="375976" y="1080523"/>
                </a:lnTo>
                <a:lnTo>
                  <a:pt x="385543" y="1089916"/>
                </a:lnTo>
                <a:lnTo>
                  <a:pt x="392724" y="1096035"/>
                </a:lnTo>
                <a:lnTo>
                  <a:pt x="394638" y="1046585"/>
                </a:lnTo>
                <a:lnTo>
                  <a:pt x="387575" y="1035560"/>
                </a:lnTo>
                <a:lnTo>
                  <a:pt x="385509" y="1031540"/>
                </a:lnTo>
                <a:lnTo>
                  <a:pt x="381023" y="1019258"/>
                </a:lnTo>
                <a:lnTo>
                  <a:pt x="379456" y="1007262"/>
                </a:lnTo>
                <a:lnTo>
                  <a:pt x="380830" y="995551"/>
                </a:lnTo>
                <a:lnTo>
                  <a:pt x="385162" y="984125"/>
                </a:lnTo>
                <a:lnTo>
                  <a:pt x="388814" y="978085"/>
                </a:lnTo>
                <a:lnTo>
                  <a:pt x="397835" y="968978"/>
                </a:lnTo>
                <a:lnTo>
                  <a:pt x="409419" y="963424"/>
                </a:lnTo>
                <a:lnTo>
                  <a:pt x="419938" y="961890"/>
                </a:lnTo>
                <a:lnTo>
                  <a:pt x="432004" y="963515"/>
                </a:lnTo>
                <a:lnTo>
                  <a:pt x="444725" y="968504"/>
                </a:lnTo>
                <a:lnTo>
                  <a:pt x="457155" y="976306"/>
                </a:lnTo>
                <a:lnTo>
                  <a:pt x="466820" y="984656"/>
                </a:lnTo>
                <a:lnTo>
                  <a:pt x="475840" y="994666"/>
                </a:lnTo>
                <a:lnTo>
                  <a:pt x="483871" y="1006229"/>
                </a:lnTo>
                <a:lnTo>
                  <a:pt x="489348" y="1017670"/>
                </a:lnTo>
                <a:lnTo>
                  <a:pt x="492350" y="1029083"/>
                </a:lnTo>
                <a:lnTo>
                  <a:pt x="492963" y="1035478"/>
                </a:lnTo>
                <a:lnTo>
                  <a:pt x="491999" y="1048080"/>
                </a:lnTo>
                <a:lnTo>
                  <a:pt x="487905" y="1059563"/>
                </a:lnTo>
                <a:lnTo>
                  <a:pt x="483827" y="1066248"/>
                </a:lnTo>
                <a:lnTo>
                  <a:pt x="474626" y="1075240"/>
                </a:lnTo>
                <a:lnTo>
                  <a:pt x="463013" y="1080518"/>
                </a:lnTo>
                <a:lnTo>
                  <a:pt x="454115" y="1081959"/>
                </a:lnTo>
                <a:lnTo>
                  <a:pt x="441959" y="1080954"/>
                </a:lnTo>
                <a:lnTo>
                  <a:pt x="429739" y="1076454"/>
                </a:lnTo>
                <a:close/>
              </a:path>
              <a:path w="1003291" h="1796737">
                <a:moveTo>
                  <a:pt x="403049" y="1103558"/>
                </a:moveTo>
                <a:lnTo>
                  <a:pt x="413610" y="1109728"/>
                </a:lnTo>
                <a:lnTo>
                  <a:pt x="412137" y="1065047"/>
                </a:lnTo>
                <a:lnTo>
                  <a:pt x="402820" y="1056419"/>
                </a:lnTo>
                <a:lnTo>
                  <a:pt x="394638" y="1046585"/>
                </a:lnTo>
                <a:lnTo>
                  <a:pt x="392724" y="1096035"/>
                </a:lnTo>
                <a:lnTo>
                  <a:pt x="403049" y="1103558"/>
                </a:lnTo>
                <a:close/>
              </a:path>
              <a:path w="1003291" h="1796737">
                <a:moveTo>
                  <a:pt x="481047" y="865888"/>
                </a:moveTo>
                <a:lnTo>
                  <a:pt x="612365" y="877826"/>
                </a:lnTo>
                <a:lnTo>
                  <a:pt x="628240" y="846711"/>
                </a:lnTo>
                <a:lnTo>
                  <a:pt x="483333" y="729871"/>
                </a:lnTo>
                <a:lnTo>
                  <a:pt x="467585" y="760859"/>
                </a:lnTo>
                <a:lnTo>
                  <a:pt x="564486" y="839091"/>
                </a:lnTo>
                <a:lnTo>
                  <a:pt x="433549" y="827534"/>
                </a:lnTo>
                <a:lnTo>
                  <a:pt x="417547" y="858649"/>
                </a:lnTo>
                <a:lnTo>
                  <a:pt x="562454" y="975489"/>
                </a:lnTo>
                <a:lnTo>
                  <a:pt x="578329" y="944374"/>
                </a:lnTo>
                <a:lnTo>
                  <a:pt x="481047" y="865888"/>
                </a:lnTo>
                <a:close/>
              </a:path>
              <a:path w="1003291" h="1796737">
                <a:moveTo>
                  <a:pt x="645893" y="812167"/>
                </a:moveTo>
                <a:lnTo>
                  <a:pt x="710663" y="685421"/>
                </a:lnTo>
                <a:lnTo>
                  <a:pt x="686533" y="665863"/>
                </a:lnTo>
                <a:lnTo>
                  <a:pt x="638273" y="760224"/>
                </a:lnTo>
                <a:lnTo>
                  <a:pt x="599411" y="727585"/>
                </a:lnTo>
                <a:lnTo>
                  <a:pt x="642337" y="643511"/>
                </a:lnTo>
                <a:lnTo>
                  <a:pt x="618207" y="624080"/>
                </a:lnTo>
                <a:lnTo>
                  <a:pt x="575281" y="708027"/>
                </a:lnTo>
                <a:lnTo>
                  <a:pt x="542388" y="681484"/>
                </a:lnTo>
                <a:lnTo>
                  <a:pt x="586711" y="594616"/>
                </a:lnTo>
                <a:lnTo>
                  <a:pt x="562454" y="575058"/>
                </a:lnTo>
                <a:lnTo>
                  <a:pt x="500986" y="695327"/>
                </a:lnTo>
                <a:lnTo>
                  <a:pt x="645893" y="812167"/>
                </a:lnTo>
                <a:close/>
              </a:path>
              <a:path w="1003291" h="1796737">
                <a:moveTo>
                  <a:pt x="641956" y="551055"/>
                </a:moveTo>
                <a:lnTo>
                  <a:pt x="773274" y="562993"/>
                </a:lnTo>
                <a:lnTo>
                  <a:pt x="789276" y="531878"/>
                </a:lnTo>
                <a:lnTo>
                  <a:pt x="644242" y="415038"/>
                </a:lnTo>
                <a:lnTo>
                  <a:pt x="628494" y="446026"/>
                </a:lnTo>
                <a:lnTo>
                  <a:pt x="725395" y="524258"/>
                </a:lnTo>
                <a:lnTo>
                  <a:pt x="594458" y="512701"/>
                </a:lnTo>
                <a:lnTo>
                  <a:pt x="578456" y="543816"/>
                </a:lnTo>
                <a:lnTo>
                  <a:pt x="723363" y="660656"/>
                </a:lnTo>
                <a:lnTo>
                  <a:pt x="739238" y="629541"/>
                </a:lnTo>
                <a:lnTo>
                  <a:pt x="641956" y="551055"/>
                </a:lnTo>
                <a:close/>
              </a:path>
              <a:path w="1003291" h="1796737">
                <a:moveTo>
                  <a:pt x="656688" y="390908"/>
                </a:moveTo>
                <a:lnTo>
                  <a:pt x="680945" y="410339"/>
                </a:lnTo>
                <a:lnTo>
                  <a:pt x="705202" y="362714"/>
                </a:lnTo>
                <a:lnTo>
                  <a:pt x="825852" y="460123"/>
                </a:lnTo>
                <a:lnTo>
                  <a:pt x="842997" y="426722"/>
                </a:lnTo>
                <a:lnTo>
                  <a:pt x="722220" y="329440"/>
                </a:lnTo>
                <a:lnTo>
                  <a:pt x="746223" y="282577"/>
                </a:lnTo>
                <a:lnTo>
                  <a:pt x="721966" y="263019"/>
                </a:lnTo>
                <a:lnTo>
                  <a:pt x="656688" y="390908"/>
                </a:lnTo>
                <a:close/>
              </a:path>
              <a:path w="1003291" h="1796737">
                <a:moveTo>
                  <a:pt x="877668" y="358904"/>
                </a:moveTo>
                <a:lnTo>
                  <a:pt x="942311" y="232158"/>
                </a:lnTo>
                <a:lnTo>
                  <a:pt x="918181" y="212600"/>
                </a:lnTo>
                <a:lnTo>
                  <a:pt x="869921" y="306961"/>
                </a:lnTo>
                <a:lnTo>
                  <a:pt x="831059" y="274322"/>
                </a:lnTo>
                <a:lnTo>
                  <a:pt x="873985" y="190375"/>
                </a:lnTo>
                <a:lnTo>
                  <a:pt x="849855" y="170817"/>
                </a:lnTo>
                <a:lnTo>
                  <a:pt x="806929" y="254764"/>
                </a:lnTo>
                <a:lnTo>
                  <a:pt x="774036" y="228221"/>
                </a:lnTo>
                <a:lnTo>
                  <a:pt x="818359" y="141353"/>
                </a:lnTo>
                <a:lnTo>
                  <a:pt x="794229" y="121922"/>
                </a:lnTo>
                <a:lnTo>
                  <a:pt x="732634" y="242191"/>
                </a:lnTo>
                <a:lnTo>
                  <a:pt x="877668" y="358904"/>
                </a:lnTo>
                <a:close/>
              </a:path>
              <a:path w="1003291" h="1796737">
                <a:moveTo>
                  <a:pt x="823312" y="91188"/>
                </a:moveTo>
                <a:lnTo>
                  <a:pt x="824440" y="94877"/>
                </a:lnTo>
                <a:lnTo>
                  <a:pt x="830182" y="106522"/>
                </a:lnTo>
                <a:lnTo>
                  <a:pt x="838626" y="116031"/>
                </a:lnTo>
                <a:lnTo>
                  <a:pt x="849728" y="123446"/>
                </a:lnTo>
                <a:lnTo>
                  <a:pt x="857602" y="127383"/>
                </a:lnTo>
                <a:lnTo>
                  <a:pt x="865222" y="129288"/>
                </a:lnTo>
                <a:lnTo>
                  <a:pt x="872715" y="128907"/>
                </a:lnTo>
                <a:lnTo>
                  <a:pt x="880335" y="128526"/>
                </a:lnTo>
                <a:lnTo>
                  <a:pt x="887320" y="126494"/>
                </a:lnTo>
                <a:lnTo>
                  <a:pt x="893924" y="122557"/>
                </a:lnTo>
                <a:lnTo>
                  <a:pt x="899755" y="118798"/>
                </a:lnTo>
                <a:lnTo>
                  <a:pt x="909668" y="111572"/>
                </a:lnTo>
                <a:lnTo>
                  <a:pt x="921737" y="101983"/>
                </a:lnTo>
                <a:lnTo>
                  <a:pt x="926065" y="98439"/>
                </a:lnTo>
                <a:lnTo>
                  <a:pt x="937959" y="89341"/>
                </a:lnTo>
                <a:lnTo>
                  <a:pt x="945359" y="84965"/>
                </a:lnTo>
                <a:lnTo>
                  <a:pt x="950693" y="82679"/>
                </a:lnTo>
                <a:lnTo>
                  <a:pt x="955773" y="82679"/>
                </a:lnTo>
                <a:lnTo>
                  <a:pt x="960599" y="85219"/>
                </a:lnTo>
                <a:lnTo>
                  <a:pt x="966060" y="88013"/>
                </a:lnTo>
                <a:lnTo>
                  <a:pt x="969616" y="92839"/>
                </a:lnTo>
                <a:lnTo>
                  <a:pt x="971013" y="99697"/>
                </a:lnTo>
                <a:lnTo>
                  <a:pt x="971325" y="101767"/>
                </a:lnTo>
                <a:lnTo>
                  <a:pt x="970193" y="112827"/>
                </a:lnTo>
                <a:lnTo>
                  <a:pt x="964790" y="126367"/>
                </a:lnTo>
                <a:lnTo>
                  <a:pt x="960591" y="133714"/>
                </a:lnTo>
                <a:lnTo>
                  <a:pt x="951814" y="144028"/>
                </a:lnTo>
                <a:lnTo>
                  <a:pt x="942311" y="148973"/>
                </a:lnTo>
                <a:lnTo>
                  <a:pt x="937231" y="150243"/>
                </a:lnTo>
                <a:lnTo>
                  <a:pt x="929484" y="148465"/>
                </a:lnTo>
                <a:lnTo>
                  <a:pt x="919197" y="143766"/>
                </a:lnTo>
                <a:lnTo>
                  <a:pt x="904592" y="176278"/>
                </a:lnTo>
                <a:lnTo>
                  <a:pt x="911990" y="179857"/>
                </a:lnTo>
                <a:lnTo>
                  <a:pt x="924244" y="183826"/>
                </a:lnTo>
                <a:lnTo>
                  <a:pt x="936342" y="185168"/>
                </a:lnTo>
                <a:lnTo>
                  <a:pt x="943391" y="184588"/>
                </a:lnTo>
                <a:lnTo>
                  <a:pt x="955307" y="180824"/>
                </a:lnTo>
                <a:lnTo>
                  <a:pt x="966949" y="173484"/>
                </a:lnTo>
                <a:lnTo>
                  <a:pt x="977861" y="163035"/>
                </a:lnTo>
                <a:lnTo>
                  <a:pt x="985599" y="152807"/>
                </a:lnTo>
                <a:lnTo>
                  <a:pt x="992603" y="140845"/>
                </a:lnTo>
                <a:lnTo>
                  <a:pt x="995984" y="133667"/>
                </a:lnTo>
                <a:lnTo>
                  <a:pt x="1000544" y="120911"/>
                </a:lnTo>
                <a:lnTo>
                  <a:pt x="1002977" y="108695"/>
                </a:lnTo>
                <a:lnTo>
                  <a:pt x="1003291" y="97012"/>
                </a:lnTo>
                <a:lnTo>
                  <a:pt x="1001493" y="85854"/>
                </a:lnTo>
                <a:lnTo>
                  <a:pt x="999010" y="78225"/>
                </a:lnTo>
                <a:lnTo>
                  <a:pt x="992843" y="66686"/>
                </a:lnTo>
                <a:lnTo>
                  <a:pt x="984347" y="57291"/>
                </a:lnTo>
                <a:lnTo>
                  <a:pt x="973553" y="50040"/>
                </a:lnTo>
                <a:lnTo>
                  <a:pt x="963333" y="46117"/>
                </a:lnTo>
                <a:lnTo>
                  <a:pt x="951203" y="44670"/>
                </a:lnTo>
                <a:lnTo>
                  <a:pt x="939263" y="46865"/>
                </a:lnTo>
                <a:lnTo>
                  <a:pt x="926156" y="53842"/>
                </a:lnTo>
                <a:lnTo>
                  <a:pt x="914954" y="61812"/>
                </a:lnTo>
                <a:lnTo>
                  <a:pt x="901417" y="72519"/>
                </a:lnTo>
                <a:lnTo>
                  <a:pt x="895793" y="77073"/>
                </a:lnTo>
                <a:lnTo>
                  <a:pt x="884345" y="85535"/>
                </a:lnTo>
                <a:lnTo>
                  <a:pt x="876398" y="90045"/>
                </a:lnTo>
                <a:lnTo>
                  <a:pt x="871572" y="92077"/>
                </a:lnTo>
                <a:lnTo>
                  <a:pt x="866873" y="91950"/>
                </a:lnTo>
                <a:lnTo>
                  <a:pt x="862174" y="89537"/>
                </a:lnTo>
                <a:lnTo>
                  <a:pt x="857221" y="87124"/>
                </a:lnTo>
                <a:lnTo>
                  <a:pt x="854173" y="82933"/>
                </a:lnTo>
                <a:lnTo>
                  <a:pt x="852903" y="77345"/>
                </a:lnTo>
                <a:lnTo>
                  <a:pt x="851633" y="71757"/>
                </a:lnTo>
                <a:lnTo>
                  <a:pt x="853411" y="64391"/>
                </a:lnTo>
                <a:lnTo>
                  <a:pt x="858110" y="55120"/>
                </a:lnTo>
                <a:lnTo>
                  <a:pt x="862936" y="45722"/>
                </a:lnTo>
                <a:lnTo>
                  <a:pt x="868651" y="39753"/>
                </a:lnTo>
                <a:lnTo>
                  <a:pt x="875128" y="37086"/>
                </a:lnTo>
                <a:lnTo>
                  <a:pt x="881732" y="34419"/>
                </a:lnTo>
                <a:lnTo>
                  <a:pt x="889098" y="34673"/>
                </a:lnTo>
                <a:lnTo>
                  <a:pt x="897353" y="37721"/>
                </a:lnTo>
                <a:lnTo>
                  <a:pt x="912212" y="5082"/>
                </a:lnTo>
                <a:lnTo>
                  <a:pt x="904154" y="2186"/>
                </a:lnTo>
                <a:lnTo>
                  <a:pt x="891762" y="0"/>
                </a:lnTo>
                <a:lnTo>
                  <a:pt x="879626" y="637"/>
                </a:lnTo>
                <a:lnTo>
                  <a:pt x="867762" y="4066"/>
                </a:lnTo>
                <a:lnTo>
                  <a:pt x="856920" y="10097"/>
                </a:lnTo>
                <a:lnTo>
                  <a:pt x="847722" y="18153"/>
                </a:lnTo>
                <a:lnTo>
                  <a:pt x="839348" y="28589"/>
                </a:lnTo>
                <a:lnTo>
                  <a:pt x="831821" y="41404"/>
                </a:lnTo>
                <a:lnTo>
                  <a:pt x="825446" y="56294"/>
                </a:lnTo>
                <a:lnTo>
                  <a:pt x="822345" y="68678"/>
                </a:lnTo>
                <a:lnTo>
                  <a:pt x="821638" y="80302"/>
                </a:lnTo>
                <a:lnTo>
                  <a:pt x="823312" y="91188"/>
                </a:lnTo>
                <a:close/>
              </a:path>
              <a:path w="1003291" h="1796737">
                <a:moveTo>
                  <a:pt x="59391" y="1736611"/>
                </a:moveTo>
                <a:lnTo>
                  <a:pt x="50263" y="1727164"/>
                </a:lnTo>
                <a:lnTo>
                  <a:pt x="42666" y="1717181"/>
                </a:lnTo>
                <a:lnTo>
                  <a:pt x="36770" y="1705850"/>
                </a:lnTo>
                <a:lnTo>
                  <a:pt x="33753" y="1694525"/>
                </a:lnTo>
                <a:lnTo>
                  <a:pt x="33233" y="1688590"/>
                </a:lnTo>
                <a:lnTo>
                  <a:pt x="34360" y="1676077"/>
                </a:lnTo>
                <a:lnTo>
                  <a:pt x="38579" y="1664388"/>
                </a:lnTo>
                <a:lnTo>
                  <a:pt x="42897" y="1655980"/>
                </a:lnTo>
                <a:lnTo>
                  <a:pt x="48358" y="1650329"/>
                </a:lnTo>
                <a:lnTo>
                  <a:pt x="55216" y="1647446"/>
                </a:lnTo>
                <a:lnTo>
                  <a:pt x="67297" y="1645358"/>
                </a:lnTo>
                <a:lnTo>
                  <a:pt x="80997" y="1647700"/>
                </a:lnTo>
                <a:lnTo>
                  <a:pt x="94205" y="1614147"/>
                </a:lnTo>
                <a:lnTo>
                  <a:pt x="82234" y="1610662"/>
                </a:lnTo>
                <a:lnTo>
                  <a:pt x="69714" y="1609235"/>
                </a:lnTo>
                <a:lnTo>
                  <a:pt x="57614" y="1610224"/>
                </a:lnTo>
                <a:lnTo>
                  <a:pt x="45945" y="1613626"/>
                </a:lnTo>
                <a:lnTo>
                  <a:pt x="35617" y="1619061"/>
                </a:lnTo>
                <a:lnTo>
                  <a:pt x="26006" y="1626852"/>
                </a:lnTo>
                <a:lnTo>
                  <a:pt x="17511" y="1636838"/>
                </a:lnTo>
                <a:lnTo>
                  <a:pt x="10131" y="1649021"/>
                </a:lnTo>
                <a:lnTo>
                  <a:pt x="4920" y="1661171"/>
                </a:lnTo>
                <a:lnTo>
                  <a:pt x="1603" y="1673322"/>
                </a:lnTo>
                <a:lnTo>
                  <a:pt x="0" y="1685803"/>
                </a:lnTo>
                <a:lnTo>
                  <a:pt x="98" y="1698614"/>
                </a:lnTo>
                <a:lnTo>
                  <a:pt x="2406" y="1712874"/>
                </a:lnTo>
                <a:lnTo>
                  <a:pt x="6278" y="1724859"/>
                </a:lnTo>
                <a:lnTo>
                  <a:pt x="11898" y="1736475"/>
                </a:lnTo>
                <a:lnTo>
                  <a:pt x="19275" y="1747725"/>
                </a:lnTo>
                <a:lnTo>
                  <a:pt x="23903" y="1753487"/>
                </a:lnTo>
                <a:lnTo>
                  <a:pt x="32521" y="1762582"/>
                </a:lnTo>
                <a:lnTo>
                  <a:pt x="42115" y="1770839"/>
                </a:lnTo>
                <a:lnTo>
                  <a:pt x="52686" y="1778256"/>
                </a:lnTo>
                <a:lnTo>
                  <a:pt x="64233" y="1784835"/>
                </a:lnTo>
                <a:lnTo>
                  <a:pt x="77797" y="1790886"/>
                </a:lnTo>
                <a:lnTo>
                  <a:pt x="90457" y="1794803"/>
                </a:lnTo>
                <a:lnTo>
                  <a:pt x="102513" y="1796737"/>
                </a:lnTo>
                <a:lnTo>
                  <a:pt x="113965" y="1796686"/>
                </a:lnTo>
                <a:lnTo>
                  <a:pt x="124812" y="1794652"/>
                </a:lnTo>
                <a:lnTo>
                  <a:pt x="140553" y="1787543"/>
                </a:lnTo>
                <a:lnTo>
                  <a:pt x="150344" y="1779740"/>
                </a:lnTo>
                <a:lnTo>
                  <a:pt x="158980" y="1769655"/>
                </a:lnTo>
                <a:lnTo>
                  <a:pt x="166468" y="1757288"/>
                </a:lnTo>
                <a:lnTo>
                  <a:pt x="173206" y="1740581"/>
                </a:lnTo>
                <a:lnTo>
                  <a:pt x="175878" y="1728374"/>
                </a:lnTo>
                <a:lnTo>
                  <a:pt x="176680" y="1716100"/>
                </a:lnTo>
                <a:lnTo>
                  <a:pt x="175612" y="1703758"/>
                </a:lnTo>
                <a:lnTo>
                  <a:pt x="174357" y="1697531"/>
                </a:lnTo>
                <a:lnTo>
                  <a:pt x="170628" y="1685888"/>
                </a:lnTo>
                <a:lnTo>
                  <a:pt x="165149" y="1674563"/>
                </a:lnTo>
                <a:lnTo>
                  <a:pt x="157921" y="1663556"/>
                </a:lnTo>
                <a:lnTo>
                  <a:pt x="148942" y="1652869"/>
                </a:lnTo>
                <a:lnTo>
                  <a:pt x="126717" y="1683895"/>
                </a:lnTo>
                <a:lnTo>
                  <a:pt x="132615" y="1690485"/>
                </a:lnTo>
                <a:lnTo>
                  <a:pt x="139572" y="1701409"/>
                </a:lnTo>
                <a:lnTo>
                  <a:pt x="143354" y="1712724"/>
                </a:lnTo>
                <a:lnTo>
                  <a:pt x="143920" y="1716460"/>
                </a:lnTo>
                <a:lnTo>
                  <a:pt x="143578" y="1729021"/>
                </a:lnTo>
                <a:lnTo>
                  <a:pt x="139671" y="1740766"/>
                </a:lnTo>
                <a:lnTo>
                  <a:pt x="137846" y="1743924"/>
                </a:lnTo>
                <a:lnTo>
                  <a:pt x="129052" y="1753219"/>
                </a:lnTo>
                <a:lnTo>
                  <a:pt x="117065" y="1758622"/>
                </a:lnTo>
                <a:lnTo>
                  <a:pt x="107276" y="1759725"/>
                </a:lnTo>
                <a:lnTo>
                  <a:pt x="95261" y="1757832"/>
                </a:lnTo>
                <a:lnTo>
                  <a:pt x="82267" y="1752589"/>
                </a:lnTo>
                <a:lnTo>
                  <a:pt x="79854" y="1751320"/>
                </a:lnTo>
                <a:lnTo>
                  <a:pt x="69255" y="1744662"/>
                </a:lnTo>
                <a:lnTo>
                  <a:pt x="59391" y="1736611"/>
                </a:lnTo>
                <a:close/>
              </a:path>
              <a:path w="1003291" h="1796737">
                <a:moveTo>
                  <a:pt x="166849" y="1590728"/>
                </a:moveTo>
                <a:lnTo>
                  <a:pt x="159761" y="1586735"/>
                </a:lnTo>
                <a:lnTo>
                  <a:pt x="149308" y="1579346"/>
                </a:lnTo>
                <a:lnTo>
                  <a:pt x="150720" y="1624053"/>
                </a:lnTo>
                <a:lnTo>
                  <a:pt x="159623" y="1627968"/>
                </a:lnTo>
                <a:lnTo>
                  <a:pt x="171809" y="1631497"/>
                </a:lnTo>
                <a:lnTo>
                  <a:pt x="184756" y="1633324"/>
                </a:lnTo>
                <a:lnTo>
                  <a:pt x="197015" y="1632954"/>
                </a:lnTo>
                <a:lnTo>
                  <a:pt x="209216" y="1630033"/>
                </a:lnTo>
                <a:lnTo>
                  <a:pt x="221332" y="1624561"/>
                </a:lnTo>
                <a:lnTo>
                  <a:pt x="235621" y="1613655"/>
                </a:lnTo>
                <a:lnTo>
                  <a:pt x="243904" y="1603741"/>
                </a:lnTo>
                <a:lnTo>
                  <a:pt x="251050" y="1591756"/>
                </a:lnTo>
                <a:lnTo>
                  <a:pt x="257825" y="1575423"/>
                </a:lnTo>
                <a:lnTo>
                  <a:pt x="260900" y="1563185"/>
                </a:lnTo>
                <a:lnTo>
                  <a:pt x="262325" y="1550820"/>
                </a:lnTo>
                <a:lnTo>
                  <a:pt x="262099" y="1538328"/>
                </a:lnTo>
                <a:lnTo>
                  <a:pt x="259058" y="1521535"/>
                </a:lnTo>
                <a:lnTo>
                  <a:pt x="254940" y="1509607"/>
                </a:lnTo>
                <a:lnTo>
                  <a:pt x="249223" y="1497991"/>
                </a:lnTo>
                <a:lnTo>
                  <a:pt x="241906" y="1486689"/>
                </a:lnTo>
                <a:lnTo>
                  <a:pt x="237660" y="1481205"/>
                </a:lnTo>
                <a:lnTo>
                  <a:pt x="228975" y="1471565"/>
                </a:lnTo>
                <a:lnTo>
                  <a:pt x="219534" y="1463024"/>
                </a:lnTo>
                <a:lnTo>
                  <a:pt x="209326" y="1455581"/>
                </a:lnTo>
                <a:lnTo>
                  <a:pt x="198345" y="1449237"/>
                </a:lnTo>
                <a:lnTo>
                  <a:pt x="187309" y="1444351"/>
                </a:lnTo>
                <a:lnTo>
                  <a:pt x="174969" y="1440750"/>
                </a:lnTo>
                <a:lnTo>
                  <a:pt x="162852" y="1439231"/>
                </a:lnTo>
                <a:lnTo>
                  <a:pt x="150959" y="1439791"/>
                </a:lnTo>
                <a:lnTo>
                  <a:pt x="139290" y="1442430"/>
                </a:lnTo>
                <a:lnTo>
                  <a:pt x="132076" y="1445165"/>
                </a:lnTo>
                <a:lnTo>
                  <a:pt x="121186" y="1451266"/>
                </a:lnTo>
                <a:lnTo>
                  <a:pt x="111503" y="1459357"/>
                </a:lnTo>
                <a:lnTo>
                  <a:pt x="103020" y="1469438"/>
                </a:lnTo>
                <a:lnTo>
                  <a:pt x="95729" y="1481508"/>
                </a:lnTo>
                <a:lnTo>
                  <a:pt x="92078" y="1489366"/>
                </a:lnTo>
                <a:lnTo>
                  <a:pt x="87768" y="1501684"/>
                </a:lnTo>
                <a:lnTo>
                  <a:pt x="85212" y="1513971"/>
                </a:lnTo>
                <a:lnTo>
                  <a:pt x="84426" y="1526224"/>
                </a:lnTo>
                <a:lnTo>
                  <a:pt x="84560" y="1531279"/>
                </a:lnTo>
                <a:lnTo>
                  <a:pt x="86125" y="1544012"/>
                </a:lnTo>
                <a:lnTo>
                  <a:pt x="89402" y="1556279"/>
                </a:lnTo>
                <a:lnTo>
                  <a:pt x="94332" y="1568084"/>
                </a:lnTo>
                <a:lnTo>
                  <a:pt x="97908" y="1574672"/>
                </a:lnTo>
                <a:lnTo>
                  <a:pt x="104821" y="1584988"/>
                </a:lnTo>
                <a:lnTo>
                  <a:pt x="113080" y="1594845"/>
                </a:lnTo>
                <a:lnTo>
                  <a:pt x="122653" y="1604241"/>
                </a:lnTo>
                <a:lnTo>
                  <a:pt x="129834" y="1610389"/>
                </a:lnTo>
                <a:lnTo>
                  <a:pt x="131763" y="1560902"/>
                </a:lnTo>
                <a:lnTo>
                  <a:pt x="124685" y="1549846"/>
                </a:lnTo>
                <a:lnTo>
                  <a:pt x="122619" y="1545837"/>
                </a:lnTo>
                <a:lnTo>
                  <a:pt x="118133" y="1533577"/>
                </a:lnTo>
                <a:lnTo>
                  <a:pt x="116566" y="1521586"/>
                </a:lnTo>
                <a:lnTo>
                  <a:pt x="117940" y="1509864"/>
                </a:lnTo>
                <a:lnTo>
                  <a:pt x="122272" y="1498411"/>
                </a:lnTo>
                <a:lnTo>
                  <a:pt x="125908" y="1492415"/>
                </a:lnTo>
                <a:lnTo>
                  <a:pt x="134935" y="1483303"/>
                </a:lnTo>
                <a:lnTo>
                  <a:pt x="146529" y="1477761"/>
                </a:lnTo>
                <a:lnTo>
                  <a:pt x="157033" y="1476225"/>
                </a:lnTo>
                <a:lnTo>
                  <a:pt x="169106" y="1477821"/>
                </a:lnTo>
                <a:lnTo>
                  <a:pt x="181835" y="1482816"/>
                </a:lnTo>
                <a:lnTo>
                  <a:pt x="194261" y="1490610"/>
                </a:lnTo>
                <a:lnTo>
                  <a:pt x="203929" y="1498948"/>
                </a:lnTo>
                <a:lnTo>
                  <a:pt x="212950" y="1508965"/>
                </a:lnTo>
                <a:lnTo>
                  <a:pt x="220973" y="1520544"/>
                </a:lnTo>
                <a:lnTo>
                  <a:pt x="226455" y="1531991"/>
                </a:lnTo>
                <a:lnTo>
                  <a:pt x="229460" y="1543357"/>
                </a:lnTo>
                <a:lnTo>
                  <a:pt x="230073" y="1549750"/>
                </a:lnTo>
                <a:lnTo>
                  <a:pt x="229138" y="1562373"/>
                </a:lnTo>
                <a:lnTo>
                  <a:pt x="225142" y="1573849"/>
                </a:lnTo>
                <a:lnTo>
                  <a:pt x="220929" y="1580641"/>
                </a:lnTo>
                <a:lnTo>
                  <a:pt x="211700" y="1589595"/>
                </a:lnTo>
                <a:lnTo>
                  <a:pt x="200123" y="1594868"/>
                </a:lnTo>
                <a:lnTo>
                  <a:pt x="191205" y="1596300"/>
                </a:lnTo>
                <a:lnTo>
                  <a:pt x="179059" y="1595246"/>
                </a:lnTo>
                <a:lnTo>
                  <a:pt x="166849" y="1590728"/>
                </a:lnTo>
                <a:close/>
              </a:path>
              <a:path w="1003291" h="1796737">
                <a:moveTo>
                  <a:pt x="140159" y="1617918"/>
                </a:moveTo>
                <a:lnTo>
                  <a:pt x="150720" y="1624053"/>
                </a:lnTo>
                <a:lnTo>
                  <a:pt x="149308" y="1579346"/>
                </a:lnTo>
                <a:lnTo>
                  <a:pt x="139973" y="1570735"/>
                </a:lnTo>
                <a:lnTo>
                  <a:pt x="131763" y="1560902"/>
                </a:lnTo>
                <a:lnTo>
                  <a:pt x="129834" y="1610389"/>
                </a:lnTo>
                <a:lnTo>
                  <a:pt x="140159" y="1617918"/>
                </a:lnTo>
                <a:close/>
              </a:path>
            </a:pathLst>
          </a:custGeom>
          <a:solidFill>
            <a:srgbClr val="003366"/>
          </a:solidFill>
        </p:spPr>
        <p:txBody>
          <a:bodyPr wrap="square" lIns="0" tIns="0" rIns="0" bIns="0" rtlCol="0">
            <a:noAutofit/>
          </a:bodyPr>
          <a:lstStyle/>
          <a:p>
            <a:endParaRPr/>
          </a:p>
        </p:txBody>
      </p:sp>
    </p:spTree>
    <p:extLst>
      <p:ext uri="{BB962C8B-B14F-4D97-AF65-F5344CB8AC3E}">
        <p14:creationId xmlns:p14="http://schemas.microsoft.com/office/powerpoint/2010/main" val="313049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8">
            <a:extLst>
              <a:ext uri="{FF2B5EF4-FFF2-40B4-BE49-F238E27FC236}">
                <a16:creationId xmlns:a16="http://schemas.microsoft.com/office/drawing/2014/main" id="{8DAAF009-0633-4898-9419-E69EEDC3BEBA}"/>
              </a:ext>
            </a:extLst>
          </p:cNvPr>
          <p:cNvSpPr>
            <a:spLocks noGrp="1"/>
          </p:cNvSpPr>
          <p:nvPr>
            <p:ph idx="1"/>
          </p:nvPr>
        </p:nvSpPr>
        <p:spPr/>
        <p:txBody>
          <a:bodyPr>
            <a:normAutofit/>
          </a:bodyPr>
          <a:lstStyle/>
          <a:p>
            <a:r>
              <a:rPr lang="es-ES" sz="2400" dirty="0"/>
              <a:t>Debemos disponer de un mecanismo para codificar un individuo como un genotipo.</a:t>
            </a:r>
          </a:p>
          <a:p>
            <a:pPr marL="12700">
              <a:lnSpc>
                <a:spcPts val="2590"/>
              </a:lnSpc>
            </a:pPr>
            <a:r>
              <a:rPr lang="es-ES" sz="2400" spc="1" dirty="0">
                <a:cs typeface="Verdana"/>
              </a:rPr>
              <a:t>Existen muchas maneras de hacer esto y se ha </a:t>
            </a:r>
            <a:r>
              <a:rPr lang="es-ES" sz="2400" dirty="0">
                <a:cs typeface="Verdana"/>
              </a:rPr>
              <a:t>de elegir la más relevante para el problema en cuestión.</a:t>
            </a:r>
          </a:p>
          <a:p>
            <a:pPr marL="12700" marR="231937">
              <a:lnSpc>
                <a:spcPts val="2590"/>
              </a:lnSpc>
            </a:pPr>
            <a:r>
              <a:rPr lang="es-ES" sz="2400" spc="1" dirty="0">
                <a:cs typeface="Verdana"/>
              </a:rPr>
              <a:t>Una vez elegida una representación, hemos de tener en mente como los genotipos</a:t>
            </a:r>
            <a:r>
              <a:rPr lang="es-ES" sz="2400" dirty="0">
                <a:cs typeface="Verdana"/>
              </a:rPr>
              <a:t>(codificaci</a:t>
            </a:r>
            <a:r>
              <a:rPr lang="es-ES" sz="2400" spc="-9" dirty="0">
                <a:cs typeface="Verdana"/>
              </a:rPr>
              <a:t>ó</a:t>
            </a:r>
            <a:r>
              <a:rPr lang="es-ES" sz="2400" dirty="0">
                <a:cs typeface="Verdana"/>
              </a:rPr>
              <a:t>n)</a:t>
            </a:r>
            <a:r>
              <a:rPr lang="es-ES" sz="2400" spc="34" dirty="0">
                <a:cs typeface="Verdana"/>
              </a:rPr>
              <a:t> </a:t>
            </a:r>
            <a:r>
              <a:rPr lang="es-ES" sz="2400" dirty="0">
                <a:cs typeface="Verdana"/>
              </a:rPr>
              <a:t>se</a:t>
            </a:r>
            <a:r>
              <a:rPr lang="es-ES" sz="2400" spc="-9" dirty="0">
                <a:cs typeface="Verdana"/>
              </a:rPr>
              <a:t>r</a:t>
            </a:r>
            <a:r>
              <a:rPr lang="es-ES" sz="2400" dirty="0">
                <a:cs typeface="Verdana"/>
              </a:rPr>
              <a:t>án</a:t>
            </a:r>
            <a:r>
              <a:rPr lang="es-ES" sz="2400" spc="9" dirty="0">
                <a:cs typeface="Verdana"/>
              </a:rPr>
              <a:t> </a:t>
            </a:r>
            <a:r>
              <a:rPr lang="es-ES" sz="2400" dirty="0">
                <a:cs typeface="Verdana"/>
              </a:rPr>
              <a:t>e</a:t>
            </a:r>
            <a:r>
              <a:rPr lang="es-ES" sz="2400" spc="-4" dirty="0">
                <a:cs typeface="Verdana"/>
              </a:rPr>
              <a:t>v</a:t>
            </a:r>
            <a:r>
              <a:rPr lang="es-ES" sz="2400" dirty="0">
                <a:cs typeface="Verdana"/>
              </a:rPr>
              <a:t>alua</a:t>
            </a:r>
            <a:r>
              <a:rPr lang="es-ES" sz="2400" spc="4" dirty="0">
                <a:cs typeface="Verdana"/>
              </a:rPr>
              <a:t>d</a:t>
            </a:r>
            <a:r>
              <a:rPr lang="es-ES" sz="2400" dirty="0">
                <a:cs typeface="Verdana"/>
              </a:rPr>
              <a:t>os</a:t>
            </a:r>
            <a:r>
              <a:rPr lang="es-ES" sz="2400" spc="9" dirty="0">
                <a:cs typeface="Verdana"/>
              </a:rPr>
              <a:t> </a:t>
            </a:r>
            <a:r>
              <a:rPr lang="es-ES" sz="2400" dirty="0">
                <a:cs typeface="Verdana"/>
              </a:rPr>
              <a:t>y</a:t>
            </a:r>
            <a:r>
              <a:rPr lang="es-ES" sz="2400" spc="14" dirty="0">
                <a:cs typeface="Verdana"/>
              </a:rPr>
              <a:t> </a:t>
            </a:r>
            <a:r>
              <a:rPr lang="es-ES" sz="2400" dirty="0">
                <a:cs typeface="Verdana"/>
              </a:rPr>
              <a:t>q</a:t>
            </a:r>
            <a:r>
              <a:rPr lang="es-ES" sz="2400" spc="9" dirty="0">
                <a:cs typeface="Verdana"/>
              </a:rPr>
              <a:t>u</a:t>
            </a:r>
            <a:r>
              <a:rPr lang="es-ES" sz="2400" dirty="0">
                <a:cs typeface="Verdana"/>
              </a:rPr>
              <a:t>é ope</a:t>
            </a:r>
            <a:r>
              <a:rPr lang="es-ES" sz="2400" spc="-4" dirty="0">
                <a:cs typeface="Verdana"/>
              </a:rPr>
              <a:t>r</a:t>
            </a:r>
            <a:r>
              <a:rPr lang="es-ES" sz="2400" dirty="0">
                <a:cs typeface="Verdana"/>
              </a:rPr>
              <a:t>ado</a:t>
            </a:r>
            <a:r>
              <a:rPr lang="es-ES" sz="2400" spc="-4" dirty="0">
                <a:cs typeface="Verdana"/>
              </a:rPr>
              <a:t>r</a:t>
            </a:r>
            <a:r>
              <a:rPr lang="es-ES" sz="2400" dirty="0">
                <a:cs typeface="Verdana"/>
              </a:rPr>
              <a:t>es genét</a:t>
            </a:r>
            <a:r>
              <a:rPr lang="es-ES" sz="2400" spc="9" dirty="0">
                <a:cs typeface="Verdana"/>
              </a:rPr>
              <a:t>i</a:t>
            </a:r>
            <a:r>
              <a:rPr lang="es-ES" sz="2400" dirty="0">
                <a:cs typeface="Verdana"/>
              </a:rPr>
              <a:t>c</a:t>
            </a:r>
            <a:r>
              <a:rPr lang="es-ES" sz="2400" spc="-4" dirty="0">
                <a:cs typeface="Verdana"/>
              </a:rPr>
              <a:t>o</a:t>
            </a:r>
            <a:r>
              <a:rPr lang="es-ES" sz="2400" dirty="0">
                <a:cs typeface="Verdana"/>
              </a:rPr>
              <a:t>s </a:t>
            </a:r>
            <a:r>
              <a:rPr lang="es-ES" sz="2400" spc="9" dirty="0">
                <a:cs typeface="Verdana"/>
              </a:rPr>
              <a:t>h</a:t>
            </a:r>
            <a:r>
              <a:rPr lang="es-ES" sz="2400" dirty="0">
                <a:cs typeface="Verdana"/>
              </a:rPr>
              <a:t>ay q</a:t>
            </a:r>
            <a:r>
              <a:rPr lang="es-ES" sz="2400" spc="9" dirty="0">
                <a:cs typeface="Verdana"/>
              </a:rPr>
              <a:t>u</a:t>
            </a:r>
            <a:r>
              <a:rPr lang="es-ES" sz="2400" dirty="0">
                <a:cs typeface="Verdana"/>
              </a:rPr>
              <a:t>e </a:t>
            </a:r>
            <a:r>
              <a:rPr lang="es-ES" sz="2400" spc="9" dirty="0">
                <a:cs typeface="Verdana"/>
              </a:rPr>
              <a:t>u</a:t>
            </a:r>
            <a:r>
              <a:rPr lang="es-ES" sz="2400" dirty="0">
                <a:cs typeface="Verdana"/>
              </a:rPr>
              <a:t>til</a:t>
            </a:r>
            <a:r>
              <a:rPr lang="es-ES" sz="2400" spc="4" dirty="0">
                <a:cs typeface="Verdana"/>
              </a:rPr>
              <a:t>i</a:t>
            </a:r>
            <a:r>
              <a:rPr lang="es-ES" sz="2400" dirty="0">
                <a:cs typeface="Verdana"/>
              </a:rPr>
              <a:t>za</a:t>
            </a:r>
            <a:r>
              <a:rPr lang="es-ES" sz="2400" spc="-4" dirty="0">
                <a:cs typeface="Verdana"/>
              </a:rPr>
              <a:t>r</a:t>
            </a:r>
            <a:r>
              <a:rPr lang="es-ES" sz="2400" dirty="0">
                <a:cs typeface="Verdana"/>
              </a:rPr>
              <a:t>.</a:t>
            </a:r>
          </a:p>
          <a:p>
            <a:endParaRPr lang="es-ES" sz="2400" dirty="0"/>
          </a:p>
          <a:p>
            <a:endParaRPr lang="es-BO" sz="2400" dirty="0"/>
          </a:p>
        </p:txBody>
      </p:sp>
      <p:sp>
        <p:nvSpPr>
          <p:cNvPr id="8" name="Título 7">
            <a:extLst>
              <a:ext uri="{FF2B5EF4-FFF2-40B4-BE49-F238E27FC236}">
                <a16:creationId xmlns:a16="http://schemas.microsoft.com/office/drawing/2014/main" id="{77BD6A7A-3512-49B2-8E0C-C5EEA732249E}"/>
              </a:ext>
            </a:extLst>
          </p:cNvPr>
          <p:cNvSpPr>
            <a:spLocks noGrp="1"/>
          </p:cNvSpPr>
          <p:nvPr>
            <p:ph type="title"/>
          </p:nvPr>
        </p:nvSpPr>
        <p:spPr/>
        <p:txBody>
          <a:bodyPr/>
          <a:lstStyle/>
          <a:p>
            <a:r>
              <a:rPr lang="es-ES" dirty="0"/>
              <a:t>Representación</a:t>
            </a:r>
            <a:endParaRPr lang="es-BO" dirty="0"/>
          </a:p>
        </p:txBody>
      </p:sp>
      <p:sp>
        <p:nvSpPr>
          <p:cNvPr id="5" name="object 5"/>
          <p:cNvSpPr txBox="1"/>
          <p:nvPr/>
        </p:nvSpPr>
        <p:spPr>
          <a:xfrm>
            <a:off x="2858516" y="1952580"/>
            <a:ext cx="6546128" cy="660017"/>
          </a:xfrm>
          <a:prstGeom prst="rect">
            <a:avLst/>
          </a:prstGeom>
        </p:spPr>
        <p:txBody>
          <a:bodyPr wrap="square" lIns="0" tIns="16446" rIns="0" bIns="0" rtlCol="0">
            <a:noAutofit/>
          </a:bodyPr>
          <a:lstStyle/>
          <a:p>
            <a:pPr marL="12700">
              <a:lnSpc>
                <a:spcPts val="2590"/>
              </a:lnSpc>
            </a:pPr>
            <a:endParaRPr sz="2400" dirty="0">
              <a:latin typeface="Verdana"/>
              <a:cs typeface="Verdana"/>
            </a:endParaRPr>
          </a:p>
        </p:txBody>
      </p:sp>
      <p:sp>
        <p:nvSpPr>
          <p:cNvPr id="4" name="object 4"/>
          <p:cNvSpPr txBox="1"/>
          <p:nvPr/>
        </p:nvSpPr>
        <p:spPr>
          <a:xfrm>
            <a:off x="2858517" y="3087068"/>
            <a:ext cx="7321915" cy="988822"/>
          </a:xfrm>
          <a:prstGeom prst="rect">
            <a:avLst/>
          </a:prstGeom>
        </p:spPr>
        <p:txBody>
          <a:bodyPr wrap="square" lIns="0" tIns="16446" rIns="0" bIns="0" rtlCol="0">
            <a:noAutofit/>
          </a:bodyPr>
          <a:lstStyle/>
          <a:p>
            <a:pPr marL="12700">
              <a:lnSpc>
                <a:spcPts val="2590"/>
              </a:lnSpc>
            </a:pPr>
            <a:endParaRPr sz="2400" dirty="0">
              <a:latin typeface="Verdana"/>
              <a:cs typeface="Verdana"/>
            </a:endParaRPr>
          </a:p>
        </p:txBody>
      </p:sp>
      <p:sp>
        <p:nvSpPr>
          <p:cNvPr id="3" name="object 3"/>
          <p:cNvSpPr txBox="1"/>
          <p:nvPr/>
        </p:nvSpPr>
        <p:spPr>
          <a:xfrm>
            <a:off x="2858517" y="4550362"/>
            <a:ext cx="7500721" cy="1318082"/>
          </a:xfrm>
          <a:prstGeom prst="rect">
            <a:avLst/>
          </a:prstGeom>
        </p:spPr>
        <p:txBody>
          <a:bodyPr wrap="square" lIns="0" tIns="17716" rIns="0" bIns="0" rtlCol="0">
            <a:noAutofit/>
          </a:bodyPr>
          <a:lstStyle/>
          <a:p>
            <a:pPr marL="12700" marR="231937">
              <a:lnSpc>
                <a:spcPts val="2590"/>
              </a:lnSpc>
            </a:pPr>
            <a:endParaRPr sz="2400" dirty="0">
              <a:latin typeface="Verdana"/>
              <a:cs typeface="Verdana"/>
            </a:endParaRPr>
          </a:p>
        </p:txBody>
      </p:sp>
      <p:sp>
        <p:nvSpPr>
          <p:cNvPr id="2" name="object 2"/>
          <p:cNvSpPr txBox="1"/>
          <p:nvPr/>
        </p:nvSpPr>
        <p:spPr>
          <a:xfrm>
            <a:off x="10119107" y="6502419"/>
            <a:ext cx="277607" cy="203708"/>
          </a:xfrm>
          <a:prstGeom prst="rect">
            <a:avLst/>
          </a:prstGeom>
        </p:spPr>
        <p:txBody>
          <a:bodyPr wrap="square" lIns="0" tIns="9874" rIns="0" bIns="0" rtlCol="0">
            <a:noAutofit/>
          </a:bodyPr>
          <a:lstStyle/>
          <a:p>
            <a:pPr marL="12700">
              <a:lnSpc>
                <a:spcPts val="1555"/>
              </a:lnSpc>
            </a:pPr>
            <a:r>
              <a:rPr sz="1400" spc="-4" dirty="0">
                <a:latin typeface="Verdana"/>
                <a:cs typeface="Verdana"/>
              </a:rPr>
              <a:t>13</a:t>
            </a:r>
            <a:endParaRPr sz="1400">
              <a:latin typeface="Verdana"/>
              <a:cs typeface="Verdana"/>
            </a:endParaRPr>
          </a:p>
        </p:txBody>
      </p:sp>
    </p:spTree>
    <p:extLst>
      <p:ext uri="{BB962C8B-B14F-4D97-AF65-F5344CB8AC3E}">
        <p14:creationId xmlns:p14="http://schemas.microsoft.com/office/powerpoint/2010/main" val="160971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6">
            <a:extLst>
              <a:ext uri="{FF2B5EF4-FFF2-40B4-BE49-F238E27FC236}">
                <a16:creationId xmlns:a16="http://schemas.microsoft.com/office/drawing/2014/main" id="{F7B8B059-15EB-424B-9787-4A084FBEA3E1}"/>
              </a:ext>
            </a:extLst>
          </p:cNvPr>
          <p:cNvSpPr>
            <a:spLocks noGrp="1"/>
          </p:cNvSpPr>
          <p:nvPr>
            <p:ph type="title"/>
          </p:nvPr>
        </p:nvSpPr>
        <p:spPr/>
        <p:txBody>
          <a:bodyPr/>
          <a:lstStyle/>
          <a:p>
            <a:r>
              <a:rPr lang="es-BO" dirty="0"/>
              <a:t>Ejemplo: Representación binaria</a:t>
            </a:r>
          </a:p>
        </p:txBody>
      </p:sp>
      <p:sp>
        <p:nvSpPr>
          <p:cNvPr id="18" name="Marcador de contenido 17">
            <a:extLst>
              <a:ext uri="{FF2B5EF4-FFF2-40B4-BE49-F238E27FC236}">
                <a16:creationId xmlns:a16="http://schemas.microsoft.com/office/drawing/2014/main" id="{38C83942-A335-4BAB-A25B-3CABBCCB373A}"/>
              </a:ext>
            </a:extLst>
          </p:cNvPr>
          <p:cNvSpPr>
            <a:spLocks noGrp="1"/>
          </p:cNvSpPr>
          <p:nvPr>
            <p:ph idx="1"/>
          </p:nvPr>
        </p:nvSpPr>
        <p:spPr>
          <a:xfrm>
            <a:off x="1097280" y="1856540"/>
            <a:ext cx="10058400" cy="4023360"/>
          </a:xfrm>
        </p:spPr>
        <p:txBody>
          <a:bodyPr>
            <a:normAutofit/>
          </a:bodyPr>
          <a:lstStyle/>
          <a:p>
            <a:r>
              <a:rPr lang="es-ES" sz="2400" dirty="0"/>
              <a:t>La representación de un individuo se puede hacer mediante una codificación discreta, y en particular binaria.</a:t>
            </a:r>
            <a:endParaRPr lang="es-BO" sz="2400" dirty="0"/>
          </a:p>
        </p:txBody>
      </p:sp>
      <p:sp>
        <p:nvSpPr>
          <p:cNvPr id="12" name="object 12"/>
          <p:cNvSpPr txBox="1"/>
          <p:nvPr/>
        </p:nvSpPr>
        <p:spPr>
          <a:xfrm>
            <a:off x="2441855" y="862523"/>
            <a:ext cx="6733179" cy="432308"/>
          </a:xfrm>
          <a:prstGeom prst="rect">
            <a:avLst/>
          </a:prstGeom>
        </p:spPr>
        <p:txBody>
          <a:bodyPr wrap="square" lIns="0" tIns="21621" rIns="0" bIns="0" rtlCol="0">
            <a:noAutofit/>
          </a:bodyPr>
          <a:lstStyle/>
          <a:p>
            <a:pPr marL="12700">
              <a:lnSpc>
                <a:spcPts val="3404"/>
              </a:lnSpc>
            </a:pPr>
            <a:endParaRPr sz="3200" dirty="0">
              <a:latin typeface="Verdana"/>
              <a:cs typeface="Verdana"/>
            </a:endParaRPr>
          </a:p>
        </p:txBody>
      </p:sp>
      <p:grpSp>
        <p:nvGrpSpPr>
          <p:cNvPr id="19" name="Grupo 18">
            <a:extLst>
              <a:ext uri="{FF2B5EF4-FFF2-40B4-BE49-F238E27FC236}">
                <a16:creationId xmlns:a16="http://schemas.microsoft.com/office/drawing/2014/main" id="{9A0B5652-201D-4808-A183-F84B03E6578F}"/>
              </a:ext>
            </a:extLst>
          </p:cNvPr>
          <p:cNvGrpSpPr/>
          <p:nvPr/>
        </p:nvGrpSpPr>
        <p:grpSpPr>
          <a:xfrm>
            <a:off x="4174579" y="2976403"/>
            <a:ext cx="4657725" cy="3302584"/>
            <a:chOff x="2743201" y="2976403"/>
            <a:chExt cx="4657725" cy="3302584"/>
          </a:xfrm>
        </p:grpSpPr>
        <p:sp>
          <p:nvSpPr>
            <p:cNvPr id="14" name="object 14"/>
            <p:cNvSpPr/>
            <p:nvPr/>
          </p:nvSpPr>
          <p:spPr>
            <a:xfrm>
              <a:off x="2743201" y="3438526"/>
              <a:ext cx="4657725" cy="2352675"/>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4041395" y="2976403"/>
              <a:ext cx="2155037" cy="330200"/>
            </a:xfrm>
            <a:prstGeom prst="rect">
              <a:avLst/>
            </a:prstGeom>
          </p:spPr>
          <p:txBody>
            <a:bodyPr wrap="square" lIns="0" tIns="16224" rIns="0" bIns="0" rtlCol="0">
              <a:noAutofit/>
            </a:bodyPr>
            <a:lstStyle/>
            <a:p>
              <a:pPr marL="12700">
                <a:lnSpc>
                  <a:spcPts val="2555"/>
                </a:lnSpc>
              </a:pPr>
              <a:r>
                <a:rPr sz="2400" b="1" dirty="0">
                  <a:latin typeface="Arial"/>
                  <a:cs typeface="Arial"/>
                </a:rPr>
                <a:t>CROMOSOMA</a:t>
              </a:r>
              <a:endParaRPr sz="2400" dirty="0">
                <a:latin typeface="Arial"/>
                <a:cs typeface="Arial"/>
              </a:endParaRPr>
            </a:p>
          </p:txBody>
        </p:sp>
        <p:sp>
          <p:nvSpPr>
            <p:cNvPr id="3" name="object 3"/>
            <p:cNvSpPr txBox="1"/>
            <p:nvPr/>
          </p:nvSpPr>
          <p:spPr>
            <a:xfrm>
              <a:off x="4422776" y="5948787"/>
              <a:ext cx="731621" cy="330200"/>
            </a:xfrm>
            <a:prstGeom prst="rect">
              <a:avLst/>
            </a:prstGeom>
          </p:spPr>
          <p:txBody>
            <a:bodyPr wrap="square" lIns="0" tIns="16224" rIns="0" bIns="0" rtlCol="0">
              <a:noAutofit/>
            </a:bodyPr>
            <a:lstStyle/>
            <a:p>
              <a:pPr marL="12700">
                <a:lnSpc>
                  <a:spcPts val="2555"/>
                </a:lnSpc>
              </a:pPr>
              <a:r>
                <a:rPr sz="2400" b="1" dirty="0">
                  <a:latin typeface="Arial"/>
                  <a:cs typeface="Arial"/>
                </a:rPr>
                <a:t>GEN</a:t>
              </a:r>
              <a:endParaRPr sz="2400" dirty="0">
                <a:latin typeface="Arial"/>
                <a:cs typeface="Arial"/>
              </a:endParaRPr>
            </a:p>
          </p:txBody>
        </p:sp>
      </p:grpSp>
      <p:sp>
        <p:nvSpPr>
          <p:cNvPr id="2" name="object 2"/>
          <p:cNvSpPr txBox="1"/>
          <p:nvPr/>
        </p:nvSpPr>
        <p:spPr>
          <a:xfrm>
            <a:off x="10119107" y="6502419"/>
            <a:ext cx="277607" cy="203708"/>
          </a:xfrm>
          <a:prstGeom prst="rect">
            <a:avLst/>
          </a:prstGeom>
        </p:spPr>
        <p:txBody>
          <a:bodyPr wrap="square" lIns="0" tIns="9874" rIns="0" bIns="0" rtlCol="0">
            <a:noAutofit/>
          </a:bodyPr>
          <a:lstStyle/>
          <a:p>
            <a:pPr marL="12700">
              <a:lnSpc>
                <a:spcPts val="1555"/>
              </a:lnSpc>
            </a:pPr>
            <a:r>
              <a:rPr sz="1400" spc="-4" dirty="0">
                <a:latin typeface="Verdana"/>
                <a:cs typeface="Verdana"/>
              </a:rPr>
              <a:t>14</a:t>
            </a:r>
            <a:endParaRPr sz="1400">
              <a:latin typeface="Verdana"/>
              <a:cs typeface="Verdana"/>
            </a:endParaRPr>
          </a:p>
        </p:txBody>
      </p:sp>
    </p:spTree>
    <p:extLst>
      <p:ext uri="{BB962C8B-B14F-4D97-AF65-F5344CB8AC3E}">
        <p14:creationId xmlns:p14="http://schemas.microsoft.com/office/powerpoint/2010/main" val="216345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5635117" y="3124201"/>
            <a:ext cx="1070483" cy="767207"/>
          </a:xfrm>
          <a:custGeom>
            <a:avLst/>
            <a:gdLst/>
            <a:ahLst/>
            <a:cxnLst/>
            <a:rect l="l" t="t" r="r" b="b"/>
            <a:pathLst>
              <a:path w="1070483" h="767206">
                <a:moveTo>
                  <a:pt x="0" y="756793"/>
                </a:moveTo>
                <a:lnTo>
                  <a:pt x="7366" y="767207"/>
                </a:lnTo>
                <a:lnTo>
                  <a:pt x="1005344" y="54293"/>
                </a:lnTo>
                <a:lnTo>
                  <a:pt x="1012190" y="49402"/>
                </a:lnTo>
                <a:lnTo>
                  <a:pt x="1070483" y="0"/>
                </a:lnTo>
                <a:lnTo>
                  <a:pt x="945007" y="42799"/>
                </a:lnTo>
                <a:lnTo>
                  <a:pt x="1004824" y="39115"/>
                </a:lnTo>
                <a:lnTo>
                  <a:pt x="1008507" y="44323"/>
                </a:lnTo>
                <a:lnTo>
                  <a:pt x="997890" y="44068"/>
                </a:lnTo>
                <a:lnTo>
                  <a:pt x="0" y="756793"/>
                </a:lnTo>
                <a:close/>
              </a:path>
              <a:path w="1070483" h="767206">
                <a:moveTo>
                  <a:pt x="1004824" y="39115"/>
                </a:moveTo>
                <a:lnTo>
                  <a:pt x="945007" y="42799"/>
                </a:lnTo>
                <a:lnTo>
                  <a:pt x="997890" y="44068"/>
                </a:lnTo>
                <a:lnTo>
                  <a:pt x="1008507" y="44323"/>
                </a:lnTo>
                <a:lnTo>
                  <a:pt x="1004824" y="39115"/>
                </a:lnTo>
                <a:close/>
              </a:path>
              <a:path w="1070483" h="767206">
                <a:moveTo>
                  <a:pt x="1012190" y="49402"/>
                </a:moveTo>
                <a:lnTo>
                  <a:pt x="1005344" y="54293"/>
                </a:lnTo>
                <a:lnTo>
                  <a:pt x="989330" y="104775"/>
                </a:lnTo>
                <a:lnTo>
                  <a:pt x="1070483" y="0"/>
                </a:lnTo>
                <a:lnTo>
                  <a:pt x="1012190" y="49402"/>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5637404" y="3649092"/>
            <a:ext cx="991997" cy="243331"/>
          </a:xfrm>
          <a:custGeom>
            <a:avLst/>
            <a:gdLst/>
            <a:ahLst/>
            <a:cxnLst/>
            <a:rect l="l" t="t" r="r" b="b"/>
            <a:pathLst>
              <a:path w="991997" h="243331">
                <a:moveTo>
                  <a:pt x="0" y="230885"/>
                </a:moveTo>
                <a:lnTo>
                  <a:pt x="2794" y="243331"/>
                </a:lnTo>
                <a:lnTo>
                  <a:pt x="910821" y="33816"/>
                </a:lnTo>
                <a:lnTo>
                  <a:pt x="919226" y="31876"/>
                </a:lnTo>
                <a:lnTo>
                  <a:pt x="991997" y="8508"/>
                </a:lnTo>
                <a:lnTo>
                  <a:pt x="859663" y="0"/>
                </a:lnTo>
                <a:lnTo>
                  <a:pt x="916305" y="19430"/>
                </a:lnTo>
                <a:lnTo>
                  <a:pt x="917701" y="25653"/>
                </a:lnTo>
                <a:lnTo>
                  <a:pt x="907973" y="21353"/>
                </a:lnTo>
                <a:lnTo>
                  <a:pt x="0" y="230885"/>
                </a:lnTo>
                <a:close/>
              </a:path>
              <a:path w="991997" h="243331">
                <a:moveTo>
                  <a:pt x="916305" y="19430"/>
                </a:moveTo>
                <a:lnTo>
                  <a:pt x="859663" y="0"/>
                </a:lnTo>
                <a:lnTo>
                  <a:pt x="907973" y="21353"/>
                </a:lnTo>
                <a:lnTo>
                  <a:pt x="917701" y="25653"/>
                </a:lnTo>
                <a:lnTo>
                  <a:pt x="916305" y="19430"/>
                </a:lnTo>
                <a:close/>
              </a:path>
              <a:path w="991997" h="243331">
                <a:moveTo>
                  <a:pt x="919226" y="31876"/>
                </a:moveTo>
                <a:lnTo>
                  <a:pt x="910821" y="33816"/>
                </a:lnTo>
                <a:lnTo>
                  <a:pt x="876808" y="74167"/>
                </a:lnTo>
                <a:lnTo>
                  <a:pt x="991997" y="8508"/>
                </a:lnTo>
                <a:lnTo>
                  <a:pt x="919226" y="31876"/>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5636895" y="3880105"/>
            <a:ext cx="992504" cy="310895"/>
          </a:xfrm>
          <a:custGeom>
            <a:avLst/>
            <a:gdLst/>
            <a:ahLst/>
            <a:cxnLst/>
            <a:rect l="l" t="t" r="r" b="b"/>
            <a:pathLst>
              <a:path w="992504" h="310896">
                <a:moveTo>
                  <a:pt x="921512" y="282448"/>
                </a:moveTo>
                <a:lnTo>
                  <a:pt x="992504" y="310896"/>
                </a:lnTo>
                <a:lnTo>
                  <a:pt x="882268" y="237109"/>
                </a:lnTo>
                <a:lnTo>
                  <a:pt x="913496" y="279981"/>
                </a:lnTo>
                <a:lnTo>
                  <a:pt x="921512" y="282448"/>
                </a:lnTo>
                <a:close/>
              </a:path>
              <a:path w="992504" h="310896">
                <a:moveTo>
                  <a:pt x="917828" y="294513"/>
                </a:moveTo>
                <a:lnTo>
                  <a:pt x="992504" y="310896"/>
                </a:lnTo>
                <a:lnTo>
                  <a:pt x="919640" y="288577"/>
                </a:lnTo>
                <a:lnTo>
                  <a:pt x="917828" y="294513"/>
                </a:lnTo>
                <a:close/>
              </a:path>
              <a:path w="992504" h="310896">
                <a:moveTo>
                  <a:pt x="919640" y="288577"/>
                </a:moveTo>
                <a:lnTo>
                  <a:pt x="992504" y="310896"/>
                </a:lnTo>
                <a:lnTo>
                  <a:pt x="921512" y="282448"/>
                </a:lnTo>
                <a:lnTo>
                  <a:pt x="913496" y="279981"/>
                </a:lnTo>
                <a:lnTo>
                  <a:pt x="3809" y="0"/>
                </a:lnTo>
                <a:lnTo>
                  <a:pt x="0" y="12192"/>
                </a:lnTo>
                <a:lnTo>
                  <a:pt x="909897" y="292073"/>
                </a:lnTo>
                <a:lnTo>
                  <a:pt x="859916" y="310007"/>
                </a:lnTo>
                <a:lnTo>
                  <a:pt x="992504" y="310896"/>
                </a:lnTo>
                <a:lnTo>
                  <a:pt x="917828" y="294513"/>
                </a:lnTo>
                <a:lnTo>
                  <a:pt x="919640" y="288577"/>
                </a:lnTo>
                <a:close/>
              </a:path>
            </a:pathLst>
          </a:custGeom>
          <a:solidFill>
            <a:srgbClr val="000000"/>
          </a:solidFill>
        </p:spPr>
        <p:txBody>
          <a:bodyPr wrap="square" lIns="0" tIns="0" rIns="0" bIns="0" rtlCol="0">
            <a:noAutofit/>
          </a:bodyPr>
          <a:lstStyle/>
          <a:p>
            <a:endParaRPr/>
          </a:p>
        </p:txBody>
      </p:sp>
      <p:sp>
        <p:nvSpPr>
          <p:cNvPr id="13" name="object 13"/>
          <p:cNvSpPr/>
          <p:nvPr/>
        </p:nvSpPr>
        <p:spPr>
          <a:xfrm>
            <a:off x="5635116" y="3880993"/>
            <a:ext cx="1011174" cy="730504"/>
          </a:xfrm>
          <a:custGeom>
            <a:avLst/>
            <a:gdLst/>
            <a:ahLst/>
            <a:cxnLst/>
            <a:rect l="l" t="t" r="r" b="b"/>
            <a:pathLst>
              <a:path w="1011174" h="730503">
                <a:moveTo>
                  <a:pt x="953008" y="680846"/>
                </a:moveTo>
                <a:lnTo>
                  <a:pt x="1011174" y="730503"/>
                </a:lnTo>
                <a:lnTo>
                  <a:pt x="930402" y="625474"/>
                </a:lnTo>
                <a:lnTo>
                  <a:pt x="946157" y="675915"/>
                </a:lnTo>
                <a:lnTo>
                  <a:pt x="953008" y="680846"/>
                </a:lnTo>
                <a:close/>
              </a:path>
              <a:path w="1011174" h="730503">
                <a:moveTo>
                  <a:pt x="945642" y="691133"/>
                </a:moveTo>
                <a:lnTo>
                  <a:pt x="1011174" y="730503"/>
                </a:lnTo>
                <a:lnTo>
                  <a:pt x="949278" y="686054"/>
                </a:lnTo>
                <a:lnTo>
                  <a:pt x="945642" y="691133"/>
                </a:lnTo>
                <a:close/>
              </a:path>
              <a:path w="1011174" h="730503">
                <a:moveTo>
                  <a:pt x="949278" y="686054"/>
                </a:moveTo>
                <a:lnTo>
                  <a:pt x="1011174" y="730503"/>
                </a:lnTo>
                <a:lnTo>
                  <a:pt x="953008" y="680846"/>
                </a:lnTo>
                <a:lnTo>
                  <a:pt x="946157" y="675915"/>
                </a:lnTo>
                <a:lnTo>
                  <a:pt x="7366" y="0"/>
                </a:lnTo>
                <a:lnTo>
                  <a:pt x="0" y="10413"/>
                </a:lnTo>
                <a:lnTo>
                  <a:pt x="938875" y="686263"/>
                </a:lnTo>
                <a:lnTo>
                  <a:pt x="885825" y="687323"/>
                </a:lnTo>
                <a:lnTo>
                  <a:pt x="1011174" y="730503"/>
                </a:lnTo>
                <a:lnTo>
                  <a:pt x="945642" y="691133"/>
                </a:lnTo>
                <a:lnTo>
                  <a:pt x="949278" y="686054"/>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5633847" y="3882264"/>
            <a:ext cx="1071752" cy="1375537"/>
          </a:xfrm>
          <a:custGeom>
            <a:avLst/>
            <a:gdLst/>
            <a:ahLst/>
            <a:cxnLst/>
            <a:rect l="l" t="t" r="r" b="b"/>
            <a:pathLst>
              <a:path w="1071752" h="1375537">
                <a:moveTo>
                  <a:pt x="1019937" y="1319276"/>
                </a:moveTo>
                <a:lnTo>
                  <a:pt x="1071752" y="1375537"/>
                </a:lnTo>
                <a:lnTo>
                  <a:pt x="1029969" y="1311529"/>
                </a:lnTo>
                <a:lnTo>
                  <a:pt x="1025016" y="1315339"/>
                </a:lnTo>
                <a:lnTo>
                  <a:pt x="1019937" y="1319276"/>
                </a:lnTo>
                <a:close/>
              </a:path>
              <a:path w="1071752" h="1375537">
                <a:moveTo>
                  <a:pt x="1071752" y="1375537"/>
                </a:moveTo>
                <a:lnTo>
                  <a:pt x="1023874" y="1251839"/>
                </a:lnTo>
                <a:lnTo>
                  <a:pt x="1024829" y="1304919"/>
                </a:lnTo>
                <a:lnTo>
                  <a:pt x="9905" y="0"/>
                </a:lnTo>
                <a:lnTo>
                  <a:pt x="0" y="7874"/>
                </a:lnTo>
                <a:lnTo>
                  <a:pt x="1014698" y="1312540"/>
                </a:lnTo>
                <a:lnTo>
                  <a:pt x="963676" y="1298702"/>
                </a:lnTo>
                <a:lnTo>
                  <a:pt x="1071752" y="1375537"/>
                </a:lnTo>
                <a:lnTo>
                  <a:pt x="1019937" y="1319276"/>
                </a:lnTo>
                <a:lnTo>
                  <a:pt x="1025016" y="1315339"/>
                </a:lnTo>
                <a:lnTo>
                  <a:pt x="1029969" y="1311529"/>
                </a:lnTo>
                <a:lnTo>
                  <a:pt x="1071752" y="1375537"/>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1905000" y="3581400"/>
            <a:ext cx="3676650" cy="66675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2584501" y="908624"/>
            <a:ext cx="6740097" cy="432308"/>
          </a:xfrm>
          <a:prstGeom prst="rect">
            <a:avLst/>
          </a:prstGeom>
        </p:spPr>
        <p:txBody>
          <a:bodyPr wrap="square" lIns="0" tIns="21621" rIns="0" bIns="0" rtlCol="0">
            <a:noAutofit/>
          </a:bodyPr>
          <a:lstStyle/>
          <a:p>
            <a:pPr marL="12700">
              <a:lnSpc>
                <a:spcPts val="3404"/>
              </a:lnSpc>
            </a:pPr>
            <a:r>
              <a:rPr sz="3200" dirty="0">
                <a:latin typeface="Verdana"/>
                <a:cs typeface="Verdana"/>
              </a:rPr>
              <a:t>Ejemplo: Representación binaria</a:t>
            </a:r>
            <a:endParaRPr sz="3200">
              <a:latin typeface="Verdana"/>
              <a:cs typeface="Verdana"/>
            </a:endParaRPr>
          </a:p>
        </p:txBody>
      </p:sp>
      <p:sp>
        <p:nvSpPr>
          <p:cNvPr id="7" name="object 7"/>
          <p:cNvSpPr txBox="1"/>
          <p:nvPr/>
        </p:nvSpPr>
        <p:spPr>
          <a:xfrm>
            <a:off x="6998590" y="2484546"/>
            <a:ext cx="2763647" cy="3068828"/>
          </a:xfrm>
          <a:prstGeom prst="rect">
            <a:avLst/>
          </a:prstGeom>
        </p:spPr>
        <p:txBody>
          <a:bodyPr wrap="square" lIns="0" tIns="18796" rIns="0" bIns="0" rtlCol="0">
            <a:noAutofit/>
          </a:bodyPr>
          <a:lstStyle/>
          <a:p>
            <a:pPr marL="12700" marR="53263">
              <a:lnSpc>
                <a:spcPts val="2960"/>
              </a:lnSpc>
            </a:pPr>
            <a:r>
              <a:rPr sz="2800" b="1" dirty="0">
                <a:latin typeface="Arial"/>
                <a:cs typeface="Arial"/>
              </a:rPr>
              <a:t>Fenotipo</a:t>
            </a:r>
            <a:endParaRPr sz="2800">
              <a:latin typeface="Arial"/>
              <a:cs typeface="Arial"/>
            </a:endParaRPr>
          </a:p>
          <a:p>
            <a:pPr marL="70358" marR="547268" indent="11302">
              <a:lnSpc>
                <a:spcPts val="3219"/>
              </a:lnSpc>
              <a:spcBef>
                <a:spcPts val="221"/>
              </a:spcBef>
            </a:pPr>
            <a:r>
              <a:rPr sz="2800" b="1" dirty="0">
                <a:latin typeface="Arial"/>
                <a:cs typeface="Arial"/>
              </a:rPr>
              <a:t>Entero </a:t>
            </a:r>
            <a:endParaRPr sz="2800">
              <a:latin typeface="Arial"/>
              <a:cs typeface="Arial"/>
            </a:endParaRPr>
          </a:p>
          <a:p>
            <a:pPr marL="70358" marR="547268">
              <a:lnSpc>
                <a:spcPts val="3219"/>
              </a:lnSpc>
              <a:spcBef>
                <a:spcPts val="1175"/>
              </a:spcBef>
            </a:pPr>
            <a:r>
              <a:rPr sz="2800" b="1" spc="-6" dirty="0">
                <a:latin typeface="Arial"/>
                <a:cs typeface="Arial"/>
              </a:rPr>
              <a:t>Número real </a:t>
            </a:r>
            <a:endParaRPr sz="2800">
              <a:latin typeface="Arial"/>
              <a:cs typeface="Arial"/>
            </a:endParaRPr>
          </a:p>
          <a:p>
            <a:pPr marL="70358" marR="547268">
              <a:lnSpc>
                <a:spcPts val="3219"/>
              </a:lnSpc>
              <a:spcBef>
                <a:spcPts val="1175"/>
              </a:spcBef>
            </a:pPr>
            <a:r>
              <a:rPr sz="2800" b="1" spc="2" dirty="0">
                <a:latin typeface="Arial"/>
                <a:cs typeface="Arial"/>
              </a:rPr>
              <a:t>secuencia</a:t>
            </a:r>
            <a:endParaRPr sz="2800">
              <a:latin typeface="Arial"/>
              <a:cs typeface="Arial"/>
            </a:endParaRPr>
          </a:p>
          <a:p>
            <a:pPr marL="70358" marR="53263">
              <a:lnSpc>
                <a:spcPts val="3060"/>
              </a:lnSpc>
              <a:spcBef>
                <a:spcPts val="1328"/>
              </a:spcBef>
            </a:pPr>
            <a:r>
              <a:rPr sz="2800" b="1" spc="4" dirty="0">
                <a:latin typeface="Arial"/>
                <a:cs typeface="Arial"/>
              </a:rPr>
              <a:t>...</a:t>
            </a:r>
            <a:endParaRPr sz="2800">
              <a:latin typeface="Arial"/>
              <a:cs typeface="Arial"/>
            </a:endParaRPr>
          </a:p>
          <a:p>
            <a:pPr marL="70358">
              <a:lnSpc>
                <a:spcPct val="95825"/>
              </a:lnSpc>
              <a:spcBef>
                <a:spcPts val="1216"/>
              </a:spcBef>
            </a:pPr>
            <a:r>
              <a:rPr sz="2800" b="1" spc="-6" dirty="0">
                <a:latin typeface="Arial"/>
                <a:cs typeface="Arial"/>
              </a:rPr>
              <a:t>Cualquier otra?</a:t>
            </a:r>
            <a:endParaRPr sz="2800">
              <a:latin typeface="Arial"/>
              <a:cs typeface="Arial"/>
            </a:endParaRPr>
          </a:p>
        </p:txBody>
      </p:sp>
      <p:sp>
        <p:nvSpPr>
          <p:cNvPr id="6" name="object 6"/>
          <p:cNvSpPr txBox="1"/>
          <p:nvPr/>
        </p:nvSpPr>
        <p:spPr>
          <a:xfrm>
            <a:off x="6803264" y="2867369"/>
            <a:ext cx="259359" cy="2703060"/>
          </a:xfrm>
          <a:prstGeom prst="rect">
            <a:avLst/>
          </a:prstGeom>
        </p:spPr>
        <p:txBody>
          <a:bodyPr wrap="square" lIns="0" tIns="23399" rIns="0" bIns="0" rtlCol="0">
            <a:noAutofit/>
          </a:bodyPr>
          <a:lstStyle/>
          <a:p>
            <a:pPr marL="24002">
              <a:lnSpc>
                <a:spcPts val="3685"/>
              </a:lnSpc>
            </a:pPr>
            <a:r>
              <a:rPr sz="3500" dirty="0">
                <a:latin typeface="Arial"/>
                <a:cs typeface="Arial"/>
              </a:rPr>
              <a:t>•</a:t>
            </a:r>
            <a:endParaRPr sz="3500">
              <a:latin typeface="Arial"/>
              <a:cs typeface="Arial"/>
            </a:endParaRPr>
          </a:p>
          <a:p>
            <a:pPr marL="24002" marR="152">
              <a:lnSpc>
                <a:spcPct val="95825"/>
              </a:lnSpc>
            </a:pPr>
            <a:r>
              <a:rPr sz="3500" dirty="0">
                <a:latin typeface="Arial"/>
                <a:cs typeface="Arial"/>
              </a:rPr>
              <a:t>•</a:t>
            </a:r>
            <a:endParaRPr sz="3500">
              <a:latin typeface="Arial"/>
              <a:cs typeface="Arial"/>
            </a:endParaRPr>
          </a:p>
          <a:p>
            <a:pPr marL="12700" marR="11455">
              <a:lnSpc>
                <a:spcPct val="95825"/>
              </a:lnSpc>
              <a:spcBef>
                <a:spcPts val="564"/>
              </a:spcBef>
            </a:pPr>
            <a:r>
              <a:rPr sz="3500" dirty="0">
                <a:latin typeface="Arial"/>
                <a:cs typeface="Arial"/>
              </a:rPr>
              <a:t>•</a:t>
            </a:r>
            <a:endParaRPr sz="3500">
              <a:latin typeface="Arial"/>
              <a:cs typeface="Arial"/>
            </a:endParaRPr>
          </a:p>
          <a:p>
            <a:pPr marL="12700" marR="11455">
              <a:lnSpc>
                <a:spcPct val="95825"/>
              </a:lnSpc>
              <a:spcBef>
                <a:spcPts val="175"/>
              </a:spcBef>
            </a:pPr>
            <a:r>
              <a:rPr sz="3500" dirty="0">
                <a:latin typeface="Arial"/>
                <a:cs typeface="Arial"/>
              </a:rPr>
              <a:t>•</a:t>
            </a:r>
            <a:endParaRPr sz="3500">
              <a:latin typeface="Arial"/>
              <a:cs typeface="Arial"/>
            </a:endParaRPr>
          </a:p>
          <a:p>
            <a:pPr marL="12700" marR="11455">
              <a:lnSpc>
                <a:spcPct val="95825"/>
              </a:lnSpc>
              <a:spcBef>
                <a:spcPts val="564"/>
              </a:spcBef>
            </a:pPr>
            <a:r>
              <a:rPr sz="3500" dirty="0">
                <a:latin typeface="Arial"/>
                <a:cs typeface="Arial"/>
              </a:rPr>
              <a:t>•</a:t>
            </a:r>
            <a:endParaRPr sz="3500">
              <a:latin typeface="Arial"/>
              <a:cs typeface="Arial"/>
            </a:endParaRPr>
          </a:p>
        </p:txBody>
      </p:sp>
      <p:sp>
        <p:nvSpPr>
          <p:cNvPr id="5" name="object 5"/>
          <p:cNvSpPr txBox="1"/>
          <p:nvPr/>
        </p:nvSpPr>
        <p:spPr>
          <a:xfrm>
            <a:off x="2629002" y="3076019"/>
            <a:ext cx="287813" cy="330200"/>
          </a:xfrm>
          <a:prstGeom prst="rect">
            <a:avLst/>
          </a:prstGeom>
        </p:spPr>
        <p:txBody>
          <a:bodyPr wrap="square" lIns="0" tIns="16446" rIns="0" bIns="0" rtlCol="0">
            <a:noAutofit/>
          </a:bodyPr>
          <a:lstStyle/>
          <a:p>
            <a:pPr marL="12700">
              <a:lnSpc>
                <a:spcPts val="2590"/>
              </a:lnSpc>
            </a:pPr>
            <a:r>
              <a:rPr sz="2400" b="1" dirty="0">
                <a:latin typeface="Verdana"/>
                <a:cs typeface="Verdana"/>
              </a:rPr>
              <a:t>8</a:t>
            </a:r>
            <a:endParaRPr sz="2400">
              <a:latin typeface="Verdana"/>
              <a:cs typeface="Verdana"/>
            </a:endParaRPr>
          </a:p>
        </p:txBody>
      </p:sp>
      <p:sp>
        <p:nvSpPr>
          <p:cNvPr id="4" name="object 4"/>
          <p:cNvSpPr txBox="1"/>
          <p:nvPr/>
        </p:nvSpPr>
        <p:spPr>
          <a:xfrm>
            <a:off x="2949956" y="3076019"/>
            <a:ext cx="706880" cy="330200"/>
          </a:xfrm>
          <a:prstGeom prst="rect">
            <a:avLst/>
          </a:prstGeom>
        </p:spPr>
        <p:txBody>
          <a:bodyPr wrap="square" lIns="0" tIns="16446" rIns="0" bIns="0" rtlCol="0">
            <a:noAutofit/>
          </a:bodyPr>
          <a:lstStyle/>
          <a:p>
            <a:pPr marL="12700">
              <a:lnSpc>
                <a:spcPts val="2590"/>
              </a:lnSpc>
            </a:pPr>
            <a:r>
              <a:rPr sz="2400" b="1" spc="-2" dirty="0">
                <a:latin typeface="Verdana"/>
                <a:cs typeface="Verdana"/>
              </a:rPr>
              <a:t>bits</a:t>
            </a:r>
            <a:endParaRPr sz="2400">
              <a:latin typeface="Verdana"/>
              <a:cs typeface="Verdana"/>
            </a:endParaRPr>
          </a:p>
        </p:txBody>
      </p:sp>
      <p:sp>
        <p:nvSpPr>
          <p:cNvPr id="3" name="object 3"/>
          <p:cNvSpPr txBox="1"/>
          <p:nvPr/>
        </p:nvSpPr>
        <p:spPr>
          <a:xfrm>
            <a:off x="3690924" y="3076019"/>
            <a:ext cx="1611306" cy="330200"/>
          </a:xfrm>
          <a:prstGeom prst="rect">
            <a:avLst/>
          </a:prstGeom>
        </p:spPr>
        <p:txBody>
          <a:bodyPr wrap="square" lIns="0" tIns="16446" rIns="0" bIns="0" rtlCol="0">
            <a:noAutofit/>
          </a:bodyPr>
          <a:lstStyle/>
          <a:p>
            <a:pPr marL="12700">
              <a:lnSpc>
                <a:spcPts val="2590"/>
              </a:lnSpc>
            </a:pPr>
            <a:r>
              <a:rPr sz="2400" b="1" spc="-1" dirty="0">
                <a:latin typeface="Verdana"/>
                <a:cs typeface="Verdana"/>
              </a:rPr>
              <a:t>Genotipo</a:t>
            </a:r>
            <a:endParaRPr sz="2400">
              <a:latin typeface="Verdana"/>
              <a:cs typeface="Verdana"/>
            </a:endParaRPr>
          </a:p>
        </p:txBody>
      </p:sp>
      <p:sp>
        <p:nvSpPr>
          <p:cNvPr id="2" name="object 2"/>
          <p:cNvSpPr txBox="1"/>
          <p:nvPr/>
        </p:nvSpPr>
        <p:spPr>
          <a:xfrm>
            <a:off x="10119107" y="6502419"/>
            <a:ext cx="277607" cy="203708"/>
          </a:xfrm>
          <a:prstGeom prst="rect">
            <a:avLst/>
          </a:prstGeom>
        </p:spPr>
        <p:txBody>
          <a:bodyPr wrap="square" lIns="0" tIns="9874" rIns="0" bIns="0" rtlCol="0">
            <a:noAutofit/>
          </a:bodyPr>
          <a:lstStyle/>
          <a:p>
            <a:pPr marL="12700">
              <a:lnSpc>
                <a:spcPts val="1555"/>
              </a:lnSpc>
            </a:pPr>
            <a:r>
              <a:rPr sz="1400" spc="-4" dirty="0">
                <a:latin typeface="Verdana"/>
                <a:cs typeface="Verdana"/>
              </a:rPr>
              <a:t>15</a:t>
            </a:r>
            <a:endParaRPr sz="1400">
              <a:latin typeface="Verdana"/>
              <a:cs typeface="Verdana"/>
            </a:endParaRPr>
          </a:p>
        </p:txBody>
      </p:sp>
    </p:spTree>
    <p:extLst>
      <p:ext uri="{BB962C8B-B14F-4D97-AF65-F5344CB8AC3E}">
        <p14:creationId xmlns:p14="http://schemas.microsoft.com/office/powerpoint/2010/main" val="62427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2582977" y="847664"/>
            <a:ext cx="6219359" cy="432308"/>
          </a:xfrm>
          <a:prstGeom prst="rect">
            <a:avLst/>
          </a:prstGeom>
        </p:spPr>
        <p:txBody>
          <a:bodyPr wrap="square" lIns="0" tIns="21621" rIns="0" bIns="0" rtlCol="0">
            <a:noAutofit/>
          </a:bodyPr>
          <a:lstStyle/>
          <a:p>
            <a:pPr marL="12700">
              <a:lnSpc>
                <a:spcPts val="3404"/>
              </a:lnSpc>
            </a:pPr>
            <a:r>
              <a:rPr sz="3200" spc="-1" dirty="0">
                <a:latin typeface="Verdana"/>
                <a:cs typeface="Verdana"/>
              </a:rPr>
              <a:t>Ejemplo: Representación Real</a:t>
            </a:r>
            <a:endParaRPr sz="3200">
              <a:latin typeface="Verdana"/>
              <a:cs typeface="Verdana"/>
            </a:endParaRPr>
          </a:p>
        </p:txBody>
      </p:sp>
      <p:sp>
        <p:nvSpPr>
          <p:cNvPr id="11" name="object 11"/>
          <p:cNvSpPr txBox="1"/>
          <p:nvPr/>
        </p:nvSpPr>
        <p:spPr>
          <a:xfrm>
            <a:off x="2514702" y="1988264"/>
            <a:ext cx="7113167" cy="696266"/>
          </a:xfrm>
          <a:prstGeom prst="rect">
            <a:avLst/>
          </a:prstGeom>
        </p:spPr>
        <p:txBody>
          <a:bodyPr wrap="square" lIns="0" tIns="16446" rIns="0" bIns="0" rtlCol="0">
            <a:noAutofit/>
          </a:bodyPr>
          <a:lstStyle/>
          <a:p>
            <a:pPr marL="12700">
              <a:lnSpc>
                <a:spcPts val="2590"/>
              </a:lnSpc>
            </a:pPr>
            <a:r>
              <a:rPr dirty="0">
                <a:latin typeface="Wingdings"/>
                <a:cs typeface="Wingdings"/>
              </a:rPr>
              <a:t></a:t>
            </a:r>
            <a:r>
              <a:rPr dirty="0">
                <a:latin typeface="Times New Roman"/>
                <a:cs typeface="Times New Roman"/>
              </a:rPr>
              <a:t>  </a:t>
            </a:r>
            <a:r>
              <a:rPr spc="4" dirty="0">
                <a:latin typeface="Times New Roman"/>
                <a:cs typeface="Times New Roman"/>
              </a:rPr>
              <a:t> </a:t>
            </a:r>
            <a:r>
              <a:rPr sz="2400" dirty="0">
                <a:latin typeface="Verdana"/>
                <a:cs typeface="Verdana"/>
              </a:rPr>
              <a:t>Una fo</a:t>
            </a:r>
            <a:r>
              <a:rPr sz="2400" spc="-9" dirty="0">
                <a:latin typeface="Verdana"/>
                <a:cs typeface="Verdana"/>
              </a:rPr>
              <a:t>r</a:t>
            </a:r>
            <a:r>
              <a:rPr sz="2400" dirty="0">
                <a:latin typeface="Verdana"/>
                <a:cs typeface="Verdana"/>
              </a:rPr>
              <a:t>ma</a:t>
            </a:r>
            <a:r>
              <a:rPr sz="2400" spc="25" dirty="0">
                <a:latin typeface="Verdana"/>
                <a:cs typeface="Verdana"/>
              </a:rPr>
              <a:t> </a:t>
            </a:r>
            <a:r>
              <a:rPr sz="2400" dirty="0">
                <a:latin typeface="Verdana"/>
                <a:cs typeface="Verdana"/>
              </a:rPr>
              <a:t>nat</a:t>
            </a:r>
            <a:r>
              <a:rPr sz="2400" spc="9" dirty="0">
                <a:latin typeface="Verdana"/>
                <a:cs typeface="Verdana"/>
              </a:rPr>
              <a:t>u</a:t>
            </a:r>
            <a:r>
              <a:rPr sz="2400" dirty="0">
                <a:latin typeface="Verdana"/>
                <a:cs typeface="Verdana"/>
              </a:rPr>
              <a:t>r</a:t>
            </a:r>
            <a:r>
              <a:rPr sz="2400" spc="-4" dirty="0">
                <a:latin typeface="Verdana"/>
                <a:cs typeface="Verdana"/>
              </a:rPr>
              <a:t>a</a:t>
            </a:r>
            <a:r>
              <a:rPr sz="2400" dirty="0">
                <a:latin typeface="Verdana"/>
                <a:cs typeface="Verdana"/>
              </a:rPr>
              <a:t>l</a:t>
            </a:r>
            <a:r>
              <a:rPr sz="2400" spc="19" dirty="0">
                <a:latin typeface="Verdana"/>
                <a:cs typeface="Verdana"/>
              </a:rPr>
              <a:t> </a:t>
            </a:r>
            <a:r>
              <a:rPr sz="2400" dirty="0">
                <a:latin typeface="Verdana"/>
                <a:cs typeface="Verdana"/>
              </a:rPr>
              <a:t>de c</a:t>
            </a:r>
            <a:r>
              <a:rPr sz="2400" spc="-9" dirty="0">
                <a:latin typeface="Verdana"/>
                <a:cs typeface="Verdana"/>
              </a:rPr>
              <a:t>o</a:t>
            </a:r>
            <a:r>
              <a:rPr sz="2400" dirty="0">
                <a:latin typeface="Verdana"/>
                <a:cs typeface="Verdana"/>
              </a:rPr>
              <a:t>dificar</a:t>
            </a:r>
            <a:r>
              <a:rPr sz="2400" spc="39" dirty="0">
                <a:latin typeface="Verdana"/>
                <a:cs typeface="Verdana"/>
              </a:rPr>
              <a:t> </a:t>
            </a:r>
            <a:r>
              <a:rPr sz="2400" dirty="0">
                <a:latin typeface="Verdana"/>
                <a:cs typeface="Verdana"/>
              </a:rPr>
              <a:t>u</a:t>
            </a:r>
            <a:r>
              <a:rPr sz="2400" spc="9" dirty="0">
                <a:latin typeface="Verdana"/>
                <a:cs typeface="Verdana"/>
              </a:rPr>
              <a:t>n</a:t>
            </a:r>
            <a:r>
              <a:rPr sz="2400" dirty="0">
                <a:latin typeface="Verdana"/>
                <a:cs typeface="Verdana"/>
              </a:rPr>
              <a:t>a s</a:t>
            </a:r>
            <a:r>
              <a:rPr sz="2400" spc="-4" dirty="0">
                <a:latin typeface="Verdana"/>
                <a:cs typeface="Verdana"/>
              </a:rPr>
              <a:t>o</a:t>
            </a:r>
            <a:r>
              <a:rPr sz="2400" dirty="0">
                <a:latin typeface="Verdana"/>
                <a:cs typeface="Verdana"/>
              </a:rPr>
              <a:t>luc</a:t>
            </a:r>
            <a:r>
              <a:rPr sz="2400" spc="4" dirty="0">
                <a:latin typeface="Verdana"/>
                <a:cs typeface="Verdana"/>
              </a:rPr>
              <a:t>i</a:t>
            </a:r>
            <a:r>
              <a:rPr sz="2400" dirty="0">
                <a:latin typeface="Verdana"/>
                <a:cs typeface="Verdana"/>
              </a:rPr>
              <a:t>ón</a:t>
            </a:r>
            <a:endParaRPr sz="2400">
              <a:latin typeface="Verdana"/>
              <a:cs typeface="Verdana"/>
            </a:endParaRPr>
          </a:p>
          <a:p>
            <a:pPr marL="355625" marR="45720">
              <a:lnSpc>
                <a:spcPts val="2880"/>
              </a:lnSpc>
              <a:spcBef>
                <a:spcPts val="14"/>
              </a:spcBef>
            </a:pPr>
            <a:r>
              <a:rPr sz="2400" dirty="0">
                <a:latin typeface="Verdana"/>
                <a:cs typeface="Verdana"/>
              </a:rPr>
              <a:t>utilizando valores reales como genes</a:t>
            </a:r>
            <a:endParaRPr sz="2400">
              <a:latin typeface="Verdana"/>
              <a:cs typeface="Verdana"/>
            </a:endParaRPr>
          </a:p>
        </p:txBody>
      </p:sp>
      <p:sp>
        <p:nvSpPr>
          <p:cNvPr id="10" name="object 10"/>
          <p:cNvSpPr txBox="1"/>
          <p:nvPr/>
        </p:nvSpPr>
        <p:spPr>
          <a:xfrm>
            <a:off x="9669298" y="1988264"/>
            <a:ext cx="411489" cy="330200"/>
          </a:xfrm>
          <a:prstGeom prst="rect">
            <a:avLst/>
          </a:prstGeom>
        </p:spPr>
        <p:txBody>
          <a:bodyPr wrap="square" lIns="0" tIns="16446" rIns="0" bIns="0" rtlCol="0">
            <a:noAutofit/>
          </a:bodyPr>
          <a:lstStyle/>
          <a:p>
            <a:pPr marL="12700">
              <a:lnSpc>
                <a:spcPts val="2590"/>
              </a:lnSpc>
            </a:pPr>
            <a:r>
              <a:rPr sz="2400" dirty="0">
                <a:latin typeface="Verdana"/>
                <a:cs typeface="Verdana"/>
              </a:rPr>
              <a:t>es</a:t>
            </a:r>
            <a:endParaRPr sz="2400">
              <a:latin typeface="Verdana"/>
              <a:cs typeface="Verdana"/>
            </a:endParaRPr>
          </a:p>
        </p:txBody>
      </p:sp>
      <p:sp>
        <p:nvSpPr>
          <p:cNvPr id="9" name="object 9"/>
          <p:cNvSpPr txBox="1"/>
          <p:nvPr/>
        </p:nvSpPr>
        <p:spPr>
          <a:xfrm>
            <a:off x="2514702" y="3232102"/>
            <a:ext cx="3507417" cy="330200"/>
          </a:xfrm>
          <a:prstGeom prst="rect">
            <a:avLst/>
          </a:prstGeom>
        </p:spPr>
        <p:txBody>
          <a:bodyPr wrap="square" lIns="0" tIns="16446" rIns="0" bIns="0" rtlCol="0">
            <a:noAutofit/>
          </a:bodyPr>
          <a:lstStyle/>
          <a:p>
            <a:pPr marL="12700">
              <a:lnSpc>
                <a:spcPts val="2590"/>
              </a:lnSpc>
            </a:pPr>
            <a:r>
              <a:rPr dirty="0">
                <a:latin typeface="Wingdings"/>
                <a:cs typeface="Wingdings"/>
              </a:rPr>
              <a:t></a:t>
            </a:r>
            <a:r>
              <a:rPr dirty="0">
                <a:latin typeface="Times New Roman"/>
                <a:cs typeface="Times New Roman"/>
              </a:rPr>
              <a:t>  </a:t>
            </a:r>
            <a:r>
              <a:rPr spc="4" dirty="0">
                <a:latin typeface="Times New Roman"/>
                <a:cs typeface="Times New Roman"/>
              </a:rPr>
              <a:t> </a:t>
            </a:r>
            <a:r>
              <a:rPr sz="2400" dirty="0">
                <a:latin typeface="Verdana"/>
                <a:cs typeface="Verdana"/>
              </a:rPr>
              <a:t>M</a:t>
            </a:r>
            <a:r>
              <a:rPr sz="2400" spc="9" dirty="0">
                <a:latin typeface="Verdana"/>
                <a:cs typeface="Verdana"/>
              </a:rPr>
              <a:t>u</a:t>
            </a:r>
            <a:r>
              <a:rPr sz="2400" dirty="0">
                <a:latin typeface="Verdana"/>
                <a:cs typeface="Verdana"/>
              </a:rPr>
              <a:t>chas apl</a:t>
            </a:r>
            <a:r>
              <a:rPr sz="2400" spc="4" dirty="0">
                <a:latin typeface="Verdana"/>
                <a:cs typeface="Verdana"/>
              </a:rPr>
              <a:t>i</a:t>
            </a:r>
            <a:r>
              <a:rPr sz="2400" dirty="0">
                <a:latin typeface="Verdana"/>
                <a:cs typeface="Verdana"/>
              </a:rPr>
              <a:t>ca</a:t>
            </a:r>
            <a:r>
              <a:rPr sz="2400" spc="-4" dirty="0">
                <a:latin typeface="Verdana"/>
                <a:cs typeface="Verdana"/>
              </a:rPr>
              <a:t>c</a:t>
            </a:r>
            <a:r>
              <a:rPr sz="2400" dirty="0">
                <a:latin typeface="Verdana"/>
                <a:cs typeface="Verdana"/>
              </a:rPr>
              <a:t>iones</a:t>
            </a:r>
            <a:endParaRPr sz="2400">
              <a:latin typeface="Verdana"/>
              <a:cs typeface="Verdana"/>
            </a:endParaRPr>
          </a:p>
        </p:txBody>
      </p:sp>
      <p:sp>
        <p:nvSpPr>
          <p:cNvPr id="8" name="object 8"/>
          <p:cNvSpPr txBox="1"/>
          <p:nvPr/>
        </p:nvSpPr>
        <p:spPr>
          <a:xfrm>
            <a:off x="6060160" y="3232102"/>
            <a:ext cx="1024386" cy="330200"/>
          </a:xfrm>
          <a:prstGeom prst="rect">
            <a:avLst/>
          </a:prstGeom>
        </p:spPr>
        <p:txBody>
          <a:bodyPr wrap="square" lIns="0" tIns="16446" rIns="0" bIns="0" rtlCol="0">
            <a:noAutofit/>
          </a:bodyPr>
          <a:lstStyle/>
          <a:p>
            <a:pPr marL="12700">
              <a:lnSpc>
                <a:spcPts val="2590"/>
              </a:lnSpc>
            </a:pPr>
            <a:r>
              <a:rPr sz="2400" dirty="0">
                <a:latin typeface="Verdana"/>
                <a:cs typeface="Verdana"/>
              </a:rPr>
              <a:t>tienen</a:t>
            </a:r>
            <a:endParaRPr sz="2400">
              <a:latin typeface="Verdana"/>
              <a:cs typeface="Verdana"/>
            </a:endParaRPr>
          </a:p>
        </p:txBody>
      </p:sp>
      <p:sp>
        <p:nvSpPr>
          <p:cNvPr id="7" name="object 7"/>
          <p:cNvSpPr txBox="1"/>
          <p:nvPr/>
        </p:nvSpPr>
        <p:spPr>
          <a:xfrm>
            <a:off x="7121779" y="3232102"/>
            <a:ext cx="714652" cy="330200"/>
          </a:xfrm>
          <a:prstGeom prst="rect">
            <a:avLst/>
          </a:prstGeom>
        </p:spPr>
        <p:txBody>
          <a:bodyPr wrap="square" lIns="0" tIns="16446" rIns="0" bIns="0" rtlCol="0">
            <a:noAutofit/>
          </a:bodyPr>
          <a:lstStyle/>
          <a:p>
            <a:pPr marL="12700">
              <a:lnSpc>
                <a:spcPts val="2590"/>
              </a:lnSpc>
            </a:pPr>
            <a:r>
              <a:rPr sz="2400" dirty="0">
                <a:latin typeface="Verdana"/>
                <a:cs typeface="Verdana"/>
              </a:rPr>
              <a:t>esta</a:t>
            </a:r>
            <a:endParaRPr sz="2400">
              <a:latin typeface="Verdana"/>
              <a:cs typeface="Verdana"/>
            </a:endParaRPr>
          </a:p>
        </p:txBody>
      </p:sp>
      <p:sp>
        <p:nvSpPr>
          <p:cNvPr id="6" name="object 6"/>
          <p:cNvSpPr txBox="1"/>
          <p:nvPr/>
        </p:nvSpPr>
        <p:spPr>
          <a:xfrm>
            <a:off x="7872806" y="3232102"/>
            <a:ext cx="972108" cy="330200"/>
          </a:xfrm>
          <a:prstGeom prst="rect">
            <a:avLst/>
          </a:prstGeom>
        </p:spPr>
        <p:txBody>
          <a:bodyPr wrap="square" lIns="0" tIns="16446" rIns="0" bIns="0" rtlCol="0">
            <a:noAutofit/>
          </a:bodyPr>
          <a:lstStyle/>
          <a:p>
            <a:pPr marL="12700">
              <a:lnSpc>
                <a:spcPts val="2590"/>
              </a:lnSpc>
            </a:pPr>
            <a:r>
              <a:rPr sz="2400" dirty="0">
                <a:latin typeface="Verdana"/>
                <a:cs typeface="Verdana"/>
              </a:rPr>
              <a:t>forma</a:t>
            </a:r>
            <a:endParaRPr sz="2400">
              <a:latin typeface="Verdana"/>
              <a:cs typeface="Verdana"/>
            </a:endParaRPr>
          </a:p>
        </p:txBody>
      </p:sp>
      <p:sp>
        <p:nvSpPr>
          <p:cNvPr id="5" name="object 5"/>
          <p:cNvSpPr txBox="1"/>
          <p:nvPr/>
        </p:nvSpPr>
        <p:spPr>
          <a:xfrm>
            <a:off x="8883218" y="3232102"/>
            <a:ext cx="1157248" cy="330200"/>
          </a:xfrm>
          <a:prstGeom prst="rect">
            <a:avLst/>
          </a:prstGeom>
        </p:spPr>
        <p:txBody>
          <a:bodyPr wrap="square" lIns="0" tIns="16446" rIns="0" bIns="0" rtlCol="0">
            <a:noAutofit/>
          </a:bodyPr>
          <a:lstStyle/>
          <a:p>
            <a:pPr marL="12700">
              <a:lnSpc>
                <a:spcPts val="2590"/>
              </a:lnSpc>
            </a:pPr>
            <a:r>
              <a:rPr sz="2400" dirty="0">
                <a:latin typeface="Verdana"/>
                <a:cs typeface="Verdana"/>
              </a:rPr>
              <a:t>natural</a:t>
            </a:r>
            <a:endParaRPr sz="2400">
              <a:latin typeface="Verdana"/>
              <a:cs typeface="Verdana"/>
            </a:endParaRPr>
          </a:p>
        </p:txBody>
      </p:sp>
      <p:sp>
        <p:nvSpPr>
          <p:cNvPr id="4" name="object 4"/>
          <p:cNvSpPr txBox="1"/>
          <p:nvPr/>
        </p:nvSpPr>
        <p:spPr>
          <a:xfrm>
            <a:off x="2857627" y="3597862"/>
            <a:ext cx="442594" cy="330200"/>
          </a:xfrm>
          <a:prstGeom prst="rect">
            <a:avLst/>
          </a:prstGeom>
        </p:spPr>
        <p:txBody>
          <a:bodyPr wrap="square" lIns="0" tIns="16446" rIns="0" bIns="0" rtlCol="0">
            <a:noAutofit/>
          </a:bodyPr>
          <a:lstStyle/>
          <a:p>
            <a:pPr marL="12700">
              <a:lnSpc>
                <a:spcPts val="2590"/>
              </a:lnSpc>
            </a:pPr>
            <a:r>
              <a:rPr sz="2400" dirty="0">
                <a:latin typeface="Verdana"/>
                <a:cs typeface="Verdana"/>
              </a:rPr>
              <a:t>de</a:t>
            </a:r>
            <a:endParaRPr sz="2400">
              <a:latin typeface="Verdana"/>
              <a:cs typeface="Verdana"/>
            </a:endParaRPr>
          </a:p>
        </p:txBody>
      </p:sp>
      <p:sp>
        <p:nvSpPr>
          <p:cNvPr id="3" name="object 3"/>
          <p:cNvSpPr txBox="1"/>
          <p:nvPr/>
        </p:nvSpPr>
        <p:spPr>
          <a:xfrm>
            <a:off x="3336467" y="3597862"/>
            <a:ext cx="1840232" cy="330200"/>
          </a:xfrm>
          <a:prstGeom prst="rect">
            <a:avLst/>
          </a:prstGeom>
        </p:spPr>
        <p:txBody>
          <a:bodyPr wrap="square" lIns="0" tIns="16446" rIns="0" bIns="0" rtlCol="0">
            <a:noAutofit/>
          </a:bodyPr>
          <a:lstStyle/>
          <a:p>
            <a:pPr marL="12700">
              <a:lnSpc>
                <a:spcPts val="2590"/>
              </a:lnSpc>
            </a:pPr>
            <a:r>
              <a:rPr sz="2400" dirty="0">
                <a:latin typeface="Verdana"/>
                <a:cs typeface="Verdana"/>
              </a:rPr>
              <a:t>codificación</a:t>
            </a:r>
            <a:endParaRPr sz="2400">
              <a:latin typeface="Verdana"/>
              <a:cs typeface="Verdana"/>
            </a:endParaRPr>
          </a:p>
        </p:txBody>
      </p:sp>
      <p:sp>
        <p:nvSpPr>
          <p:cNvPr id="2" name="object 2"/>
          <p:cNvSpPr txBox="1"/>
          <p:nvPr/>
        </p:nvSpPr>
        <p:spPr>
          <a:xfrm>
            <a:off x="10119107" y="6502419"/>
            <a:ext cx="277607" cy="203708"/>
          </a:xfrm>
          <a:prstGeom prst="rect">
            <a:avLst/>
          </a:prstGeom>
        </p:spPr>
        <p:txBody>
          <a:bodyPr wrap="square" lIns="0" tIns="9874" rIns="0" bIns="0" rtlCol="0">
            <a:noAutofit/>
          </a:bodyPr>
          <a:lstStyle/>
          <a:p>
            <a:pPr marL="12700">
              <a:lnSpc>
                <a:spcPts val="1555"/>
              </a:lnSpc>
            </a:pPr>
            <a:r>
              <a:rPr sz="1400" spc="-4" dirty="0">
                <a:latin typeface="Verdana"/>
                <a:cs typeface="Verdana"/>
              </a:rPr>
              <a:t>16</a:t>
            </a:r>
            <a:endParaRPr sz="1400">
              <a:latin typeface="Verdana"/>
              <a:cs typeface="Verdana"/>
            </a:endParaRPr>
          </a:p>
        </p:txBody>
      </p:sp>
    </p:spTree>
    <p:extLst>
      <p:ext uri="{BB962C8B-B14F-4D97-AF65-F5344CB8AC3E}">
        <p14:creationId xmlns:p14="http://schemas.microsoft.com/office/powerpoint/2010/main" val="308581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2364740" y="786704"/>
            <a:ext cx="6225870" cy="432308"/>
          </a:xfrm>
          <a:prstGeom prst="rect">
            <a:avLst/>
          </a:prstGeom>
        </p:spPr>
        <p:txBody>
          <a:bodyPr wrap="square" lIns="0" tIns="21621" rIns="0" bIns="0" rtlCol="0">
            <a:noAutofit/>
          </a:bodyPr>
          <a:lstStyle/>
          <a:p>
            <a:pPr marL="12700">
              <a:lnSpc>
                <a:spcPts val="3404"/>
              </a:lnSpc>
            </a:pPr>
            <a:r>
              <a:rPr sz="3200" dirty="0">
                <a:latin typeface="Verdana"/>
                <a:cs typeface="Verdana"/>
              </a:rPr>
              <a:t>Ejemplo: Representación Real</a:t>
            </a:r>
            <a:endParaRPr sz="3200">
              <a:latin typeface="Verdana"/>
              <a:cs typeface="Verdana"/>
            </a:endParaRPr>
          </a:p>
        </p:txBody>
      </p:sp>
      <p:sp>
        <p:nvSpPr>
          <p:cNvPr id="26" name="object 26"/>
          <p:cNvSpPr txBox="1"/>
          <p:nvPr/>
        </p:nvSpPr>
        <p:spPr>
          <a:xfrm>
            <a:off x="2212340" y="1913207"/>
            <a:ext cx="5912286" cy="330200"/>
          </a:xfrm>
          <a:prstGeom prst="rect">
            <a:avLst/>
          </a:prstGeom>
        </p:spPr>
        <p:txBody>
          <a:bodyPr wrap="square" lIns="0" tIns="16446" rIns="0" bIns="0" rtlCol="0">
            <a:noAutofit/>
          </a:bodyPr>
          <a:lstStyle/>
          <a:p>
            <a:pPr marL="12700">
              <a:lnSpc>
                <a:spcPts val="2590"/>
              </a:lnSpc>
            </a:pPr>
            <a:r>
              <a:rPr dirty="0">
                <a:latin typeface="Wingdings"/>
                <a:cs typeface="Wingdings"/>
              </a:rPr>
              <a:t></a:t>
            </a:r>
            <a:r>
              <a:rPr dirty="0">
                <a:latin typeface="Times New Roman"/>
                <a:cs typeface="Times New Roman"/>
              </a:rPr>
              <a:t>  </a:t>
            </a:r>
            <a:r>
              <a:rPr spc="9" dirty="0">
                <a:latin typeface="Times New Roman"/>
                <a:cs typeface="Times New Roman"/>
              </a:rPr>
              <a:t> </a:t>
            </a:r>
            <a:r>
              <a:rPr sz="2400" dirty="0">
                <a:latin typeface="Verdana"/>
                <a:cs typeface="Verdana"/>
              </a:rPr>
              <a:t>L</a:t>
            </a:r>
            <a:r>
              <a:rPr sz="2400" spc="-9" dirty="0">
                <a:latin typeface="Verdana"/>
                <a:cs typeface="Verdana"/>
              </a:rPr>
              <a:t>o</a:t>
            </a:r>
            <a:r>
              <a:rPr sz="2400" dirty="0">
                <a:latin typeface="Verdana"/>
                <a:cs typeface="Verdana"/>
              </a:rPr>
              <a:t>s i</a:t>
            </a:r>
            <a:r>
              <a:rPr sz="2400" spc="9" dirty="0">
                <a:latin typeface="Verdana"/>
                <a:cs typeface="Verdana"/>
              </a:rPr>
              <a:t>n</a:t>
            </a:r>
            <a:r>
              <a:rPr sz="2400" dirty="0">
                <a:latin typeface="Verdana"/>
                <a:cs typeface="Verdana"/>
              </a:rPr>
              <a:t>divi</a:t>
            </a:r>
            <a:r>
              <a:rPr sz="2400" spc="4" dirty="0">
                <a:latin typeface="Verdana"/>
                <a:cs typeface="Verdana"/>
              </a:rPr>
              <a:t>d</a:t>
            </a:r>
            <a:r>
              <a:rPr sz="2400" dirty="0">
                <a:latin typeface="Verdana"/>
                <a:cs typeface="Verdana"/>
              </a:rPr>
              <a:t>uos</a:t>
            </a:r>
            <a:r>
              <a:rPr sz="2400" spc="39" dirty="0">
                <a:latin typeface="Verdana"/>
                <a:cs typeface="Verdana"/>
              </a:rPr>
              <a:t> </a:t>
            </a:r>
            <a:r>
              <a:rPr sz="2400" dirty="0">
                <a:latin typeface="Verdana"/>
                <a:cs typeface="Verdana"/>
              </a:rPr>
              <a:t>se repr</a:t>
            </a:r>
            <a:r>
              <a:rPr sz="2400" spc="-4" dirty="0">
                <a:latin typeface="Verdana"/>
                <a:cs typeface="Verdana"/>
              </a:rPr>
              <a:t>e</a:t>
            </a:r>
            <a:r>
              <a:rPr sz="2400" dirty="0">
                <a:latin typeface="Verdana"/>
                <a:cs typeface="Verdana"/>
              </a:rPr>
              <a:t>sentan</a:t>
            </a:r>
            <a:r>
              <a:rPr sz="2400" spc="14" dirty="0">
                <a:latin typeface="Verdana"/>
                <a:cs typeface="Verdana"/>
              </a:rPr>
              <a:t> </a:t>
            </a:r>
            <a:r>
              <a:rPr sz="2400" dirty="0">
                <a:latin typeface="Verdana"/>
                <a:cs typeface="Verdana"/>
              </a:rPr>
              <a:t>c</a:t>
            </a:r>
            <a:r>
              <a:rPr sz="2400" spc="-4" dirty="0">
                <a:latin typeface="Verdana"/>
                <a:cs typeface="Verdana"/>
              </a:rPr>
              <a:t>o</a:t>
            </a:r>
            <a:r>
              <a:rPr sz="2400" spc="4" dirty="0">
                <a:latin typeface="Verdana"/>
                <a:cs typeface="Verdana"/>
              </a:rPr>
              <a:t>m</a:t>
            </a:r>
            <a:r>
              <a:rPr sz="2400" dirty="0">
                <a:latin typeface="Verdana"/>
                <a:cs typeface="Verdana"/>
              </a:rPr>
              <a:t>o</a:t>
            </a:r>
            <a:endParaRPr sz="2400">
              <a:latin typeface="Verdana"/>
              <a:cs typeface="Verdana"/>
            </a:endParaRPr>
          </a:p>
        </p:txBody>
      </p:sp>
      <p:sp>
        <p:nvSpPr>
          <p:cNvPr id="25" name="object 25"/>
          <p:cNvSpPr txBox="1"/>
          <p:nvPr/>
        </p:nvSpPr>
        <p:spPr>
          <a:xfrm>
            <a:off x="8162341" y="1913207"/>
            <a:ext cx="1365513" cy="330200"/>
          </a:xfrm>
          <a:prstGeom prst="rect">
            <a:avLst/>
          </a:prstGeom>
        </p:spPr>
        <p:txBody>
          <a:bodyPr wrap="square" lIns="0" tIns="16446" rIns="0" bIns="0" rtlCol="0">
            <a:noAutofit/>
          </a:bodyPr>
          <a:lstStyle/>
          <a:p>
            <a:pPr marL="12700">
              <a:lnSpc>
                <a:spcPts val="2590"/>
              </a:lnSpc>
            </a:pPr>
            <a:r>
              <a:rPr sz="2400" spc="-1" dirty="0">
                <a:latin typeface="Verdana"/>
                <a:cs typeface="Verdana"/>
              </a:rPr>
              <a:t>vectores</a:t>
            </a:r>
            <a:endParaRPr sz="2400">
              <a:latin typeface="Verdana"/>
              <a:cs typeface="Verdana"/>
            </a:endParaRPr>
          </a:p>
        </p:txBody>
      </p:sp>
      <p:sp>
        <p:nvSpPr>
          <p:cNvPr id="24" name="object 24"/>
          <p:cNvSpPr txBox="1"/>
          <p:nvPr/>
        </p:nvSpPr>
        <p:spPr>
          <a:xfrm>
            <a:off x="2555544" y="2279348"/>
            <a:ext cx="442594" cy="330200"/>
          </a:xfrm>
          <a:prstGeom prst="rect">
            <a:avLst/>
          </a:prstGeom>
        </p:spPr>
        <p:txBody>
          <a:bodyPr wrap="square" lIns="0" tIns="16446" rIns="0" bIns="0" rtlCol="0">
            <a:noAutofit/>
          </a:bodyPr>
          <a:lstStyle/>
          <a:p>
            <a:pPr marL="12700">
              <a:lnSpc>
                <a:spcPts val="2590"/>
              </a:lnSpc>
            </a:pPr>
            <a:r>
              <a:rPr sz="2400" dirty="0">
                <a:latin typeface="Verdana"/>
                <a:cs typeface="Verdana"/>
              </a:rPr>
              <a:t>de</a:t>
            </a:r>
            <a:endParaRPr sz="2400">
              <a:latin typeface="Verdana"/>
              <a:cs typeface="Verdana"/>
            </a:endParaRPr>
          </a:p>
        </p:txBody>
      </p:sp>
      <p:sp>
        <p:nvSpPr>
          <p:cNvPr id="23" name="object 23"/>
          <p:cNvSpPr txBox="1"/>
          <p:nvPr/>
        </p:nvSpPr>
        <p:spPr>
          <a:xfrm>
            <a:off x="3034386" y="2279348"/>
            <a:ext cx="1171661" cy="330200"/>
          </a:xfrm>
          <a:prstGeom prst="rect">
            <a:avLst/>
          </a:prstGeom>
        </p:spPr>
        <p:txBody>
          <a:bodyPr wrap="square" lIns="0" tIns="16446" rIns="0" bIns="0" rtlCol="0">
            <a:noAutofit/>
          </a:bodyPr>
          <a:lstStyle/>
          <a:p>
            <a:pPr marL="12700">
              <a:lnSpc>
                <a:spcPts val="2590"/>
              </a:lnSpc>
            </a:pPr>
            <a:r>
              <a:rPr sz="2400" spc="-2" dirty="0">
                <a:latin typeface="Verdana"/>
                <a:cs typeface="Verdana"/>
              </a:rPr>
              <a:t>valores</a:t>
            </a:r>
            <a:endParaRPr sz="2400">
              <a:latin typeface="Verdana"/>
              <a:cs typeface="Verdana"/>
            </a:endParaRPr>
          </a:p>
        </p:txBody>
      </p:sp>
      <p:sp>
        <p:nvSpPr>
          <p:cNvPr id="22" name="object 22"/>
          <p:cNvSpPr txBox="1"/>
          <p:nvPr/>
        </p:nvSpPr>
        <p:spPr>
          <a:xfrm>
            <a:off x="4243832" y="2279348"/>
            <a:ext cx="1127496" cy="330200"/>
          </a:xfrm>
          <a:prstGeom prst="rect">
            <a:avLst/>
          </a:prstGeom>
        </p:spPr>
        <p:txBody>
          <a:bodyPr wrap="square" lIns="0" tIns="16446" rIns="0" bIns="0" rtlCol="0">
            <a:noAutofit/>
          </a:bodyPr>
          <a:lstStyle/>
          <a:p>
            <a:pPr marL="12700">
              <a:lnSpc>
                <a:spcPts val="2590"/>
              </a:lnSpc>
            </a:pPr>
            <a:r>
              <a:rPr sz="2400" dirty="0">
                <a:latin typeface="Verdana"/>
                <a:cs typeface="Verdana"/>
              </a:rPr>
              <a:t>reales:</a:t>
            </a:r>
            <a:endParaRPr sz="2400">
              <a:latin typeface="Verdana"/>
              <a:cs typeface="Verdana"/>
            </a:endParaRPr>
          </a:p>
        </p:txBody>
      </p:sp>
      <p:sp>
        <p:nvSpPr>
          <p:cNvPr id="21" name="object 21"/>
          <p:cNvSpPr txBox="1"/>
          <p:nvPr/>
        </p:nvSpPr>
        <p:spPr>
          <a:xfrm>
            <a:off x="6287328" y="2528148"/>
            <a:ext cx="522540" cy="450674"/>
          </a:xfrm>
          <a:prstGeom prst="rect">
            <a:avLst/>
          </a:prstGeom>
        </p:spPr>
        <p:txBody>
          <a:bodyPr wrap="square" lIns="0" tIns="21971" rIns="0" bIns="0" rtlCol="0">
            <a:noAutofit/>
          </a:bodyPr>
          <a:lstStyle/>
          <a:p>
            <a:pPr marL="12700">
              <a:lnSpc>
                <a:spcPts val="3460"/>
              </a:lnSpc>
            </a:pPr>
            <a:r>
              <a:rPr sz="2850" dirty="0">
                <a:latin typeface="Symbol"/>
                <a:cs typeface="Symbol"/>
              </a:rPr>
              <a:t></a:t>
            </a:r>
            <a:r>
              <a:rPr sz="2850" spc="-165" dirty="0">
                <a:latin typeface="Times New Roman"/>
                <a:cs typeface="Times New Roman"/>
              </a:rPr>
              <a:t> </a:t>
            </a:r>
            <a:r>
              <a:rPr sz="2850" i="1" spc="-165" dirty="0">
                <a:latin typeface="Times New Roman"/>
                <a:cs typeface="Times New Roman"/>
              </a:rPr>
              <a:t>x</a:t>
            </a:r>
            <a:r>
              <a:rPr sz="2475" spc="-165" baseline="-12297" dirty="0">
                <a:latin typeface="Times New Roman"/>
                <a:cs typeface="Times New Roman"/>
              </a:rPr>
              <a:t>1</a:t>
            </a:r>
            <a:endParaRPr sz="1650">
              <a:latin typeface="Times New Roman"/>
              <a:cs typeface="Times New Roman"/>
            </a:endParaRPr>
          </a:p>
        </p:txBody>
      </p:sp>
      <p:sp>
        <p:nvSpPr>
          <p:cNvPr id="20" name="object 20"/>
          <p:cNvSpPr txBox="1"/>
          <p:nvPr/>
        </p:nvSpPr>
        <p:spPr>
          <a:xfrm>
            <a:off x="6772140" y="2548603"/>
            <a:ext cx="219571" cy="389059"/>
          </a:xfrm>
          <a:prstGeom prst="rect">
            <a:avLst/>
          </a:prstGeom>
        </p:spPr>
        <p:txBody>
          <a:bodyPr wrap="square" lIns="0" tIns="19462" rIns="0" bIns="0" rtlCol="0">
            <a:noAutofit/>
          </a:bodyPr>
          <a:lstStyle/>
          <a:p>
            <a:pPr marL="12700">
              <a:lnSpc>
                <a:spcPts val="3065"/>
              </a:lnSpc>
            </a:pPr>
            <a:r>
              <a:rPr sz="2850" dirty="0">
                <a:latin typeface="Symbol"/>
                <a:cs typeface="Symbol"/>
              </a:rPr>
              <a:t></a:t>
            </a:r>
            <a:endParaRPr sz="2850">
              <a:latin typeface="Symbol"/>
              <a:cs typeface="Symbol"/>
            </a:endParaRPr>
          </a:p>
        </p:txBody>
      </p:sp>
      <p:sp>
        <p:nvSpPr>
          <p:cNvPr id="19" name="object 19"/>
          <p:cNvSpPr txBox="1"/>
          <p:nvPr/>
        </p:nvSpPr>
        <p:spPr>
          <a:xfrm>
            <a:off x="6287329" y="2896290"/>
            <a:ext cx="219571" cy="389059"/>
          </a:xfrm>
          <a:prstGeom prst="rect">
            <a:avLst/>
          </a:prstGeom>
        </p:spPr>
        <p:txBody>
          <a:bodyPr wrap="square" lIns="0" tIns="19462" rIns="0" bIns="0" rtlCol="0">
            <a:noAutofit/>
          </a:bodyPr>
          <a:lstStyle/>
          <a:p>
            <a:pPr marL="12700">
              <a:lnSpc>
                <a:spcPts val="3065"/>
              </a:lnSpc>
            </a:pPr>
            <a:r>
              <a:rPr sz="2850" dirty="0">
                <a:latin typeface="Symbol"/>
                <a:cs typeface="Symbol"/>
              </a:rPr>
              <a:t></a:t>
            </a:r>
            <a:endParaRPr sz="2850">
              <a:latin typeface="Symbol"/>
              <a:cs typeface="Symbol"/>
            </a:endParaRPr>
          </a:p>
        </p:txBody>
      </p:sp>
      <p:sp>
        <p:nvSpPr>
          <p:cNvPr id="18" name="object 18"/>
          <p:cNvSpPr txBox="1"/>
          <p:nvPr/>
        </p:nvSpPr>
        <p:spPr>
          <a:xfrm>
            <a:off x="6772140" y="2896290"/>
            <a:ext cx="219571" cy="389059"/>
          </a:xfrm>
          <a:prstGeom prst="rect">
            <a:avLst/>
          </a:prstGeom>
        </p:spPr>
        <p:txBody>
          <a:bodyPr wrap="square" lIns="0" tIns="19462" rIns="0" bIns="0" rtlCol="0">
            <a:noAutofit/>
          </a:bodyPr>
          <a:lstStyle/>
          <a:p>
            <a:pPr marL="12700">
              <a:lnSpc>
                <a:spcPts val="3065"/>
              </a:lnSpc>
            </a:pPr>
            <a:r>
              <a:rPr sz="2850" dirty="0">
                <a:latin typeface="Symbol"/>
                <a:cs typeface="Symbol"/>
              </a:rPr>
              <a:t></a:t>
            </a:r>
            <a:endParaRPr sz="2850">
              <a:latin typeface="Symbol"/>
              <a:cs typeface="Symbol"/>
            </a:endParaRPr>
          </a:p>
        </p:txBody>
      </p:sp>
      <p:sp>
        <p:nvSpPr>
          <p:cNvPr id="17" name="object 17"/>
          <p:cNvSpPr txBox="1"/>
          <p:nvPr/>
        </p:nvSpPr>
        <p:spPr>
          <a:xfrm>
            <a:off x="6287328" y="3073428"/>
            <a:ext cx="730080" cy="560384"/>
          </a:xfrm>
          <a:prstGeom prst="rect">
            <a:avLst/>
          </a:prstGeom>
        </p:spPr>
        <p:txBody>
          <a:bodyPr wrap="square" lIns="0" tIns="28003" rIns="0" bIns="0" rtlCol="0">
            <a:noAutofit/>
          </a:bodyPr>
          <a:lstStyle/>
          <a:p>
            <a:pPr marL="12700">
              <a:lnSpc>
                <a:spcPts val="4410"/>
              </a:lnSpc>
            </a:pPr>
            <a:r>
              <a:rPr sz="2850" spc="104" dirty="0">
                <a:latin typeface="Symbol"/>
                <a:cs typeface="Symbol"/>
              </a:rPr>
              <a:t></a:t>
            </a:r>
            <a:r>
              <a:rPr sz="4275" i="1" spc="-2" baseline="23393" dirty="0">
                <a:latin typeface="Times New Roman"/>
                <a:cs typeface="Times New Roman"/>
              </a:rPr>
              <a:t>x</a:t>
            </a:r>
            <a:r>
              <a:rPr sz="2475" spc="-2" baseline="14054" dirty="0">
                <a:latin typeface="Times New Roman"/>
                <a:cs typeface="Times New Roman"/>
              </a:rPr>
              <a:t>2 </a:t>
            </a:r>
            <a:r>
              <a:rPr sz="2850" spc="104" dirty="0">
                <a:latin typeface="Symbol"/>
                <a:cs typeface="Symbol"/>
              </a:rPr>
              <a:t></a:t>
            </a:r>
            <a:endParaRPr sz="2850">
              <a:latin typeface="Symbol"/>
              <a:cs typeface="Symbol"/>
            </a:endParaRPr>
          </a:p>
        </p:txBody>
      </p:sp>
      <p:sp>
        <p:nvSpPr>
          <p:cNvPr id="16" name="object 16"/>
          <p:cNvSpPr txBox="1"/>
          <p:nvPr/>
        </p:nvSpPr>
        <p:spPr>
          <a:xfrm>
            <a:off x="5633136" y="3338047"/>
            <a:ext cx="644779" cy="394867"/>
          </a:xfrm>
          <a:prstGeom prst="rect">
            <a:avLst/>
          </a:prstGeom>
        </p:spPr>
        <p:txBody>
          <a:bodyPr wrap="square" lIns="0" tIns="19526" rIns="0" bIns="0" rtlCol="0">
            <a:noAutofit/>
          </a:bodyPr>
          <a:lstStyle/>
          <a:p>
            <a:pPr marL="12700">
              <a:lnSpc>
                <a:spcPts val="3075"/>
              </a:lnSpc>
            </a:pPr>
            <a:r>
              <a:rPr sz="2850" i="1" spc="203" dirty="0">
                <a:latin typeface="Times New Roman"/>
                <a:cs typeface="Times New Roman"/>
              </a:rPr>
              <a:t>X </a:t>
            </a:r>
            <a:r>
              <a:rPr sz="2850" dirty="0">
                <a:latin typeface="Symbol"/>
                <a:cs typeface="Symbol"/>
              </a:rPr>
              <a:t></a:t>
            </a:r>
            <a:endParaRPr sz="2850">
              <a:latin typeface="Symbol"/>
              <a:cs typeface="Symbol"/>
            </a:endParaRPr>
          </a:p>
        </p:txBody>
      </p:sp>
      <p:sp>
        <p:nvSpPr>
          <p:cNvPr id="15" name="object 15"/>
          <p:cNvSpPr txBox="1"/>
          <p:nvPr/>
        </p:nvSpPr>
        <p:spPr>
          <a:xfrm>
            <a:off x="6994105" y="3338046"/>
            <a:ext cx="1088379" cy="456482"/>
          </a:xfrm>
          <a:prstGeom prst="rect">
            <a:avLst/>
          </a:prstGeom>
        </p:spPr>
        <p:txBody>
          <a:bodyPr wrap="square" lIns="0" tIns="22256" rIns="0" bIns="0" rtlCol="0">
            <a:noAutofit/>
          </a:bodyPr>
          <a:lstStyle/>
          <a:p>
            <a:pPr marL="12700">
              <a:lnSpc>
                <a:spcPts val="3504"/>
              </a:lnSpc>
            </a:pPr>
            <a:r>
              <a:rPr sz="2850" spc="-30" dirty="0">
                <a:latin typeface="Times New Roman"/>
                <a:cs typeface="Times New Roman"/>
              </a:rPr>
              <a:t>, </a:t>
            </a:r>
            <a:r>
              <a:rPr sz="2850" i="1" spc="-30" dirty="0">
                <a:latin typeface="Times New Roman"/>
                <a:cs typeface="Times New Roman"/>
              </a:rPr>
              <a:t>x</a:t>
            </a:r>
            <a:r>
              <a:rPr sz="2475" i="1" spc="-30" baseline="-12297" dirty="0">
                <a:latin typeface="Times New Roman"/>
                <a:cs typeface="Times New Roman"/>
              </a:rPr>
              <a:t>i </a:t>
            </a:r>
            <a:r>
              <a:rPr sz="2850" dirty="0">
                <a:latin typeface="Symbol"/>
                <a:cs typeface="Symbol"/>
              </a:rPr>
              <a:t></a:t>
            </a:r>
            <a:r>
              <a:rPr sz="2850" spc="-30" dirty="0">
                <a:latin typeface="Times New Roman"/>
                <a:cs typeface="Times New Roman"/>
              </a:rPr>
              <a:t> </a:t>
            </a:r>
            <a:r>
              <a:rPr sz="2850" i="1" spc="-30" dirty="0">
                <a:latin typeface="Times New Roman"/>
                <a:cs typeface="Times New Roman"/>
              </a:rPr>
              <a:t>R</a:t>
            </a:r>
            <a:endParaRPr sz="2850">
              <a:latin typeface="Times New Roman"/>
              <a:cs typeface="Times New Roman"/>
            </a:endParaRPr>
          </a:p>
        </p:txBody>
      </p:sp>
      <p:sp>
        <p:nvSpPr>
          <p:cNvPr id="14" name="object 14"/>
          <p:cNvSpPr txBox="1"/>
          <p:nvPr/>
        </p:nvSpPr>
        <p:spPr>
          <a:xfrm>
            <a:off x="6287329" y="3592472"/>
            <a:ext cx="219571" cy="389059"/>
          </a:xfrm>
          <a:prstGeom prst="rect">
            <a:avLst/>
          </a:prstGeom>
        </p:spPr>
        <p:txBody>
          <a:bodyPr wrap="square" lIns="0" tIns="19462" rIns="0" bIns="0" rtlCol="0">
            <a:noAutofit/>
          </a:bodyPr>
          <a:lstStyle/>
          <a:p>
            <a:pPr marL="12700">
              <a:lnSpc>
                <a:spcPts val="3065"/>
              </a:lnSpc>
            </a:pPr>
            <a:r>
              <a:rPr sz="2850" dirty="0">
                <a:latin typeface="Symbol"/>
                <a:cs typeface="Symbol"/>
              </a:rPr>
              <a:t></a:t>
            </a:r>
            <a:endParaRPr sz="2850">
              <a:latin typeface="Symbol"/>
              <a:cs typeface="Symbol"/>
            </a:endParaRPr>
          </a:p>
        </p:txBody>
      </p:sp>
      <p:sp>
        <p:nvSpPr>
          <p:cNvPr id="13" name="object 13"/>
          <p:cNvSpPr txBox="1"/>
          <p:nvPr/>
        </p:nvSpPr>
        <p:spPr>
          <a:xfrm>
            <a:off x="6772140" y="3592472"/>
            <a:ext cx="219571" cy="389059"/>
          </a:xfrm>
          <a:prstGeom prst="rect">
            <a:avLst/>
          </a:prstGeom>
        </p:spPr>
        <p:txBody>
          <a:bodyPr wrap="square" lIns="0" tIns="19462" rIns="0" bIns="0" rtlCol="0">
            <a:noAutofit/>
          </a:bodyPr>
          <a:lstStyle/>
          <a:p>
            <a:pPr marL="12700">
              <a:lnSpc>
                <a:spcPts val="3065"/>
              </a:lnSpc>
            </a:pPr>
            <a:r>
              <a:rPr sz="2850" dirty="0">
                <a:latin typeface="Symbol"/>
                <a:cs typeface="Symbol"/>
              </a:rPr>
              <a:t></a:t>
            </a:r>
            <a:endParaRPr sz="2850">
              <a:latin typeface="Symbol"/>
              <a:cs typeface="Symbol"/>
            </a:endParaRPr>
          </a:p>
        </p:txBody>
      </p:sp>
      <p:sp>
        <p:nvSpPr>
          <p:cNvPr id="12" name="object 12"/>
          <p:cNvSpPr txBox="1"/>
          <p:nvPr/>
        </p:nvSpPr>
        <p:spPr>
          <a:xfrm>
            <a:off x="6535582" y="3614008"/>
            <a:ext cx="201027" cy="389059"/>
          </a:xfrm>
          <a:prstGeom prst="rect">
            <a:avLst/>
          </a:prstGeom>
        </p:spPr>
        <p:txBody>
          <a:bodyPr wrap="square" lIns="0" tIns="20955" rIns="0" bIns="0" rtlCol="0">
            <a:noAutofit/>
          </a:bodyPr>
          <a:lstStyle/>
          <a:p>
            <a:pPr marL="12700">
              <a:lnSpc>
                <a:spcPct val="84333"/>
              </a:lnSpc>
            </a:pPr>
            <a:r>
              <a:rPr sz="2850" dirty="0">
                <a:latin typeface="MT Extra"/>
                <a:cs typeface="MT Extra"/>
              </a:rPr>
              <a:t></a:t>
            </a:r>
            <a:endParaRPr sz="2850">
              <a:latin typeface="MT Extra"/>
              <a:cs typeface="MT Extra"/>
            </a:endParaRPr>
          </a:p>
        </p:txBody>
      </p:sp>
      <p:sp>
        <p:nvSpPr>
          <p:cNvPr id="11" name="object 11"/>
          <p:cNvSpPr txBox="1"/>
          <p:nvPr/>
        </p:nvSpPr>
        <p:spPr>
          <a:xfrm>
            <a:off x="6287329" y="3940906"/>
            <a:ext cx="219571" cy="389059"/>
          </a:xfrm>
          <a:prstGeom prst="rect">
            <a:avLst/>
          </a:prstGeom>
        </p:spPr>
        <p:txBody>
          <a:bodyPr wrap="square" lIns="0" tIns="19462" rIns="0" bIns="0" rtlCol="0">
            <a:noAutofit/>
          </a:bodyPr>
          <a:lstStyle/>
          <a:p>
            <a:pPr marL="12700">
              <a:lnSpc>
                <a:spcPts val="3065"/>
              </a:lnSpc>
            </a:pPr>
            <a:r>
              <a:rPr sz="2850" dirty="0">
                <a:latin typeface="Symbol"/>
                <a:cs typeface="Symbol"/>
              </a:rPr>
              <a:t></a:t>
            </a:r>
            <a:endParaRPr sz="2850">
              <a:latin typeface="Symbol"/>
              <a:cs typeface="Symbol"/>
            </a:endParaRPr>
          </a:p>
        </p:txBody>
      </p:sp>
      <p:sp>
        <p:nvSpPr>
          <p:cNvPr id="10" name="object 10"/>
          <p:cNvSpPr txBox="1"/>
          <p:nvPr/>
        </p:nvSpPr>
        <p:spPr>
          <a:xfrm>
            <a:off x="6772140" y="3940906"/>
            <a:ext cx="219571" cy="389059"/>
          </a:xfrm>
          <a:prstGeom prst="rect">
            <a:avLst/>
          </a:prstGeom>
        </p:spPr>
        <p:txBody>
          <a:bodyPr wrap="square" lIns="0" tIns="19462" rIns="0" bIns="0" rtlCol="0">
            <a:noAutofit/>
          </a:bodyPr>
          <a:lstStyle/>
          <a:p>
            <a:pPr marL="12700">
              <a:lnSpc>
                <a:spcPts val="3065"/>
              </a:lnSpc>
            </a:pPr>
            <a:r>
              <a:rPr sz="2850" dirty="0">
                <a:latin typeface="Symbol"/>
                <a:cs typeface="Symbol"/>
              </a:rPr>
              <a:t></a:t>
            </a:r>
            <a:endParaRPr sz="2850">
              <a:latin typeface="Symbol"/>
              <a:cs typeface="Symbol"/>
            </a:endParaRPr>
          </a:p>
        </p:txBody>
      </p:sp>
      <p:sp>
        <p:nvSpPr>
          <p:cNvPr id="9" name="object 9"/>
          <p:cNvSpPr txBox="1"/>
          <p:nvPr/>
        </p:nvSpPr>
        <p:spPr>
          <a:xfrm>
            <a:off x="6287329" y="4163223"/>
            <a:ext cx="717835" cy="478745"/>
          </a:xfrm>
          <a:prstGeom prst="rect">
            <a:avLst/>
          </a:prstGeom>
        </p:spPr>
        <p:txBody>
          <a:bodyPr wrap="square" lIns="0" tIns="23939" rIns="0" bIns="0" rtlCol="0">
            <a:noAutofit/>
          </a:bodyPr>
          <a:lstStyle/>
          <a:p>
            <a:pPr marL="12700">
              <a:lnSpc>
                <a:spcPts val="3770"/>
              </a:lnSpc>
            </a:pPr>
            <a:r>
              <a:rPr sz="2850" spc="100" dirty="0">
                <a:latin typeface="Symbol"/>
                <a:cs typeface="Symbol"/>
              </a:rPr>
              <a:t></a:t>
            </a:r>
            <a:r>
              <a:rPr sz="4275" i="1" spc="1" baseline="12205" dirty="0">
                <a:latin typeface="Times New Roman"/>
                <a:cs typeface="Times New Roman"/>
              </a:rPr>
              <a:t>x</a:t>
            </a:r>
            <a:r>
              <a:rPr sz="1650" i="1" spc="1" dirty="0">
                <a:latin typeface="Times New Roman"/>
                <a:cs typeface="Times New Roman"/>
              </a:rPr>
              <a:t>n </a:t>
            </a:r>
            <a:r>
              <a:rPr sz="2850" spc="100" dirty="0">
                <a:latin typeface="Symbol"/>
                <a:cs typeface="Symbol"/>
              </a:rPr>
              <a:t></a:t>
            </a:r>
            <a:endParaRPr sz="2850">
              <a:latin typeface="Symbol"/>
              <a:cs typeface="Symbol"/>
            </a:endParaRPr>
          </a:p>
        </p:txBody>
      </p:sp>
      <p:sp>
        <p:nvSpPr>
          <p:cNvPr id="8" name="object 8"/>
          <p:cNvSpPr txBox="1"/>
          <p:nvPr/>
        </p:nvSpPr>
        <p:spPr>
          <a:xfrm>
            <a:off x="2212341" y="4913455"/>
            <a:ext cx="800087" cy="695960"/>
          </a:xfrm>
          <a:prstGeom prst="rect">
            <a:avLst/>
          </a:prstGeom>
        </p:spPr>
        <p:txBody>
          <a:bodyPr wrap="square" lIns="0" tIns="16446" rIns="0" bIns="0" rtlCol="0">
            <a:noAutofit/>
          </a:bodyPr>
          <a:lstStyle/>
          <a:p>
            <a:pPr marL="12700" marR="45719">
              <a:lnSpc>
                <a:spcPts val="2590"/>
              </a:lnSpc>
            </a:pPr>
            <a:r>
              <a:rPr dirty="0">
                <a:latin typeface="Wingdings"/>
                <a:cs typeface="Wingdings"/>
              </a:rPr>
              <a:t></a:t>
            </a:r>
            <a:r>
              <a:rPr dirty="0">
                <a:latin typeface="Times New Roman"/>
                <a:cs typeface="Times New Roman"/>
              </a:rPr>
              <a:t>  </a:t>
            </a:r>
            <a:r>
              <a:rPr spc="9" dirty="0">
                <a:latin typeface="Times New Roman"/>
                <a:cs typeface="Times New Roman"/>
              </a:rPr>
              <a:t> </a:t>
            </a:r>
            <a:r>
              <a:rPr sz="2400" dirty="0">
                <a:latin typeface="Verdana"/>
                <a:cs typeface="Verdana"/>
              </a:rPr>
              <a:t>La</a:t>
            </a:r>
            <a:endParaRPr sz="2400">
              <a:latin typeface="Verdana"/>
              <a:cs typeface="Verdana"/>
            </a:endParaRPr>
          </a:p>
          <a:p>
            <a:pPr marL="355904">
              <a:lnSpc>
                <a:spcPts val="2880"/>
              </a:lnSpc>
              <a:spcBef>
                <a:spcPts val="14"/>
              </a:spcBef>
            </a:pPr>
            <a:r>
              <a:rPr sz="2400" dirty="0">
                <a:latin typeface="Verdana"/>
                <a:cs typeface="Verdana"/>
              </a:rPr>
              <a:t>un</a:t>
            </a:r>
            <a:endParaRPr sz="2400">
              <a:latin typeface="Verdana"/>
              <a:cs typeface="Verdana"/>
            </a:endParaRPr>
          </a:p>
        </p:txBody>
      </p:sp>
      <p:sp>
        <p:nvSpPr>
          <p:cNvPr id="7" name="object 7"/>
          <p:cNvSpPr txBox="1"/>
          <p:nvPr/>
        </p:nvSpPr>
        <p:spPr>
          <a:xfrm>
            <a:off x="3014879" y="4913455"/>
            <a:ext cx="1184297" cy="330200"/>
          </a:xfrm>
          <a:prstGeom prst="rect">
            <a:avLst/>
          </a:prstGeom>
        </p:spPr>
        <p:txBody>
          <a:bodyPr wrap="square" lIns="0" tIns="16446" rIns="0" bIns="0" rtlCol="0">
            <a:noAutofit/>
          </a:bodyPr>
          <a:lstStyle/>
          <a:p>
            <a:pPr marL="12700">
              <a:lnSpc>
                <a:spcPts val="2590"/>
              </a:lnSpc>
            </a:pPr>
            <a:r>
              <a:rPr sz="2400" dirty="0">
                <a:latin typeface="Verdana"/>
                <a:cs typeface="Verdana"/>
              </a:rPr>
              <a:t>función</a:t>
            </a:r>
            <a:endParaRPr sz="2400">
              <a:latin typeface="Verdana"/>
              <a:cs typeface="Verdana"/>
            </a:endParaRPr>
          </a:p>
        </p:txBody>
      </p:sp>
      <p:sp>
        <p:nvSpPr>
          <p:cNvPr id="6" name="object 6"/>
          <p:cNvSpPr txBox="1"/>
          <p:nvPr/>
        </p:nvSpPr>
        <p:spPr>
          <a:xfrm>
            <a:off x="4238955" y="4913455"/>
            <a:ext cx="3236162" cy="330200"/>
          </a:xfrm>
          <a:prstGeom prst="rect">
            <a:avLst/>
          </a:prstGeom>
        </p:spPr>
        <p:txBody>
          <a:bodyPr wrap="square" lIns="0" tIns="16446" rIns="0" bIns="0" rtlCol="0">
            <a:noAutofit/>
          </a:bodyPr>
          <a:lstStyle/>
          <a:p>
            <a:pPr marL="12700">
              <a:lnSpc>
                <a:spcPts val="2590"/>
              </a:lnSpc>
            </a:pPr>
            <a:r>
              <a:rPr sz="2400" dirty="0">
                <a:latin typeface="Verdana"/>
                <a:cs typeface="Verdana"/>
              </a:rPr>
              <a:t>de evaluación asocia</a:t>
            </a:r>
            <a:endParaRPr sz="2400">
              <a:latin typeface="Verdana"/>
              <a:cs typeface="Verdana"/>
            </a:endParaRPr>
          </a:p>
        </p:txBody>
      </p:sp>
      <p:sp>
        <p:nvSpPr>
          <p:cNvPr id="5" name="object 5"/>
          <p:cNvSpPr txBox="1"/>
          <p:nvPr/>
        </p:nvSpPr>
        <p:spPr>
          <a:xfrm>
            <a:off x="7513116" y="4913455"/>
            <a:ext cx="748328" cy="330200"/>
          </a:xfrm>
          <a:prstGeom prst="rect">
            <a:avLst/>
          </a:prstGeom>
        </p:spPr>
        <p:txBody>
          <a:bodyPr wrap="square" lIns="0" tIns="16446" rIns="0" bIns="0" rtlCol="0">
            <a:noAutofit/>
          </a:bodyPr>
          <a:lstStyle/>
          <a:p>
            <a:pPr marL="12700">
              <a:lnSpc>
                <a:spcPts val="2590"/>
              </a:lnSpc>
            </a:pPr>
            <a:r>
              <a:rPr sz="2400" spc="2" dirty="0">
                <a:latin typeface="Verdana"/>
                <a:cs typeface="Verdana"/>
              </a:rPr>
              <a:t>a un</a:t>
            </a:r>
            <a:endParaRPr sz="2400">
              <a:latin typeface="Verdana"/>
              <a:cs typeface="Verdana"/>
            </a:endParaRPr>
          </a:p>
        </p:txBody>
      </p:sp>
      <p:sp>
        <p:nvSpPr>
          <p:cNvPr id="4" name="object 4"/>
          <p:cNvSpPr txBox="1"/>
          <p:nvPr/>
        </p:nvSpPr>
        <p:spPr>
          <a:xfrm>
            <a:off x="8298892" y="4913455"/>
            <a:ext cx="1026281" cy="330200"/>
          </a:xfrm>
          <a:prstGeom prst="rect">
            <a:avLst/>
          </a:prstGeom>
        </p:spPr>
        <p:txBody>
          <a:bodyPr wrap="square" lIns="0" tIns="16446" rIns="0" bIns="0" rtlCol="0">
            <a:noAutofit/>
          </a:bodyPr>
          <a:lstStyle/>
          <a:p>
            <a:pPr marL="12700">
              <a:lnSpc>
                <a:spcPts val="2590"/>
              </a:lnSpc>
            </a:pPr>
            <a:r>
              <a:rPr sz="2400" dirty="0">
                <a:latin typeface="Verdana"/>
                <a:cs typeface="Verdana"/>
              </a:rPr>
              <a:t>vector</a:t>
            </a:r>
            <a:endParaRPr sz="2400">
              <a:latin typeface="Verdana"/>
              <a:cs typeface="Verdana"/>
            </a:endParaRPr>
          </a:p>
        </p:txBody>
      </p:sp>
      <p:sp>
        <p:nvSpPr>
          <p:cNvPr id="3" name="object 3"/>
          <p:cNvSpPr txBox="1"/>
          <p:nvPr/>
        </p:nvSpPr>
        <p:spPr>
          <a:xfrm>
            <a:off x="3049625" y="5279215"/>
            <a:ext cx="4195844" cy="917710"/>
          </a:xfrm>
          <a:prstGeom prst="rect">
            <a:avLst/>
          </a:prstGeom>
        </p:spPr>
        <p:txBody>
          <a:bodyPr wrap="square" lIns="0" tIns="16446" rIns="0" bIns="0" rtlCol="0">
            <a:noAutofit/>
          </a:bodyPr>
          <a:lstStyle/>
          <a:p>
            <a:pPr marL="12700" marR="61290">
              <a:lnSpc>
                <a:spcPts val="2590"/>
              </a:lnSpc>
            </a:pPr>
            <a:r>
              <a:rPr sz="2400" dirty="0">
                <a:latin typeface="Verdana"/>
                <a:cs typeface="Verdana"/>
              </a:rPr>
              <a:t>valor real de evaluación:</a:t>
            </a:r>
            <a:endParaRPr sz="2400">
              <a:latin typeface="Verdana"/>
              <a:cs typeface="Verdana"/>
            </a:endParaRPr>
          </a:p>
          <a:p>
            <a:pPr marL="2210973">
              <a:lnSpc>
                <a:spcPts val="2384"/>
              </a:lnSpc>
              <a:spcBef>
                <a:spcPts val="926"/>
              </a:spcBef>
            </a:pPr>
            <a:r>
              <a:rPr sz="2900" i="1" spc="431" dirty="0">
                <a:latin typeface="Times New Roman"/>
                <a:cs typeface="Times New Roman"/>
              </a:rPr>
              <a:t>f </a:t>
            </a:r>
            <a:r>
              <a:rPr sz="2900" spc="431" dirty="0">
                <a:latin typeface="Times New Roman"/>
                <a:cs typeface="Times New Roman"/>
              </a:rPr>
              <a:t>:</a:t>
            </a:r>
            <a:r>
              <a:rPr sz="2900" i="1" spc="431" dirty="0">
                <a:latin typeface="Times New Roman"/>
                <a:cs typeface="Times New Roman"/>
              </a:rPr>
              <a:t>R</a:t>
            </a:r>
            <a:r>
              <a:rPr sz="2550" i="1" spc="431" baseline="44334" dirty="0">
                <a:latin typeface="Times New Roman"/>
                <a:cs typeface="Times New Roman"/>
              </a:rPr>
              <a:t>n </a:t>
            </a:r>
            <a:r>
              <a:rPr sz="2900" spc="800" dirty="0">
                <a:latin typeface="Symbol"/>
                <a:cs typeface="Symbol"/>
              </a:rPr>
              <a:t></a:t>
            </a:r>
            <a:r>
              <a:rPr sz="2900" spc="431" dirty="0">
                <a:latin typeface="Times New Roman"/>
                <a:cs typeface="Times New Roman"/>
              </a:rPr>
              <a:t> </a:t>
            </a:r>
            <a:r>
              <a:rPr sz="2900" i="1" spc="431" dirty="0">
                <a:latin typeface="Times New Roman"/>
                <a:cs typeface="Times New Roman"/>
              </a:rPr>
              <a:t>R</a:t>
            </a:r>
            <a:endParaRPr sz="2900">
              <a:latin typeface="Times New Roman"/>
              <a:cs typeface="Times New Roman"/>
            </a:endParaRPr>
          </a:p>
        </p:txBody>
      </p:sp>
      <p:sp>
        <p:nvSpPr>
          <p:cNvPr id="2" name="object 2"/>
          <p:cNvSpPr txBox="1"/>
          <p:nvPr/>
        </p:nvSpPr>
        <p:spPr>
          <a:xfrm>
            <a:off x="10119107" y="6502419"/>
            <a:ext cx="277607" cy="203708"/>
          </a:xfrm>
          <a:prstGeom prst="rect">
            <a:avLst/>
          </a:prstGeom>
        </p:spPr>
        <p:txBody>
          <a:bodyPr wrap="square" lIns="0" tIns="9874" rIns="0" bIns="0" rtlCol="0">
            <a:noAutofit/>
          </a:bodyPr>
          <a:lstStyle/>
          <a:p>
            <a:pPr marL="12700">
              <a:lnSpc>
                <a:spcPts val="1555"/>
              </a:lnSpc>
            </a:pPr>
            <a:r>
              <a:rPr sz="1400" spc="-4" dirty="0">
                <a:latin typeface="Verdana"/>
                <a:cs typeface="Verdana"/>
              </a:rPr>
              <a:t>17</a:t>
            </a:r>
            <a:endParaRPr sz="1400">
              <a:latin typeface="Verdana"/>
              <a:cs typeface="Verdana"/>
            </a:endParaRPr>
          </a:p>
        </p:txBody>
      </p:sp>
    </p:spTree>
    <p:extLst>
      <p:ext uri="{BB962C8B-B14F-4D97-AF65-F5344CB8AC3E}">
        <p14:creationId xmlns:p14="http://schemas.microsoft.com/office/powerpoint/2010/main" val="22397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8091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17" name="object 17"/>
          <p:cNvSpPr/>
          <p:nvPr/>
        </p:nvSpPr>
        <p:spPr>
          <a:xfrm>
            <a:off x="5424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18" name="object 18"/>
          <p:cNvSpPr/>
          <p:nvPr/>
        </p:nvSpPr>
        <p:spPr>
          <a:xfrm>
            <a:off x="5805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solidFill>
            <a:srgbClr val="FFFFFF"/>
          </a:solidFill>
        </p:spPr>
        <p:txBody>
          <a:bodyPr wrap="square" lIns="0" tIns="0" rIns="0" bIns="0" rtlCol="0">
            <a:noAutofit/>
          </a:bodyPr>
          <a:lstStyle/>
          <a:p>
            <a:endParaRPr/>
          </a:p>
        </p:txBody>
      </p:sp>
      <p:sp>
        <p:nvSpPr>
          <p:cNvPr id="19" name="object 19"/>
          <p:cNvSpPr/>
          <p:nvPr/>
        </p:nvSpPr>
        <p:spPr>
          <a:xfrm>
            <a:off x="5805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20" name="object 20"/>
          <p:cNvSpPr/>
          <p:nvPr/>
        </p:nvSpPr>
        <p:spPr>
          <a:xfrm>
            <a:off x="6186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solidFill>
            <a:srgbClr val="FFFFFF"/>
          </a:solidFill>
        </p:spPr>
        <p:txBody>
          <a:bodyPr wrap="square" lIns="0" tIns="0" rIns="0" bIns="0" rtlCol="0">
            <a:noAutofit/>
          </a:bodyPr>
          <a:lstStyle/>
          <a:p>
            <a:endParaRPr/>
          </a:p>
        </p:txBody>
      </p:sp>
      <p:sp>
        <p:nvSpPr>
          <p:cNvPr id="21" name="object 21"/>
          <p:cNvSpPr/>
          <p:nvPr/>
        </p:nvSpPr>
        <p:spPr>
          <a:xfrm>
            <a:off x="6186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22" name="object 22"/>
          <p:cNvSpPr/>
          <p:nvPr/>
        </p:nvSpPr>
        <p:spPr>
          <a:xfrm>
            <a:off x="6567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solidFill>
            <a:srgbClr val="FFFFFF"/>
          </a:solidFill>
        </p:spPr>
        <p:txBody>
          <a:bodyPr wrap="square" lIns="0" tIns="0" rIns="0" bIns="0" rtlCol="0">
            <a:noAutofit/>
          </a:bodyPr>
          <a:lstStyle/>
          <a:p>
            <a:endParaRPr/>
          </a:p>
        </p:txBody>
      </p:sp>
      <p:sp>
        <p:nvSpPr>
          <p:cNvPr id="23" name="object 23"/>
          <p:cNvSpPr/>
          <p:nvPr/>
        </p:nvSpPr>
        <p:spPr>
          <a:xfrm>
            <a:off x="6567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24" name="object 24"/>
          <p:cNvSpPr/>
          <p:nvPr/>
        </p:nvSpPr>
        <p:spPr>
          <a:xfrm>
            <a:off x="6948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solidFill>
            <a:srgbClr val="FFFFFF"/>
          </a:solidFill>
        </p:spPr>
        <p:txBody>
          <a:bodyPr wrap="square" lIns="0" tIns="0" rIns="0" bIns="0" rtlCol="0">
            <a:noAutofit/>
          </a:bodyPr>
          <a:lstStyle/>
          <a:p>
            <a:endParaRPr/>
          </a:p>
        </p:txBody>
      </p:sp>
      <p:sp>
        <p:nvSpPr>
          <p:cNvPr id="25" name="object 25"/>
          <p:cNvSpPr/>
          <p:nvPr/>
        </p:nvSpPr>
        <p:spPr>
          <a:xfrm>
            <a:off x="6948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26" name="object 26"/>
          <p:cNvSpPr/>
          <p:nvPr/>
        </p:nvSpPr>
        <p:spPr>
          <a:xfrm>
            <a:off x="7329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7329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28" name="object 28"/>
          <p:cNvSpPr/>
          <p:nvPr/>
        </p:nvSpPr>
        <p:spPr>
          <a:xfrm>
            <a:off x="7710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solidFill>
            <a:srgbClr val="FFFFFF"/>
          </a:solidFill>
        </p:spPr>
        <p:txBody>
          <a:bodyPr wrap="square" lIns="0" tIns="0" rIns="0" bIns="0" rtlCol="0">
            <a:noAutofit/>
          </a:bodyPr>
          <a:lstStyle/>
          <a:p>
            <a:endParaRPr/>
          </a:p>
        </p:txBody>
      </p:sp>
      <p:sp>
        <p:nvSpPr>
          <p:cNvPr id="29" name="object 29"/>
          <p:cNvSpPr/>
          <p:nvPr/>
        </p:nvSpPr>
        <p:spPr>
          <a:xfrm>
            <a:off x="7710551" y="2625725"/>
            <a:ext cx="381000" cy="381000"/>
          </a:xfrm>
          <a:custGeom>
            <a:avLst/>
            <a:gdLst/>
            <a:ahLst/>
            <a:cxnLst/>
            <a:rect l="l" t="t" r="r" b="b"/>
            <a:pathLst>
              <a:path w="381000" h="381000">
                <a:moveTo>
                  <a:pt x="0" y="381000"/>
                </a:moveTo>
                <a:lnTo>
                  <a:pt x="381000" y="381000"/>
                </a:lnTo>
                <a:lnTo>
                  <a:pt x="381000" y="0"/>
                </a:lnTo>
                <a:lnTo>
                  <a:pt x="0" y="0"/>
                </a:lnTo>
                <a:lnTo>
                  <a:pt x="0" y="381000"/>
                </a:lnTo>
                <a:close/>
              </a:path>
            </a:pathLst>
          </a:custGeom>
          <a:ln w="12700">
            <a:solidFill>
              <a:srgbClr val="000000"/>
            </a:solidFill>
          </a:ln>
        </p:spPr>
        <p:txBody>
          <a:bodyPr wrap="square" lIns="0" tIns="0" rIns="0" bIns="0" rtlCol="0">
            <a:noAutofit/>
          </a:bodyPr>
          <a:lstStyle/>
          <a:p>
            <a:endParaRPr/>
          </a:p>
        </p:txBody>
      </p:sp>
      <p:sp>
        <p:nvSpPr>
          <p:cNvPr id="15" name="object 15"/>
          <p:cNvSpPr txBox="1"/>
          <p:nvPr/>
        </p:nvSpPr>
        <p:spPr>
          <a:xfrm>
            <a:off x="2582977" y="847664"/>
            <a:ext cx="5833909" cy="432308"/>
          </a:xfrm>
          <a:prstGeom prst="rect">
            <a:avLst/>
          </a:prstGeom>
        </p:spPr>
        <p:txBody>
          <a:bodyPr wrap="square" lIns="0" tIns="21621" rIns="0" bIns="0" rtlCol="0">
            <a:noAutofit/>
          </a:bodyPr>
          <a:lstStyle/>
          <a:p>
            <a:pPr marL="12700">
              <a:lnSpc>
                <a:spcPts val="3404"/>
              </a:lnSpc>
            </a:pPr>
            <a:r>
              <a:rPr sz="3200" spc="-1" dirty="0">
                <a:latin typeface="Verdana"/>
                <a:cs typeface="Verdana"/>
              </a:rPr>
              <a:t>Ejemplo: Representación de</a:t>
            </a:r>
            <a:endParaRPr sz="3200">
              <a:latin typeface="Verdana"/>
              <a:cs typeface="Verdana"/>
            </a:endParaRPr>
          </a:p>
        </p:txBody>
      </p:sp>
      <p:sp>
        <p:nvSpPr>
          <p:cNvPr id="14" name="object 14"/>
          <p:cNvSpPr txBox="1"/>
          <p:nvPr/>
        </p:nvSpPr>
        <p:spPr>
          <a:xfrm>
            <a:off x="8473784" y="847664"/>
            <a:ext cx="1260469" cy="432308"/>
          </a:xfrm>
          <a:prstGeom prst="rect">
            <a:avLst/>
          </a:prstGeom>
        </p:spPr>
        <p:txBody>
          <a:bodyPr wrap="square" lIns="0" tIns="21621" rIns="0" bIns="0" rtlCol="0">
            <a:noAutofit/>
          </a:bodyPr>
          <a:lstStyle/>
          <a:p>
            <a:pPr marL="12700">
              <a:lnSpc>
                <a:spcPts val="3404"/>
              </a:lnSpc>
            </a:pPr>
            <a:r>
              <a:rPr sz="3200" dirty="0">
                <a:latin typeface="Verdana"/>
                <a:cs typeface="Verdana"/>
              </a:rPr>
              <a:t>orden</a:t>
            </a:r>
            <a:endParaRPr sz="3200">
              <a:latin typeface="Verdana"/>
              <a:cs typeface="Verdana"/>
            </a:endParaRPr>
          </a:p>
        </p:txBody>
      </p:sp>
      <p:sp>
        <p:nvSpPr>
          <p:cNvPr id="13" name="object 13"/>
          <p:cNvSpPr txBox="1"/>
          <p:nvPr/>
        </p:nvSpPr>
        <p:spPr>
          <a:xfrm>
            <a:off x="2514702" y="1988264"/>
            <a:ext cx="5911293" cy="330200"/>
          </a:xfrm>
          <a:prstGeom prst="rect">
            <a:avLst/>
          </a:prstGeom>
        </p:spPr>
        <p:txBody>
          <a:bodyPr wrap="square" lIns="0" tIns="16446" rIns="0" bIns="0" rtlCol="0">
            <a:noAutofit/>
          </a:bodyPr>
          <a:lstStyle/>
          <a:p>
            <a:pPr marL="12700">
              <a:lnSpc>
                <a:spcPts val="2590"/>
              </a:lnSpc>
            </a:pPr>
            <a:r>
              <a:rPr dirty="0">
                <a:latin typeface="Wingdings"/>
                <a:cs typeface="Wingdings"/>
              </a:rPr>
              <a:t></a:t>
            </a:r>
            <a:r>
              <a:rPr dirty="0">
                <a:latin typeface="Times New Roman"/>
                <a:cs typeface="Times New Roman"/>
              </a:rPr>
              <a:t>  </a:t>
            </a:r>
            <a:r>
              <a:rPr spc="4" dirty="0">
                <a:latin typeface="Times New Roman"/>
                <a:cs typeface="Times New Roman"/>
              </a:rPr>
              <a:t> </a:t>
            </a:r>
            <a:r>
              <a:rPr sz="2400" dirty="0">
                <a:latin typeface="Verdana"/>
                <a:cs typeface="Verdana"/>
              </a:rPr>
              <a:t>L</a:t>
            </a:r>
            <a:r>
              <a:rPr sz="2400" spc="-9" dirty="0">
                <a:latin typeface="Verdana"/>
                <a:cs typeface="Verdana"/>
              </a:rPr>
              <a:t>o</a:t>
            </a:r>
            <a:r>
              <a:rPr sz="2400" dirty="0">
                <a:latin typeface="Verdana"/>
                <a:cs typeface="Verdana"/>
              </a:rPr>
              <a:t>s i</a:t>
            </a:r>
            <a:r>
              <a:rPr sz="2400" spc="9" dirty="0">
                <a:latin typeface="Verdana"/>
                <a:cs typeface="Verdana"/>
              </a:rPr>
              <a:t>n</a:t>
            </a:r>
            <a:r>
              <a:rPr sz="2400" dirty="0">
                <a:latin typeface="Verdana"/>
                <a:cs typeface="Verdana"/>
              </a:rPr>
              <a:t>divi</a:t>
            </a:r>
            <a:r>
              <a:rPr sz="2400" spc="4" dirty="0">
                <a:latin typeface="Verdana"/>
                <a:cs typeface="Verdana"/>
              </a:rPr>
              <a:t>d</a:t>
            </a:r>
            <a:r>
              <a:rPr sz="2400" dirty="0">
                <a:latin typeface="Verdana"/>
                <a:cs typeface="Verdana"/>
              </a:rPr>
              <a:t>uos</a:t>
            </a:r>
            <a:r>
              <a:rPr sz="2400" spc="39" dirty="0">
                <a:latin typeface="Verdana"/>
                <a:cs typeface="Verdana"/>
              </a:rPr>
              <a:t> </a:t>
            </a:r>
            <a:r>
              <a:rPr sz="2400" dirty="0">
                <a:latin typeface="Verdana"/>
                <a:cs typeface="Verdana"/>
              </a:rPr>
              <a:t>se repr</a:t>
            </a:r>
            <a:r>
              <a:rPr sz="2400" spc="-4" dirty="0">
                <a:latin typeface="Verdana"/>
                <a:cs typeface="Verdana"/>
              </a:rPr>
              <a:t>e</a:t>
            </a:r>
            <a:r>
              <a:rPr sz="2400" dirty="0">
                <a:latin typeface="Verdana"/>
                <a:cs typeface="Verdana"/>
              </a:rPr>
              <a:t>sentan</a:t>
            </a:r>
            <a:r>
              <a:rPr sz="2400" spc="14" dirty="0">
                <a:latin typeface="Verdana"/>
                <a:cs typeface="Verdana"/>
              </a:rPr>
              <a:t> </a:t>
            </a:r>
            <a:r>
              <a:rPr sz="2400" dirty="0">
                <a:latin typeface="Verdana"/>
                <a:cs typeface="Verdana"/>
              </a:rPr>
              <a:t>c</a:t>
            </a:r>
            <a:r>
              <a:rPr sz="2400" spc="-4" dirty="0">
                <a:latin typeface="Verdana"/>
                <a:cs typeface="Verdana"/>
              </a:rPr>
              <a:t>o</a:t>
            </a:r>
            <a:r>
              <a:rPr sz="2400" dirty="0">
                <a:latin typeface="Verdana"/>
                <a:cs typeface="Verdana"/>
              </a:rPr>
              <a:t>mo</a:t>
            </a:r>
            <a:endParaRPr sz="2400">
              <a:latin typeface="Verdana"/>
              <a:cs typeface="Verdana"/>
            </a:endParaRPr>
          </a:p>
        </p:txBody>
      </p:sp>
      <p:sp>
        <p:nvSpPr>
          <p:cNvPr id="12" name="object 12"/>
          <p:cNvSpPr txBox="1"/>
          <p:nvPr/>
        </p:nvSpPr>
        <p:spPr>
          <a:xfrm>
            <a:off x="2857628" y="2354026"/>
            <a:ext cx="2437949" cy="330504"/>
          </a:xfrm>
          <a:prstGeom prst="rect">
            <a:avLst/>
          </a:prstGeom>
        </p:spPr>
        <p:txBody>
          <a:bodyPr wrap="square" lIns="0" tIns="16446" rIns="0" bIns="0" rtlCol="0">
            <a:noAutofit/>
          </a:bodyPr>
          <a:lstStyle/>
          <a:p>
            <a:pPr marL="12700">
              <a:lnSpc>
                <a:spcPts val="2590"/>
              </a:lnSpc>
            </a:pPr>
            <a:r>
              <a:rPr sz="2400" dirty="0">
                <a:latin typeface="Verdana"/>
                <a:cs typeface="Verdana"/>
              </a:rPr>
              <a:t>permutaciones.</a:t>
            </a:r>
            <a:endParaRPr sz="2400">
              <a:latin typeface="Verdana"/>
              <a:cs typeface="Verdana"/>
            </a:endParaRPr>
          </a:p>
        </p:txBody>
      </p:sp>
      <p:sp>
        <p:nvSpPr>
          <p:cNvPr id="11" name="object 11"/>
          <p:cNvSpPr txBox="1"/>
          <p:nvPr/>
        </p:nvSpPr>
        <p:spPr>
          <a:xfrm>
            <a:off x="2514701" y="3232103"/>
            <a:ext cx="7654146" cy="2671699"/>
          </a:xfrm>
          <a:prstGeom prst="rect">
            <a:avLst/>
          </a:prstGeom>
        </p:spPr>
        <p:txBody>
          <a:bodyPr wrap="square" lIns="0" tIns="16446" rIns="0" bIns="0" rtlCol="0">
            <a:noAutofit/>
          </a:bodyPr>
          <a:lstStyle/>
          <a:p>
            <a:pPr marL="12700" marR="42864">
              <a:lnSpc>
                <a:spcPts val="2590"/>
              </a:lnSpc>
            </a:pPr>
            <a:r>
              <a:rPr dirty="0">
                <a:latin typeface="Wingdings"/>
                <a:cs typeface="Wingdings"/>
              </a:rPr>
              <a:t></a:t>
            </a:r>
            <a:r>
              <a:rPr dirty="0">
                <a:latin typeface="Times New Roman"/>
                <a:cs typeface="Times New Roman"/>
              </a:rPr>
              <a:t>  </a:t>
            </a:r>
            <a:r>
              <a:rPr spc="4" dirty="0">
                <a:latin typeface="Times New Roman"/>
                <a:cs typeface="Times New Roman"/>
              </a:rPr>
              <a:t> </a:t>
            </a:r>
            <a:r>
              <a:rPr sz="2400" dirty="0">
                <a:latin typeface="Verdana"/>
                <a:cs typeface="Verdana"/>
              </a:rPr>
              <a:t>Se</a:t>
            </a:r>
            <a:r>
              <a:rPr sz="2400" spc="-14" dirty="0">
                <a:latin typeface="Verdana"/>
                <a:cs typeface="Verdana"/>
              </a:rPr>
              <a:t> </a:t>
            </a:r>
            <a:r>
              <a:rPr sz="2400" dirty="0">
                <a:latin typeface="Verdana"/>
                <a:cs typeface="Verdana"/>
              </a:rPr>
              <a:t>u</a:t>
            </a:r>
            <a:r>
              <a:rPr sz="2400" spc="4" dirty="0">
                <a:latin typeface="Verdana"/>
                <a:cs typeface="Verdana"/>
              </a:rPr>
              <a:t>t</a:t>
            </a:r>
            <a:r>
              <a:rPr sz="2400" dirty="0">
                <a:latin typeface="Verdana"/>
                <a:cs typeface="Verdana"/>
              </a:rPr>
              <a:t>ilizan</a:t>
            </a:r>
            <a:r>
              <a:rPr sz="2400" spc="19" dirty="0">
                <a:latin typeface="Verdana"/>
                <a:cs typeface="Verdana"/>
              </a:rPr>
              <a:t> </a:t>
            </a:r>
            <a:r>
              <a:rPr sz="2400" dirty="0">
                <a:latin typeface="Verdana"/>
                <a:cs typeface="Verdana"/>
              </a:rPr>
              <a:t>para problemas</a:t>
            </a:r>
            <a:r>
              <a:rPr sz="2400" spc="24" dirty="0">
                <a:latin typeface="Verdana"/>
                <a:cs typeface="Verdana"/>
              </a:rPr>
              <a:t> </a:t>
            </a:r>
            <a:r>
              <a:rPr sz="2400" dirty="0">
                <a:latin typeface="Verdana"/>
                <a:cs typeface="Verdana"/>
              </a:rPr>
              <a:t>de se</a:t>
            </a:r>
            <a:r>
              <a:rPr sz="2400" spc="-9" dirty="0">
                <a:latin typeface="Verdana"/>
                <a:cs typeface="Verdana"/>
              </a:rPr>
              <a:t>c</a:t>
            </a:r>
            <a:r>
              <a:rPr sz="2400" dirty="0">
                <a:latin typeface="Verdana"/>
                <a:cs typeface="Verdana"/>
              </a:rPr>
              <a:t>uenc</a:t>
            </a:r>
            <a:r>
              <a:rPr sz="2400" spc="4" dirty="0">
                <a:latin typeface="Verdana"/>
                <a:cs typeface="Verdana"/>
              </a:rPr>
              <a:t>i</a:t>
            </a:r>
            <a:r>
              <a:rPr sz="2400" dirty="0">
                <a:latin typeface="Verdana"/>
                <a:cs typeface="Verdana"/>
              </a:rPr>
              <a:t>ación.</a:t>
            </a:r>
            <a:endParaRPr sz="2400">
              <a:latin typeface="Verdana"/>
              <a:cs typeface="Verdana"/>
            </a:endParaRPr>
          </a:p>
          <a:p>
            <a:pPr marL="355625" marR="99449" indent="-342925">
              <a:lnSpc>
                <a:spcPts val="2880"/>
              </a:lnSpc>
              <a:spcBef>
                <a:spcPts val="665"/>
              </a:spcBef>
              <a:tabLst>
                <a:tab pos="355600" algn="l"/>
              </a:tabLst>
            </a:pPr>
            <a:r>
              <a:rPr dirty="0">
                <a:latin typeface="Wingdings"/>
                <a:cs typeface="Wingdings"/>
              </a:rPr>
              <a:t></a:t>
            </a:r>
            <a:r>
              <a:rPr dirty="0">
                <a:latin typeface="Times New Roman"/>
                <a:cs typeface="Times New Roman"/>
              </a:rPr>
              <a:t>	</a:t>
            </a:r>
            <a:r>
              <a:rPr sz="2400" spc="1" dirty="0">
                <a:latin typeface="Verdana"/>
                <a:cs typeface="Verdana"/>
              </a:rPr>
              <a:t>Ejemplo famoso: Viajante de Comercio, donde cada ciudad tiene asignado un único número entre 1 y n.</a:t>
            </a:r>
            <a:endParaRPr sz="2400">
              <a:latin typeface="Verdana"/>
              <a:cs typeface="Verdana"/>
            </a:endParaRPr>
          </a:p>
          <a:p>
            <a:pPr marL="355625" indent="-342925">
              <a:lnSpc>
                <a:spcPct val="100062"/>
              </a:lnSpc>
              <a:spcBef>
                <a:spcPts val="351"/>
              </a:spcBef>
              <a:tabLst>
                <a:tab pos="355600" algn="l"/>
              </a:tabLst>
            </a:pPr>
            <a:r>
              <a:rPr dirty="0">
                <a:latin typeface="Wingdings"/>
                <a:cs typeface="Wingdings"/>
              </a:rPr>
              <a:t></a:t>
            </a:r>
            <a:r>
              <a:rPr dirty="0">
                <a:latin typeface="Times New Roman"/>
                <a:cs typeface="Times New Roman"/>
              </a:rPr>
              <a:t>	</a:t>
            </a:r>
            <a:r>
              <a:rPr sz="2400" dirty="0">
                <a:latin typeface="Verdana"/>
                <a:cs typeface="Verdana"/>
              </a:rPr>
              <a:t>Necesita operadores especiales para garantizar que el resultado de aplicar un operador sigue siendo una permutación.</a:t>
            </a:r>
            <a:endParaRPr sz="2400">
              <a:latin typeface="Verdana"/>
              <a:cs typeface="Verdana"/>
            </a:endParaRPr>
          </a:p>
        </p:txBody>
      </p:sp>
      <p:sp>
        <p:nvSpPr>
          <p:cNvPr id="10" name="object 10"/>
          <p:cNvSpPr txBox="1"/>
          <p:nvPr/>
        </p:nvSpPr>
        <p:spPr>
          <a:xfrm>
            <a:off x="10119107" y="6502419"/>
            <a:ext cx="277607" cy="203708"/>
          </a:xfrm>
          <a:prstGeom prst="rect">
            <a:avLst/>
          </a:prstGeom>
        </p:spPr>
        <p:txBody>
          <a:bodyPr wrap="square" lIns="0" tIns="9874" rIns="0" bIns="0" rtlCol="0">
            <a:noAutofit/>
          </a:bodyPr>
          <a:lstStyle/>
          <a:p>
            <a:pPr marL="12700">
              <a:lnSpc>
                <a:spcPts val="1555"/>
              </a:lnSpc>
            </a:pPr>
            <a:r>
              <a:rPr sz="1400" spc="-4" dirty="0">
                <a:latin typeface="Verdana"/>
                <a:cs typeface="Verdana"/>
              </a:rPr>
              <a:t>18</a:t>
            </a:r>
            <a:endParaRPr sz="1400">
              <a:latin typeface="Verdana"/>
              <a:cs typeface="Verdana"/>
            </a:endParaRPr>
          </a:p>
        </p:txBody>
      </p:sp>
      <p:sp>
        <p:nvSpPr>
          <p:cNvPr id="9" name="object 9"/>
          <p:cNvSpPr txBox="1"/>
          <p:nvPr/>
        </p:nvSpPr>
        <p:spPr>
          <a:xfrm>
            <a:off x="5424551" y="2625725"/>
            <a:ext cx="381000" cy="381000"/>
          </a:xfrm>
          <a:prstGeom prst="rect">
            <a:avLst/>
          </a:prstGeom>
        </p:spPr>
        <p:txBody>
          <a:bodyPr wrap="square" lIns="0" tIns="19050" rIns="0" bIns="0" rtlCol="0">
            <a:noAutofit/>
          </a:bodyPr>
          <a:lstStyle/>
          <a:p>
            <a:pPr marL="94107">
              <a:lnSpc>
                <a:spcPts val="3000"/>
              </a:lnSpc>
            </a:pPr>
            <a:r>
              <a:rPr sz="2800" dirty="0">
                <a:latin typeface="Times New Roman"/>
                <a:cs typeface="Times New Roman"/>
              </a:rPr>
              <a:t>7</a:t>
            </a:r>
            <a:endParaRPr sz="2800">
              <a:latin typeface="Times New Roman"/>
              <a:cs typeface="Times New Roman"/>
            </a:endParaRPr>
          </a:p>
        </p:txBody>
      </p:sp>
      <p:sp>
        <p:nvSpPr>
          <p:cNvPr id="8" name="object 8"/>
          <p:cNvSpPr txBox="1"/>
          <p:nvPr/>
        </p:nvSpPr>
        <p:spPr>
          <a:xfrm>
            <a:off x="5805551" y="2625725"/>
            <a:ext cx="381000" cy="381000"/>
          </a:xfrm>
          <a:prstGeom prst="rect">
            <a:avLst/>
          </a:prstGeom>
        </p:spPr>
        <p:txBody>
          <a:bodyPr wrap="square" lIns="0" tIns="19050" rIns="0" bIns="0" rtlCol="0">
            <a:noAutofit/>
          </a:bodyPr>
          <a:lstStyle/>
          <a:p>
            <a:pPr marL="92583">
              <a:lnSpc>
                <a:spcPts val="3000"/>
              </a:lnSpc>
            </a:pPr>
            <a:r>
              <a:rPr sz="2800" dirty="0">
                <a:latin typeface="Times New Roman"/>
                <a:cs typeface="Times New Roman"/>
              </a:rPr>
              <a:t>3</a:t>
            </a:r>
            <a:endParaRPr sz="2800">
              <a:latin typeface="Times New Roman"/>
              <a:cs typeface="Times New Roman"/>
            </a:endParaRPr>
          </a:p>
        </p:txBody>
      </p:sp>
      <p:sp>
        <p:nvSpPr>
          <p:cNvPr id="7" name="object 7"/>
          <p:cNvSpPr txBox="1"/>
          <p:nvPr/>
        </p:nvSpPr>
        <p:spPr>
          <a:xfrm>
            <a:off x="6186551" y="2625725"/>
            <a:ext cx="381000" cy="381000"/>
          </a:xfrm>
          <a:prstGeom prst="rect">
            <a:avLst/>
          </a:prstGeom>
        </p:spPr>
        <p:txBody>
          <a:bodyPr wrap="square" lIns="0" tIns="19050" rIns="0" bIns="0" rtlCol="0">
            <a:noAutofit/>
          </a:bodyPr>
          <a:lstStyle/>
          <a:p>
            <a:pPr marL="94487">
              <a:lnSpc>
                <a:spcPts val="3000"/>
              </a:lnSpc>
            </a:pPr>
            <a:r>
              <a:rPr sz="2800" dirty="0">
                <a:latin typeface="Times New Roman"/>
                <a:cs typeface="Times New Roman"/>
              </a:rPr>
              <a:t>6</a:t>
            </a:r>
            <a:endParaRPr sz="2800">
              <a:latin typeface="Times New Roman"/>
              <a:cs typeface="Times New Roman"/>
            </a:endParaRPr>
          </a:p>
        </p:txBody>
      </p:sp>
      <p:sp>
        <p:nvSpPr>
          <p:cNvPr id="6" name="object 6"/>
          <p:cNvSpPr txBox="1"/>
          <p:nvPr/>
        </p:nvSpPr>
        <p:spPr>
          <a:xfrm>
            <a:off x="6567551" y="2625725"/>
            <a:ext cx="381000" cy="381000"/>
          </a:xfrm>
          <a:prstGeom prst="rect">
            <a:avLst/>
          </a:prstGeom>
        </p:spPr>
        <p:txBody>
          <a:bodyPr wrap="square" lIns="0" tIns="19050" rIns="0" bIns="0" rtlCol="0">
            <a:noAutofit/>
          </a:bodyPr>
          <a:lstStyle/>
          <a:p>
            <a:pPr marL="92963">
              <a:lnSpc>
                <a:spcPts val="3000"/>
              </a:lnSpc>
            </a:pPr>
            <a:r>
              <a:rPr sz="2800" dirty="0">
                <a:latin typeface="Times New Roman"/>
                <a:cs typeface="Times New Roman"/>
              </a:rPr>
              <a:t>8</a:t>
            </a:r>
            <a:endParaRPr sz="2800">
              <a:latin typeface="Times New Roman"/>
              <a:cs typeface="Times New Roman"/>
            </a:endParaRPr>
          </a:p>
        </p:txBody>
      </p:sp>
      <p:sp>
        <p:nvSpPr>
          <p:cNvPr id="5" name="object 5"/>
          <p:cNvSpPr txBox="1"/>
          <p:nvPr/>
        </p:nvSpPr>
        <p:spPr>
          <a:xfrm>
            <a:off x="6948551" y="2625725"/>
            <a:ext cx="381000" cy="381000"/>
          </a:xfrm>
          <a:prstGeom prst="rect">
            <a:avLst/>
          </a:prstGeom>
        </p:spPr>
        <p:txBody>
          <a:bodyPr wrap="square" lIns="0" tIns="19050" rIns="0" bIns="0" rtlCol="0">
            <a:noAutofit/>
          </a:bodyPr>
          <a:lstStyle/>
          <a:p>
            <a:pPr marL="94487">
              <a:lnSpc>
                <a:spcPts val="3000"/>
              </a:lnSpc>
            </a:pPr>
            <a:r>
              <a:rPr sz="2800" dirty="0">
                <a:latin typeface="Times New Roman"/>
                <a:cs typeface="Times New Roman"/>
              </a:rPr>
              <a:t>2</a:t>
            </a:r>
            <a:endParaRPr sz="2800">
              <a:latin typeface="Times New Roman"/>
              <a:cs typeface="Times New Roman"/>
            </a:endParaRPr>
          </a:p>
        </p:txBody>
      </p:sp>
      <p:sp>
        <p:nvSpPr>
          <p:cNvPr id="4" name="object 4"/>
          <p:cNvSpPr txBox="1"/>
          <p:nvPr/>
        </p:nvSpPr>
        <p:spPr>
          <a:xfrm>
            <a:off x="7329551" y="2625725"/>
            <a:ext cx="381000" cy="381000"/>
          </a:xfrm>
          <a:prstGeom prst="rect">
            <a:avLst/>
          </a:prstGeom>
        </p:spPr>
        <p:txBody>
          <a:bodyPr wrap="square" lIns="0" tIns="19050" rIns="0" bIns="0" rtlCol="0">
            <a:noAutofit/>
          </a:bodyPr>
          <a:lstStyle/>
          <a:p>
            <a:pPr marL="94487">
              <a:lnSpc>
                <a:spcPts val="3000"/>
              </a:lnSpc>
            </a:pPr>
            <a:r>
              <a:rPr sz="2800" dirty="0">
                <a:latin typeface="Times New Roman"/>
                <a:cs typeface="Times New Roman"/>
              </a:rPr>
              <a:t>4</a:t>
            </a:r>
            <a:endParaRPr sz="2800">
              <a:latin typeface="Times New Roman"/>
              <a:cs typeface="Times New Roman"/>
            </a:endParaRPr>
          </a:p>
        </p:txBody>
      </p:sp>
      <p:sp>
        <p:nvSpPr>
          <p:cNvPr id="3" name="object 3"/>
          <p:cNvSpPr txBox="1"/>
          <p:nvPr/>
        </p:nvSpPr>
        <p:spPr>
          <a:xfrm>
            <a:off x="7710551" y="2625725"/>
            <a:ext cx="381000" cy="381000"/>
          </a:xfrm>
          <a:prstGeom prst="rect">
            <a:avLst/>
          </a:prstGeom>
        </p:spPr>
        <p:txBody>
          <a:bodyPr wrap="square" lIns="0" tIns="19050" rIns="0" bIns="0" rtlCol="0">
            <a:noAutofit/>
          </a:bodyPr>
          <a:lstStyle/>
          <a:p>
            <a:pPr marL="92963">
              <a:lnSpc>
                <a:spcPts val="3000"/>
              </a:lnSpc>
            </a:pPr>
            <a:r>
              <a:rPr sz="2800" dirty="0">
                <a:latin typeface="Times New Roman"/>
                <a:cs typeface="Times New Roman"/>
              </a:rPr>
              <a:t>1</a:t>
            </a:r>
            <a:endParaRPr sz="2800">
              <a:latin typeface="Times New Roman"/>
              <a:cs typeface="Times New Roman"/>
            </a:endParaRPr>
          </a:p>
        </p:txBody>
      </p:sp>
      <p:sp>
        <p:nvSpPr>
          <p:cNvPr id="2" name="object 2"/>
          <p:cNvSpPr txBox="1"/>
          <p:nvPr/>
        </p:nvSpPr>
        <p:spPr>
          <a:xfrm>
            <a:off x="8091551" y="2625725"/>
            <a:ext cx="381000" cy="381000"/>
          </a:xfrm>
          <a:prstGeom prst="rect">
            <a:avLst/>
          </a:prstGeom>
        </p:spPr>
        <p:txBody>
          <a:bodyPr wrap="square" lIns="0" tIns="19050" rIns="0" bIns="0" rtlCol="0">
            <a:noAutofit/>
          </a:bodyPr>
          <a:lstStyle/>
          <a:p>
            <a:pPr marL="93218">
              <a:lnSpc>
                <a:spcPts val="3000"/>
              </a:lnSpc>
            </a:pPr>
            <a:r>
              <a:rPr sz="2800" dirty="0">
                <a:latin typeface="Times New Roman"/>
                <a:cs typeface="Times New Roman"/>
              </a:rPr>
              <a:t>5</a:t>
            </a:r>
            <a:endParaRPr sz="2800">
              <a:latin typeface="Times New Roman"/>
              <a:cs typeface="Times New Roman"/>
            </a:endParaRPr>
          </a:p>
        </p:txBody>
      </p:sp>
    </p:spTree>
    <p:extLst>
      <p:ext uri="{BB962C8B-B14F-4D97-AF65-F5344CB8AC3E}">
        <p14:creationId xmlns:p14="http://schemas.microsoft.com/office/powerpoint/2010/main" val="96953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1B3AE-782F-4717-841A-1A99D9F01F01}"/>
              </a:ext>
            </a:extLst>
          </p:cNvPr>
          <p:cNvSpPr>
            <a:spLocks noGrp="1"/>
          </p:cNvSpPr>
          <p:nvPr>
            <p:ph type="title"/>
          </p:nvPr>
        </p:nvSpPr>
        <p:spPr/>
        <p:txBody>
          <a:bodyPr anchor="t"/>
          <a:lstStyle/>
          <a:p>
            <a:r>
              <a:rPr lang="es-ES" dirty="0"/>
              <a:t>Algoritmo</a:t>
            </a:r>
            <a:endParaRPr lang="es-BO" dirty="0"/>
          </a:p>
        </p:txBody>
      </p:sp>
      <p:sp>
        <p:nvSpPr>
          <p:cNvPr id="3" name="Marcador de contenido 2">
            <a:extLst>
              <a:ext uri="{FF2B5EF4-FFF2-40B4-BE49-F238E27FC236}">
                <a16:creationId xmlns:a16="http://schemas.microsoft.com/office/drawing/2014/main" id="{DA72FD39-4D99-4CD5-8846-83709FE19F07}"/>
              </a:ext>
            </a:extLst>
          </p:cNvPr>
          <p:cNvSpPr>
            <a:spLocks noGrp="1"/>
          </p:cNvSpPr>
          <p:nvPr>
            <p:ph idx="1"/>
          </p:nvPr>
        </p:nvSpPr>
        <p:spPr/>
        <p:txBody>
          <a:bodyPr/>
          <a:lstStyle/>
          <a:p>
            <a:endParaRPr lang="es-BO" dirty="0"/>
          </a:p>
        </p:txBody>
      </p:sp>
      <p:sp>
        <p:nvSpPr>
          <p:cNvPr id="4" name="Marcador de número de diapositiva 3">
            <a:extLst>
              <a:ext uri="{FF2B5EF4-FFF2-40B4-BE49-F238E27FC236}">
                <a16:creationId xmlns:a16="http://schemas.microsoft.com/office/drawing/2014/main" id="{68C27891-DE88-432F-8A30-A7F342E7918F}"/>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5" name="Imagen 4">
            <a:extLst>
              <a:ext uri="{FF2B5EF4-FFF2-40B4-BE49-F238E27FC236}">
                <a16:creationId xmlns:a16="http://schemas.microsoft.com/office/drawing/2014/main" id="{A7906FB0-E5FC-486E-8302-B9CE5A61072B}"/>
              </a:ext>
            </a:extLst>
          </p:cNvPr>
          <p:cNvPicPr>
            <a:picLocks noChangeAspect="1"/>
          </p:cNvPicPr>
          <p:nvPr/>
        </p:nvPicPr>
        <p:blipFill>
          <a:blip r:embed="rId2"/>
          <a:stretch>
            <a:fillRect/>
          </a:stretch>
        </p:blipFill>
        <p:spPr>
          <a:xfrm>
            <a:off x="1071385" y="1196752"/>
            <a:ext cx="10141098" cy="5122183"/>
          </a:xfrm>
          <a:prstGeom prst="rect">
            <a:avLst/>
          </a:prstGeom>
        </p:spPr>
      </p:pic>
    </p:spTree>
    <p:extLst>
      <p:ext uri="{BB962C8B-B14F-4D97-AF65-F5344CB8AC3E}">
        <p14:creationId xmlns:p14="http://schemas.microsoft.com/office/powerpoint/2010/main" val="217195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6CE63-7C74-4208-9332-83168D29E161}"/>
              </a:ext>
            </a:extLst>
          </p:cNvPr>
          <p:cNvSpPr>
            <a:spLocks noGrp="1"/>
          </p:cNvSpPr>
          <p:nvPr>
            <p:ph type="title"/>
          </p:nvPr>
        </p:nvSpPr>
        <p:spPr/>
        <p:txBody>
          <a:bodyPr anchor="t"/>
          <a:lstStyle/>
          <a:p>
            <a:r>
              <a:rPr lang="es-ES" dirty="0"/>
              <a:t>Algoritmo</a:t>
            </a:r>
            <a:endParaRPr lang="es-BO" dirty="0"/>
          </a:p>
        </p:txBody>
      </p:sp>
      <p:sp>
        <p:nvSpPr>
          <p:cNvPr id="3" name="Marcador de contenido 2">
            <a:extLst>
              <a:ext uri="{FF2B5EF4-FFF2-40B4-BE49-F238E27FC236}">
                <a16:creationId xmlns:a16="http://schemas.microsoft.com/office/drawing/2014/main" id="{04B170E4-C2BE-4728-9046-C4F312DE3D7A}"/>
              </a:ext>
            </a:extLst>
          </p:cNvPr>
          <p:cNvSpPr>
            <a:spLocks noGrp="1"/>
          </p:cNvSpPr>
          <p:nvPr>
            <p:ph idx="1"/>
          </p:nvPr>
        </p:nvSpPr>
        <p:spPr/>
        <p:txBody>
          <a:bodyPr/>
          <a:lstStyle/>
          <a:p>
            <a:endParaRPr lang="es-BO"/>
          </a:p>
        </p:txBody>
      </p:sp>
      <p:sp>
        <p:nvSpPr>
          <p:cNvPr id="4" name="Marcador de número de diapositiva 3">
            <a:extLst>
              <a:ext uri="{FF2B5EF4-FFF2-40B4-BE49-F238E27FC236}">
                <a16:creationId xmlns:a16="http://schemas.microsoft.com/office/drawing/2014/main" id="{6953A95E-BD57-4675-9B33-05B3A8DFA6BB}"/>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5" name="Imagen 4">
            <a:extLst>
              <a:ext uri="{FF2B5EF4-FFF2-40B4-BE49-F238E27FC236}">
                <a16:creationId xmlns:a16="http://schemas.microsoft.com/office/drawing/2014/main" id="{BF281C29-913C-4F7E-834F-07B0B227B173}"/>
              </a:ext>
            </a:extLst>
          </p:cNvPr>
          <p:cNvPicPr>
            <a:picLocks noChangeAspect="1"/>
          </p:cNvPicPr>
          <p:nvPr/>
        </p:nvPicPr>
        <p:blipFill>
          <a:blip r:embed="rId2"/>
          <a:stretch>
            <a:fillRect/>
          </a:stretch>
        </p:blipFill>
        <p:spPr>
          <a:xfrm>
            <a:off x="959255" y="980728"/>
            <a:ext cx="10253228" cy="5749280"/>
          </a:xfrm>
          <a:prstGeom prst="rect">
            <a:avLst/>
          </a:prstGeom>
        </p:spPr>
      </p:pic>
    </p:spTree>
    <p:extLst>
      <p:ext uri="{BB962C8B-B14F-4D97-AF65-F5344CB8AC3E}">
        <p14:creationId xmlns:p14="http://schemas.microsoft.com/office/powerpoint/2010/main" val="126282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75650-D68E-45F5-8D09-70157CCB60C8}"/>
              </a:ext>
            </a:extLst>
          </p:cNvPr>
          <p:cNvSpPr>
            <a:spLocks noGrp="1"/>
          </p:cNvSpPr>
          <p:nvPr>
            <p:ph type="title"/>
          </p:nvPr>
        </p:nvSpPr>
        <p:spPr>
          <a:xfrm>
            <a:off x="1097280" y="286603"/>
            <a:ext cx="10687352" cy="1450757"/>
          </a:xfrm>
        </p:spPr>
        <p:txBody>
          <a:bodyPr>
            <a:normAutofit/>
          </a:bodyPr>
          <a:lstStyle/>
          <a:p>
            <a:r>
              <a:rPr lang="es-BO" dirty="0"/>
              <a:t>Algoritmos Genéticos (</a:t>
            </a:r>
            <a:r>
              <a:rPr lang="es-ES" dirty="0" err="1"/>
              <a:t>Genetic</a:t>
            </a:r>
            <a:r>
              <a:rPr lang="es-ES" dirty="0"/>
              <a:t> </a:t>
            </a:r>
            <a:r>
              <a:rPr lang="es-ES" dirty="0" err="1"/>
              <a:t>Algorithms</a:t>
            </a:r>
            <a:r>
              <a:rPr lang="es-ES" dirty="0"/>
              <a:t>)</a:t>
            </a:r>
            <a:endParaRPr lang="es-BO" dirty="0"/>
          </a:p>
        </p:txBody>
      </p:sp>
      <p:sp>
        <p:nvSpPr>
          <p:cNvPr id="3" name="Marcador de contenido 2">
            <a:extLst>
              <a:ext uri="{FF2B5EF4-FFF2-40B4-BE49-F238E27FC236}">
                <a16:creationId xmlns:a16="http://schemas.microsoft.com/office/drawing/2014/main" id="{C0B94706-1274-4BD4-8703-EBF6CA7AC853}"/>
              </a:ext>
            </a:extLst>
          </p:cNvPr>
          <p:cNvSpPr>
            <a:spLocks noGrp="1"/>
          </p:cNvSpPr>
          <p:nvPr>
            <p:ph idx="1"/>
          </p:nvPr>
        </p:nvSpPr>
        <p:spPr>
          <a:xfrm>
            <a:off x="468328" y="1845734"/>
            <a:ext cx="11460320" cy="4391578"/>
          </a:xfrm>
        </p:spPr>
        <p:txBody>
          <a:bodyPr>
            <a:normAutofit fontScale="92500" lnSpcReduction="20000"/>
          </a:bodyPr>
          <a:lstStyle/>
          <a:p>
            <a:pPr algn="just"/>
            <a:r>
              <a:rPr lang="es-ES" sz="2400" dirty="0"/>
              <a:t>Variante de la búsqueda por haz local estocástica donde los estados sucesores son combinaciones de dos estados actuales (padres) en vez de modificar los mismos.</a:t>
            </a:r>
          </a:p>
          <a:p>
            <a:pPr algn="just"/>
            <a:r>
              <a:rPr lang="es-ES" sz="2400" dirty="0"/>
              <a:t>El algoritmo genético es una técnica de búsqueda basada en la teoría de la evolución de Darwin.</a:t>
            </a:r>
          </a:p>
          <a:p>
            <a:pPr algn="just"/>
            <a:r>
              <a:rPr lang="es-ES" sz="2400" dirty="0"/>
              <a:t>Un investigador de la Universidad de Michigan llamado John </a:t>
            </a:r>
            <a:r>
              <a:rPr lang="es-ES" sz="2400" dirty="0" err="1"/>
              <a:t>Holland</a:t>
            </a:r>
            <a:r>
              <a:rPr lang="es-ES" sz="2400" dirty="0"/>
              <a:t> era consciente de la importancia de la selección natural, y a fines de los 60s desarrolló una técnica que permitió incorporarla a un programa. Su objetivo era lograr que las computadoras aprendieran por sí mismas. A la técnica que inventó </a:t>
            </a:r>
            <a:r>
              <a:rPr lang="es-ES" sz="2400" dirty="0" err="1"/>
              <a:t>Holland</a:t>
            </a:r>
            <a:r>
              <a:rPr lang="es-ES" sz="2400" dirty="0"/>
              <a:t> se le llamó originalmente "planes reproductivos", pero se hizo popular bajo el nombre "algoritmo genético" tras la publicación de su libro en 1975.</a:t>
            </a:r>
          </a:p>
          <a:p>
            <a:pPr marL="0" indent="0" algn="just">
              <a:buNone/>
            </a:pPr>
            <a:r>
              <a:rPr lang="es-ES" sz="2400" dirty="0"/>
              <a:t>"Es un algoritmo matemático altamente paralelo que transforma un conjunto de objetos matemáticos individuales con respecto al tiempo usando operaciones modeladas de acuerdo al principio Darwiniano de reproducción y supervivencia del más apto, y tras haberse presentado de forma natural una serie de operaciones genéticas de entre las que destaca la recombinación sexual. Cada uno de estos objetos matemáticos suele ser una cadena de caracteres (letras o números) de longitud fija que se ajusta al modelo de las cadenas de cromosomas, y se les asocia con una cierta función matemática que refleja su aptitud. “, John </a:t>
            </a:r>
            <a:r>
              <a:rPr lang="es-ES" sz="2400" dirty="0" err="1"/>
              <a:t>Koza</a:t>
            </a:r>
            <a:endParaRPr lang="es-BO" sz="2400" dirty="0"/>
          </a:p>
        </p:txBody>
      </p:sp>
      <p:sp>
        <p:nvSpPr>
          <p:cNvPr id="4" name="Marcador de número de diapositiva 3">
            <a:extLst>
              <a:ext uri="{FF2B5EF4-FFF2-40B4-BE49-F238E27FC236}">
                <a16:creationId xmlns:a16="http://schemas.microsoft.com/office/drawing/2014/main" id="{CBDB0512-183F-4F0B-A1FD-3064585A70B0}"/>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76104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4D5F1-F877-4904-9FB8-DF279CC10340}"/>
              </a:ext>
            </a:extLst>
          </p:cNvPr>
          <p:cNvSpPr>
            <a:spLocks noGrp="1"/>
          </p:cNvSpPr>
          <p:nvPr>
            <p:ph type="title"/>
          </p:nvPr>
        </p:nvSpPr>
        <p:spPr/>
        <p:txBody>
          <a:bodyPr/>
          <a:lstStyle/>
          <a:p>
            <a:r>
              <a:rPr lang="es-ES" dirty="0"/>
              <a:t>Crítica</a:t>
            </a:r>
            <a:endParaRPr lang="es-BO" dirty="0"/>
          </a:p>
        </p:txBody>
      </p:sp>
      <p:sp>
        <p:nvSpPr>
          <p:cNvPr id="3" name="Marcador de contenido 2">
            <a:extLst>
              <a:ext uri="{FF2B5EF4-FFF2-40B4-BE49-F238E27FC236}">
                <a16:creationId xmlns:a16="http://schemas.microsoft.com/office/drawing/2014/main" id="{DF56CA67-28A9-48D3-A8EA-02F93834AC62}"/>
              </a:ext>
            </a:extLst>
          </p:cNvPr>
          <p:cNvSpPr>
            <a:spLocks noGrp="1"/>
          </p:cNvSpPr>
          <p:nvPr>
            <p:ph idx="1"/>
          </p:nvPr>
        </p:nvSpPr>
        <p:spPr/>
        <p:txBody>
          <a:bodyPr>
            <a:normAutofit/>
          </a:bodyPr>
          <a:lstStyle/>
          <a:p>
            <a:r>
              <a:rPr lang="es-ES" sz="2400" dirty="0"/>
              <a:t>- Sólo dominios y problemas concretos.</a:t>
            </a:r>
          </a:p>
          <a:p>
            <a:r>
              <a:rPr lang="es-ES" sz="2400" dirty="0"/>
              <a:t>- Depende enormemente de la representación de secuencia de atributos.</a:t>
            </a:r>
          </a:p>
          <a:p>
            <a:r>
              <a:rPr lang="es-ES" sz="2400" dirty="0"/>
              <a:t>- Muchos parámetros que ajustar.</a:t>
            </a:r>
          </a:p>
          <a:p>
            <a:r>
              <a:rPr lang="es-ES" sz="2400" dirty="0"/>
              <a:t>- Muchas operaciones, más que otros algoritmos similares.</a:t>
            </a:r>
          </a:p>
          <a:p>
            <a:r>
              <a:rPr lang="es-ES" sz="2400" dirty="0"/>
              <a:t>- Campo aun en estudio.</a:t>
            </a:r>
            <a:endParaRPr lang="es-BO" sz="2400" dirty="0"/>
          </a:p>
        </p:txBody>
      </p:sp>
      <p:sp>
        <p:nvSpPr>
          <p:cNvPr id="4" name="Marcador de número de diapositiva 3">
            <a:extLst>
              <a:ext uri="{FF2B5EF4-FFF2-40B4-BE49-F238E27FC236}">
                <a16:creationId xmlns:a16="http://schemas.microsoft.com/office/drawing/2014/main" id="{53371194-88AA-4ADF-81D2-0097EC15D422}"/>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7170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D37A2-C92B-4438-AB13-BDB44B2A75DF}"/>
              </a:ext>
            </a:extLst>
          </p:cNvPr>
          <p:cNvSpPr>
            <a:spLocks noGrp="1"/>
          </p:cNvSpPr>
          <p:nvPr>
            <p:ph type="title"/>
          </p:nvPr>
        </p:nvSpPr>
        <p:spPr/>
        <p:txBody>
          <a:bodyPr/>
          <a:lstStyle/>
          <a:p>
            <a:r>
              <a:rPr lang="es-BO" dirty="0"/>
              <a:t>VENTAJAS Y DESVENTAJAS</a:t>
            </a:r>
          </a:p>
        </p:txBody>
      </p:sp>
      <p:sp>
        <p:nvSpPr>
          <p:cNvPr id="3" name="Marcador de contenido 2">
            <a:extLst>
              <a:ext uri="{FF2B5EF4-FFF2-40B4-BE49-F238E27FC236}">
                <a16:creationId xmlns:a16="http://schemas.microsoft.com/office/drawing/2014/main" id="{73AD2AC7-DC90-454E-A303-6AE5F501DE96}"/>
              </a:ext>
            </a:extLst>
          </p:cNvPr>
          <p:cNvSpPr>
            <a:spLocks noGrp="1"/>
          </p:cNvSpPr>
          <p:nvPr>
            <p:ph idx="1"/>
          </p:nvPr>
        </p:nvSpPr>
        <p:spPr>
          <a:xfrm>
            <a:off x="263353" y="2132856"/>
            <a:ext cx="11620254" cy="4608512"/>
          </a:xfrm>
        </p:spPr>
        <p:txBody>
          <a:bodyPr>
            <a:normAutofit fontScale="92500"/>
          </a:bodyPr>
          <a:lstStyle/>
          <a:p>
            <a:r>
              <a:rPr lang="es-ES" sz="2800" dirty="0"/>
              <a:t>No necesitan conocimientos específicos sobre el problema que intentan resolver.</a:t>
            </a:r>
          </a:p>
          <a:p>
            <a:pPr lvl="1"/>
            <a:r>
              <a:rPr lang="es-ES" sz="2400" dirty="0"/>
              <a:t>Operan de forma simultánea con varias soluciones, en vez de trabajar de forma secuencial como las técnicas tradicionales.</a:t>
            </a:r>
          </a:p>
          <a:p>
            <a:pPr lvl="1"/>
            <a:r>
              <a:rPr lang="es-ES" sz="2400" dirty="0"/>
              <a:t>Cuando se usan para problemas de optimización maximizar una función objetivo- resultan menos afectados por los máximos locales (falsas soluciones) que las técnicas tradicionales.</a:t>
            </a:r>
          </a:p>
          <a:p>
            <a:pPr lvl="1"/>
            <a:r>
              <a:rPr lang="es-ES" sz="2400" dirty="0"/>
              <a:t>Resulta sumamente fácil ejecutarlos en las modernas arquitecturas masivamente paralelas.</a:t>
            </a:r>
          </a:p>
          <a:p>
            <a:pPr lvl="1"/>
            <a:r>
              <a:rPr lang="es-ES" sz="2400" dirty="0"/>
              <a:t>Usan operadores probabilísticos, en vez de los típicos operadores determinísticos de las otras técnicas.</a:t>
            </a:r>
          </a:p>
          <a:p>
            <a:pPr lvl="1"/>
            <a:r>
              <a:rPr lang="es-ES" sz="2400" dirty="0"/>
              <a:t>Pueden tardar mucho en converger, o no converger en absoluto, dependiendo en cierta medida de los parámetros que se utilicen tamaño de la población, número de generaciones, etc.-.</a:t>
            </a:r>
          </a:p>
          <a:p>
            <a:pPr lvl="1"/>
            <a:r>
              <a:rPr lang="es-ES" sz="2400" dirty="0"/>
              <a:t>Pueden converger prematuramente debido a una serie de problemas de diversa índole.</a:t>
            </a:r>
            <a:endParaRPr lang="es-BO" sz="2400" dirty="0"/>
          </a:p>
        </p:txBody>
      </p:sp>
      <p:sp>
        <p:nvSpPr>
          <p:cNvPr id="4" name="Marcador de número de diapositiva 3">
            <a:extLst>
              <a:ext uri="{FF2B5EF4-FFF2-40B4-BE49-F238E27FC236}">
                <a16:creationId xmlns:a16="http://schemas.microsoft.com/office/drawing/2014/main" id="{B6633224-E498-4198-B1A3-F1705E7B7BE9}"/>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57619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4DBC3-15D5-4184-81FF-21343265ED66}"/>
              </a:ext>
            </a:extLst>
          </p:cNvPr>
          <p:cNvSpPr>
            <a:spLocks noGrp="1"/>
          </p:cNvSpPr>
          <p:nvPr>
            <p:ph type="title"/>
          </p:nvPr>
        </p:nvSpPr>
        <p:spPr/>
        <p:txBody>
          <a:bodyPr/>
          <a:lstStyle/>
          <a:p>
            <a:r>
              <a:rPr lang="es-ES" dirty="0"/>
              <a:t>LIMITACIONES</a:t>
            </a:r>
            <a:endParaRPr lang="es-BO" dirty="0"/>
          </a:p>
        </p:txBody>
      </p:sp>
      <p:sp>
        <p:nvSpPr>
          <p:cNvPr id="3" name="Marcador de contenido 2">
            <a:extLst>
              <a:ext uri="{FF2B5EF4-FFF2-40B4-BE49-F238E27FC236}">
                <a16:creationId xmlns:a16="http://schemas.microsoft.com/office/drawing/2014/main" id="{74B9D206-24CC-4A7E-AEBB-C58D26AF29D6}"/>
              </a:ext>
            </a:extLst>
          </p:cNvPr>
          <p:cNvSpPr>
            <a:spLocks noGrp="1"/>
          </p:cNvSpPr>
          <p:nvPr>
            <p:ph idx="1"/>
          </p:nvPr>
        </p:nvSpPr>
        <p:spPr>
          <a:xfrm>
            <a:off x="191344" y="2132856"/>
            <a:ext cx="11692261" cy="4392488"/>
          </a:xfrm>
        </p:spPr>
        <p:txBody>
          <a:bodyPr>
            <a:normAutofit/>
          </a:bodyPr>
          <a:lstStyle/>
          <a:p>
            <a:r>
              <a:rPr lang="es-ES" dirty="0"/>
              <a:t>El poder de los Algoritmos Genéticos proviene del hecho de que se trata de una técnica robusta, y pueden tratar con éxito una gran variedad de problemas provenientes de diferentes áreas, incluyendo aquellos en los que otros métodos encuentran dificultades. </a:t>
            </a:r>
          </a:p>
          <a:p>
            <a:r>
              <a:rPr lang="es-ES" dirty="0"/>
              <a:t>Si bien no se garantiza que el Algoritmo Genético encuentre la solución óptima, del problema, existe evidencia empírica de que se encuentran soluciones de un nivel aceptable, en un tiempo competitivo con el resto de algoritmos de optimización combinatoria. </a:t>
            </a:r>
          </a:p>
          <a:p>
            <a:r>
              <a:rPr lang="es-ES" dirty="0"/>
              <a:t>En el caso de que existan técnicas especializadas para resolver un determinado problema, lo más probable es que superen al Algoritmo Genético, tanto en rapidez como en eficacia. </a:t>
            </a:r>
          </a:p>
          <a:p>
            <a:r>
              <a:rPr lang="es-ES" dirty="0"/>
              <a:t>El gran campo de aplicación de los Algoritmos Genéticos se relaciona con aquellos problemas para los cuales no existen técnicas especializadas. </a:t>
            </a:r>
          </a:p>
          <a:p>
            <a:r>
              <a:rPr lang="es-ES" dirty="0"/>
              <a:t>Incluso en el caso en que dichas técnicas existan, y funcionen bien, pueden efectuarse mejoras de las mismas hibridándolas con los Algoritmos Genéticos.</a:t>
            </a:r>
            <a:endParaRPr lang="es-BO" dirty="0"/>
          </a:p>
        </p:txBody>
      </p:sp>
      <p:sp>
        <p:nvSpPr>
          <p:cNvPr id="4" name="Marcador de número de diapositiva 3">
            <a:extLst>
              <a:ext uri="{FF2B5EF4-FFF2-40B4-BE49-F238E27FC236}">
                <a16:creationId xmlns:a16="http://schemas.microsoft.com/office/drawing/2014/main" id="{96FF5D09-750C-4B00-A5C9-B529D24DA620}"/>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529800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7EC40-BD39-461C-B256-DDC7377A11FD}"/>
              </a:ext>
            </a:extLst>
          </p:cNvPr>
          <p:cNvSpPr>
            <a:spLocks noGrp="1"/>
          </p:cNvSpPr>
          <p:nvPr>
            <p:ph type="title"/>
          </p:nvPr>
        </p:nvSpPr>
        <p:spPr/>
        <p:txBody>
          <a:bodyPr/>
          <a:lstStyle/>
          <a:p>
            <a:r>
              <a:rPr lang="es-ES" dirty="0"/>
              <a:t>COMO SABER SI ES POSIBLE USAR UN ALGORITMO GENÉTICO</a:t>
            </a:r>
            <a:endParaRPr lang="es-BO" dirty="0"/>
          </a:p>
        </p:txBody>
      </p:sp>
      <p:sp>
        <p:nvSpPr>
          <p:cNvPr id="3" name="Marcador de contenido 2">
            <a:extLst>
              <a:ext uri="{FF2B5EF4-FFF2-40B4-BE49-F238E27FC236}">
                <a16:creationId xmlns:a16="http://schemas.microsoft.com/office/drawing/2014/main" id="{29229EF4-8A88-46AC-985A-30413DEE3517}"/>
              </a:ext>
            </a:extLst>
          </p:cNvPr>
          <p:cNvSpPr>
            <a:spLocks noGrp="1"/>
          </p:cNvSpPr>
          <p:nvPr>
            <p:ph idx="1"/>
          </p:nvPr>
        </p:nvSpPr>
        <p:spPr>
          <a:xfrm>
            <a:off x="191344" y="2132856"/>
            <a:ext cx="11881319" cy="3803333"/>
          </a:xfrm>
        </p:spPr>
        <p:txBody>
          <a:bodyPr>
            <a:normAutofit/>
          </a:bodyPr>
          <a:lstStyle/>
          <a:p>
            <a:r>
              <a:rPr lang="es-ES" dirty="0"/>
              <a:t>La aplicación más común de los algoritmos genéticos ha sido la solución de problemas de optimización, en donde han mostrado ser muy eficientes y confiables. Sin embargo, no todos los problemas pudieran ser apropiados para la técnica, y se recomienda en general tomar en cuenta las siguientes características del mismo antes de intentar usarla:</a:t>
            </a:r>
          </a:p>
          <a:p>
            <a:pPr lvl="1"/>
            <a:r>
              <a:rPr lang="es-ES" dirty="0"/>
              <a:t>Su espacio de búsqueda (i.e., sus posibles soluciones) debe estar delimitado dentro de un cierto rango.</a:t>
            </a:r>
          </a:p>
          <a:p>
            <a:pPr lvl="1"/>
            <a:r>
              <a:rPr lang="es-ES" dirty="0"/>
              <a:t>Debe poderse definir una función de aptitud que nos indique qué tan buena o mala es una cierta respuesta.</a:t>
            </a:r>
          </a:p>
          <a:p>
            <a:pPr lvl="1"/>
            <a:r>
              <a:rPr lang="es-ES" dirty="0"/>
              <a:t>Las soluciones deben codificarse de una forma que resulte relativamente fácil de implementar en la computadora.</a:t>
            </a:r>
          </a:p>
          <a:p>
            <a:endParaRPr lang="es-BO" dirty="0"/>
          </a:p>
        </p:txBody>
      </p:sp>
      <p:sp>
        <p:nvSpPr>
          <p:cNvPr id="4" name="Marcador de número de diapositiva 3">
            <a:extLst>
              <a:ext uri="{FF2B5EF4-FFF2-40B4-BE49-F238E27FC236}">
                <a16:creationId xmlns:a16="http://schemas.microsoft.com/office/drawing/2014/main" id="{85A56193-C652-4B7F-A879-7DB55CF6552D}"/>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78758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386F1-98A9-4F1F-AD65-001F8011AEB0}"/>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F0781994-376D-45E5-90E7-631EFD65E27D}"/>
              </a:ext>
            </a:extLst>
          </p:cNvPr>
          <p:cNvSpPr>
            <a:spLocks noGrp="1"/>
          </p:cNvSpPr>
          <p:nvPr>
            <p:ph idx="1"/>
          </p:nvPr>
        </p:nvSpPr>
        <p:spPr>
          <a:xfrm>
            <a:off x="191344" y="2132856"/>
            <a:ext cx="11692261" cy="4464496"/>
          </a:xfrm>
        </p:spPr>
        <p:txBody>
          <a:bodyPr>
            <a:normAutofit/>
          </a:bodyPr>
          <a:lstStyle/>
          <a:p>
            <a:r>
              <a:rPr lang="es-ES" dirty="0"/>
              <a:t>El primer punto es muy importante, y lo más recomendable es intentar resolver problemas que tengan espacios de búsqueda discretos aunque éstos sean muy grandes. Sin embargo, también podrá intentarse usar la técnica con espacios de búsqueda continuos, pero preferentemente cuando exista un rango de soluciones relativamente pequeño.</a:t>
            </a:r>
          </a:p>
          <a:p>
            <a:r>
              <a:rPr lang="es-ES" dirty="0"/>
              <a:t>La </a:t>
            </a:r>
            <a:r>
              <a:rPr lang="es-ES" b="1" dirty="0"/>
              <a:t>función de aptitud </a:t>
            </a:r>
            <a:r>
              <a:rPr lang="es-ES" dirty="0"/>
              <a:t>no es más que la función objetivo de nuestro problema de optimización. El algoritmo genético únicamente maximiza, pero la minimización puede realizarse fácilmente utilizando el recíproco de la función </a:t>
            </a:r>
            <a:r>
              <a:rPr lang="es-ES" dirty="0" err="1"/>
              <a:t>maximizante</a:t>
            </a:r>
            <a:r>
              <a:rPr lang="es-ES" dirty="0"/>
              <a:t> (debe cuidarse, por supuesto, que el recíproco de la función no genere una división por cero). Una característica que debe tener esta función es que tiene ser capaz de "castigar" a las malas soluciones, y de "premiar" a las buenas, de forma que sean estas últimas las que se propaguen con mayor rapidez.</a:t>
            </a:r>
          </a:p>
          <a:p>
            <a:r>
              <a:rPr lang="es-ES" dirty="0"/>
              <a:t>La </a:t>
            </a:r>
            <a:r>
              <a:rPr lang="es-ES" b="1" dirty="0"/>
              <a:t>codificación</a:t>
            </a:r>
            <a:r>
              <a:rPr lang="es-ES" dirty="0"/>
              <a:t> más común de las soluciones es a través de cadenas binarias, aunque se han utilizado también números reales y letras. El primero de estos esquemas ha gozado de mucha popularidad debido a que es el que propuso originalmente </a:t>
            </a:r>
            <a:r>
              <a:rPr lang="es-ES" dirty="0" err="1"/>
              <a:t>Holland</a:t>
            </a:r>
            <a:r>
              <a:rPr lang="es-ES" dirty="0"/>
              <a:t>, y además porque resulta muy sencillo de implementar.</a:t>
            </a:r>
          </a:p>
          <a:p>
            <a:endParaRPr lang="es-BO" dirty="0"/>
          </a:p>
        </p:txBody>
      </p:sp>
      <p:sp>
        <p:nvSpPr>
          <p:cNvPr id="4" name="Marcador de número de diapositiva 3">
            <a:extLst>
              <a:ext uri="{FF2B5EF4-FFF2-40B4-BE49-F238E27FC236}">
                <a16:creationId xmlns:a16="http://schemas.microsoft.com/office/drawing/2014/main" id="{DA895C38-8119-4723-8C85-C56D15770DF4}"/>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68228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0F72D-1A84-4B9D-B826-9B8978D6D18E}"/>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2695ED3B-759A-430C-948E-DC629AA06995}"/>
              </a:ext>
            </a:extLst>
          </p:cNvPr>
          <p:cNvSpPr>
            <a:spLocks noGrp="1"/>
          </p:cNvSpPr>
          <p:nvPr>
            <p:ph idx="1"/>
          </p:nvPr>
        </p:nvSpPr>
        <p:spPr/>
        <p:txBody>
          <a:bodyPr>
            <a:normAutofit/>
          </a:bodyPr>
          <a:lstStyle/>
          <a:p>
            <a:pPr algn="ctr"/>
            <a:r>
              <a:rPr lang="es-ES" sz="6000" dirty="0"/>
              <a:t>¡GRACIAS!</a:t>
            </a:r>
            <a:endParaRPr lang="es-BO" sz="6000" dirty="0"/>
          </a:p>
        </p:txBody>
      </p:sp>
      <p:sp>
        <p:nvSpPr>
          <p:cNvPr id="4" name="Marcador de número de diapositiva 3">
            <a:extLst>
              <a:ext uri="{FF2B5EF4-FFF2-40B4-BE49-F238E27FC236}">
                <a16:creationId xmlns:a16="http://schemas.microsoft.com/office/drawing/2014/main" id="{92803F61-9F6F-4DE1-83F2-124F1B213769}"/>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42868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7B3CE-0F5C-4DBB-8311-23D98A219879}"/>
              </a:ext>
            </a:extLst>
          </p:cNvPr>
          <p:cNvSpPr>
            <a:spLocks noGrp="1"/>
          </p:cNvSpPr>
          <p:nvPr>
            <p:ph type="title"/>
          </p:nvPr>
        </p:nvSpPr>
        <p:spPr/>
        <p:txBody>
          <a:bodyPr/>
          <a:lstStyle/>
          <a:p>
            <a:r>
              <a:rPr lang="es-ES" dirty="0"/>
              <a:t>Población Inicial</a:t>
            </a:r>
            <a:endParaRPr lang="es-BO" dirty="0"/>
          </a:p>
        </p:txBody>
      </p:sp>
      <p:sp>
        <p:nvSpPr>
          <p:cNvPr id="3" name="Marcador de contenido 2">
            <a:extLst>
              <a:ext uri="{FF2B5EF4-FFF2-40B4-BE49-F238E27FC236}">
                <a16:creationId xmlns:a16="http://schemas.microsoft.com/office/drawing/2014/main" id="{857DA83B-FB56-4826-B51E-BA9DDE0C034C}"/>
              </a:ext>
            </a:extLst>
          </p:cNvPr>
          <p:cNvSpPr>
            <a:spLocks noGrp="1"/>
          </p:cNvSpPr>
          <p:nvPr>
            <p:ph idx="1"/>
          </p:nvPr>
        </p:nvSpPr>
        <p:spPr/>
        <p:txBody>
          <a:bodyPr>
            <a:normAutofit/>
          </a:bodyPr>
          <a:lstStyle/>
          <a:p>
            <a:r>
              <a:rPr lang="es-ES" sz="2400" dirty="0"/>
              <a:t>Se parte de k individuos (estados) generados aleatoriamente.</a:t>
            </a:r>
          </a:p>
          <a:p>
            <a:r>
              <a:rPr lang="es-ES" sz="2400" dirty="0"/>
              <a:t>Cada individuo es una secuencia de atributos numéricos (genes).</a:t>
            </a:r>
          </a:p>
          <a:p>
            <a:r>
              <a:rPr lang="es-ES" sz="2400" dirty="0"/>
              <a:t>[24748552]</a:t>
            </a:r>
          </a:p>
          <a:p>
            <a:r>
              <a:rPr lang="es-ES" sz="2400" dirty="0"/>
              <a:t>[32752411]</a:t>
            </a:r>
          </a:p>
          <a:p>
            <a:r>
              <a:rPr lang="es-ES" sz="2400" dirty="0"/>
              <a:t>[24415124]</a:t>
            </a:r>
          </a:p>
          <a:p>
            <a:r>
              <a:rPr lang="es-ES" sz="2400" dirty="0"/>
              <a:t>[32543213]</a:t>
            </a:r>
            <a:endParaRPr lang="es-BO" sz="2400" dirty="0"/>
          </a:p>
        </p:txBody>
      </p:sp>
      <p:sp>
        <p:nvSpPr>
          <p:cNvPr id="4" name="Marcador de número de diapositiva 3">
            <a:extLst>
              <a:ext uri="{FF2B5EF4-FFF2-40B4-BE49-F238E27FC236}">
                <a16:creationId xmlns:a16="http://schemas.microsoft.com/office/drawing/2014/main" id="{DFEC797D-612B-4605-8FA0-4443881993A4}"/>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4408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D40E3-0B9D-4FC9-87EE-77A9100E3CAE}"/>
              </a:ext>
            </a:extLst>
          </p:cNvPr>
          <p:cNvSpPr>
            <a:spLocks noGrp="1"/>
          </p:cNvSpPr>
          <p:nvPr>
            <p:ph type="title"/>
          </p:nvPr>
        </p:nvSpPr>
        <p:spPr/>
        <p:txBody>
          <a:bodyPr/>
          <a:lstStyle/>
          <a:p>
            <a:r>
              <a:rPr lang="es-BO" dirty="0"/>
              <a:t>Función de Adaptación</a:t>
            </a:r>
          </a:p>
        </p:txBody>
      </p:sp>
      <p:sp>
        <p:nvSpPr>
          <p:cNvPr id="3" name="Marcador de contenido 2">
            <a:extLst>
              <a:ext uri="{FF2B5EF4-FFF2-40B4-BE49-F238E27FC236}">
                <a16:creationId xmlns:a16="http://schemas.microsoft.com/office/drawing/2014/main" id="{C86DCC20-E2C3-4E3C-834C-8193E6214671}"/>
              </a:ext>
            </a:extLst>
          </p:cNvPr>
          <p:cNvSpPr>
            <a:spLocks noGrp="1"/>
          </p:cNvSpPr>
          <p:nvPr>
            <p:ph idx="1"/>
          </p:nvPr>
        </p:nvSpPr>
        <p:spPr/>
        <p:txBody>
          <a:bodyPr>
            <a:normAutofit/>
          </a:bodyPr>
          <a:lstStyle/>
          <a:p>
            <a:r>
              <a:rPr lang="es-ES" sz="2400" dirty="0"/>
              <a:t>Función de Idoneidad, Fitness </a:t>
            </a:r>
            <a:r>
              <a:rPr lang="es-ES" sz="2400" dirty="0" err="1"/>
              <a:t>Function</a:t>
            </a:r>
            <a:endParaRPr lang="es-ES" sz="2400" dirty="0"/>
          </a:p>
          <a:p>
            <a:r>
              <a:rPr lang="es-ES" sz="2400" dirty="0"/>
              <a:t>Función heurística que será mayor cuanto más prometedor sea un individuo (estado).</a:t>
            </a:r>
          </a:p>
          <a:p>
            <a:r>
              <a:rPr lang="es-ES" sz="2400" dirty="0"/>
              <a:t>[24748552] 24</a:t>
            </a:r>
          </a:p>
          <a:p>
            <a:r>
              <a:rPr lang="es-ES" sz="2400" dirty="0"/>
              <a:t>[32752411] 23</a:t>
            </a:r>
          </a:p>
          <a:p>
            <a:r>
              <a:rPr lang="es-ES" sz="2400" dirty="0"/>
              <a:t>[24415124] 20</a:t>
            </a:r>
          </a:p>
          <a:p>
            <a:r>
              <a:rPr lang="es-ES" sz="2400" dirty="0"/>
              <a:t>[32543213] 11</a:t>
            </a:r>
            <a:endParaRPr lang="es-BO" sz="2400" dirty="0"/>
          </a:p>
        </p:txBody>
      </p:sp>
      <p:sp>
        <p:nvSpPr>
          <p:cNvPr id="4" name="Marcador de número de diapositiva 3">
            <a:extLst>
              <a:ext uri="{FF2B5EF4-FFF2-40B4-BE49-F238E27FC236}">
                <a16:creationId xmlns:a16="http://schemas.microsoft.com/office/drawing/2014/main" id="{F2DA4C5B-9A6E-4953-A03E-B5DD444654F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51628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D2F99-570C-417E-89DB-35E2E4098A7B}"/>
              </a:ext>
            </a:extLst>
          </p:cNvPr>
          <p:cNvSpPr>
            <a:spLocks noGrp="1"/>
          </p:cNvSpPr>
          <p:nvPr>
            <p:ph type="title"/>
          </p:nvPr>
        </p:nvSpPr>
        <p:spPr/>
        <p:txBody>
          <a:bodyPr/>
          <a:lstStyle/>
          <a:p>
            <a:r>
              <a:rPr lang="es-ES" dirty="0"/>
              <a:t>Selección</a:t>
            </a:r>
            <a:endParaRPr lang="es-BO" dirty="0"/>
          </a:p>
        </p:txBody>
      </p:sp>
      <p:sp>
        <p:nvSpPr>
          <p:cNvPr id="3" name="Marcador de contenido 2">
            <a:extLst>
              <a:ext uri="{FF2B5EF4-FFF2-40B4-BE49-F238E27FC236}">
                <a16:creationId xmlns:a16="http://schemas.microsoft.com/office/drawing/2014/main" id="{B69BEBCC-D366-45A9-AA2E-2CBE1FC188D2}"/>
              </a:ext>
            </a:extLst>
          </p:cNvPr>
          <p:cNvSpPr>
            <a:spLocks noGrp="1"/>
          </p:cNvSpPr>
          <p:nvPr>
            <p:ph idx="1"/>
          </p:nvPr>
        </p:nvSpPr>
        <p:spPr/>
        <p:txBody>
          <a:bodyPr>
            <a:normAutofit/>
          </a:bodyPr>
          <a:lstStyle/>
          <a:p>
            <a:r>
              <a:rPr lang="es-ES" sz="2400" dirty="0"/>
              <a:t>Se escogen los individuos que se van a reproducir acorde a una probabilidad que será proporcional a la función de adaptación.</a:t>
            </a:r>
          </a:p>
          <a:p>
            <a:r>
              <a:rPr lang="es-ES" sz="2400" dirty="0"/>
              <a:t>[24748552] 24 31% 1</a:t>
            </a:r>
          </a:p>
          <a:p>
            <a:r>
              <a:rPr lang="es-ES" sz="2400" dirty="0"/>
              <a:t>[32752411] 23 29% 2</a:t>
            </a:r>
          </a:p>
          <a:p>
            <a:r>
              <a:rPr lang="es-ES" sz="2400" dirty="0"/>
              <a:t>[24415124] 20 26% 1</a:t>
            </a:r>
          </a:p>
          <a:p>
            <a:r>
              <a:rPr lang="es-ES" sz="2400" dirty="0"/>
              <a:t>[32543213] 11 14% 0</a:t>
            </a:r>
            <a:endParaRPr lang="es-BO" sz="2400" dirty="0"/>
          </a:p>
        </p:txBody>
      </p:sp>
      <p:sp>
        <p:nvSpPr>
          <p:cNvPr id="4" name="Marcador de número de diapositiva 3">
            <a:extLst>
              <a:ext uri="{FF2B5EF4-FFF2-40B4-BE49-F238E27FC236}">
                <a16:creationId xmlns:a16="http://schemas.microsoft.com/office/drawing/2014/main" id="{BE711A5F-7ADE-47FD-A76F-454FC4BA4BB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3938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EECCF-5BC9-4C7E-9159-CE53DDD37E46}"/>
              </a:ext>
            </a:extLst>
          </p:cNvPr>
          <p:cNvSpPr>
            <a:spLocks noGrp="1"/>
          </p:cNvSpPr>
          <p:nvPr>
            <p:ph type="title"/>
          </p:nvPr>
        </p:nvSpPr>
        <p:spPr/>
        <p:txBody>
          <a:bodyPr/>
          <a:lstStyle/>
          <a:p>
            <a:r>
              <a:rPr lang="es-ES" dirty="0"/>
              <a:t>Cruce</a:t>
            </a:r>
            <a:endParaRPr lang="es-BO" dirty="0"/>
          </a:p>
        </p:txBody>
      </p:sp>
      <p:sp>
        <p:nvSpPr>
          <p:cNvPr id="3" name="Marcador de contenido 2">
            <a:extLst>
              <a:ext uri="{FF2B5EF4-FFF2-40B4-BE49-F238E27FC236}">
                <a16:creationId xmlns:a16="http://schemas.microsoft.com/office/drawing/2014/main" id="{1C483C2C-B81F-4DFD-B096-666A812A5A21}"/>
              </a:ext>
            </a:extLst>
          </p:cNvPr>
          <p:cNvSpPr>
            <a:spLocks noGrp="1"/>
          </p:cNvSpPr>
          <p:nvPr>
            <p:ph idx="1"/>
          </p:nvPr>
        </p:nvSpPr>
        <p:spPr/>
        <p:txBody>
          <a:bodyPr>
            <a:normAutofit/>
          </a:bodyPr>
          <a:lstStyle/>
          <a:p>
            <a:r>
              <a:rPr lang="es-ES" sz="2400" dirty="0"/>
              <a:t>Los escogidos se emparejan.</a:t>
            </a:r>
          </a:p>
          <a:p>
            <a:r>
              <a:rPr lang="es-ES" sz="2400" dirty="0"/>
              <a:t>En cada pareja se escoge un punto aleatorio dentro de la secuencia de atributos numéricos.</a:t>
            </a:r>
          </a:p>
          <a:p>
            <a:r>
              <a:rPr lang="es-ES" sz="2400" dirty="0"/>
              <a:t>[24748552] 24 31% 1   	[327|52411]</a:t>
            </a:r>
          </a:p>
          <a:p>
            <a:r>
              <a:rPr lang="es-ES" sz="2400" dirty="0"/>
              <a:t>[32752411] 23 29% 2   	[247|48552]</a:t>
            </a:r>
          </a:p>
          <a:p>
            <a:r>
              <a:rPr lang="es-ES" sz="2400" dirty="0"/>
              <a:t>[24415124] 20 26% 1   	[32752|411]</a:t>
            </a:r>
          </a:p>
          <a:p>
            <a:r>
              <a:rPr lang="es-ES" sz="2400" dirty="0"/>
              <a:t>[32543213] 11 14% 0   	[24415|124]</a:t>
            </a:r>
            <a:endParaRPr lang="es-BO" sz="2400" dirty="0"/>
          </a:p>
        </p:txBody>
      </p:sp>
      <p:sp>
        <p:nvSpPr>
          <p:cNvPr id="4" name="Marcador de número de diapositiva 3">
            <a:extLst>
              <a:ext uri="{FF2B5EF4-FFF2-40B4-BE49-F238E27FC236}">
                <a16:creationId xmlns:a16="http://schemas.microsoft.com/office/drawing/2014/main" id="{8845DB08-74EE-49FE-87AF-391F64DCD371}"/>
              </a:ext>
            </a:extLst>
          </p:cNvPr>
          <p:cNvSpPr>
            <a:spLocks noGrp="1"/>
          </p:cNvSpPr>
          <p:nvPr>
            <p:ph type="sldNum" sz="quarter" idx="12"/>
          </p:nvPr>
        </p:nvSpPr>
        <p:spPr/>
        <p:txBody>
          <a:bodyPr/>
          <a:lstStyle/>
          <a:p>
            <a:fld id="{6D22F896-40B5-4ADD-8801-0D06FADFA095}" type="slidenum">
              <a:rPr lang="en-US" smtClean="0"/>
              <a:t>6</a:t>
            </a:fld>
            <a:endParaRPr lang="en-US" dirty="0"/>
          </a:p>
        </p:txBody>
      </p:sp>
      <p:cxnSp>
        <p:nvCxnSpPr>
          <p:cNvPr id="6" name="Conector recto de flecha 5">
            <a:extLst>
              <a:ext uri="{FF2B5EF4-FFF2-40B4-BE49-F238E27FC236}">
                <a16:creationId xmlns:a16="http://schemas.microsoft.com/office/drawing/2014/main" id="{F79FD0C2-2AD5-497A-BB82-9ADB1688F3EA}"/>
              </a:ext>
            </a:extLst>
          </p:cNvPr>
          <p:cNvCxnSpPr>
            <a:cxnSpLocks/>
          </p:cNvCxnSpPr>
          <p:nvPr/>
        </p:nvCxnSpPr>
        <p:spPr>
          <a:xfrm>
            <a:off x="3976843" y="3429000"/>
            <a:ext cx="534981" cy="57969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ADC8C890-2702-429B-8717-91CD71577D13}"/>
              </a:ext>
            </a:extLst>
          </p:cNvPr>
          <p:cNvCxnSpPr>
            <a:cxnSpLocks/>
          </p:cNvCxnSpPr>
          <p:nvPr/>
        </p:nvCxnSpPr>
        <p:spPr>
          <a:xfrm>
            <a:off x="3976843" y="3970877"/>
            <a:ext cx="545139" cy="46623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3ECFED76-39BF-4FF3-ADD5-EAB1E121F285}"/>
              </a:ext>
            </a:extLst>
          </p:cNvPr>
          <p:cNvCxnSpPr>
            <a:cxnSpLocks/>
          </p:cNvCxnSpPr>
          <p:nvPr/>
        </p:nvCxnSpPr>
        <p:spPr>
          <a:xfrm>
            <a:off x="3976843" y="4437111"/>
            <a:ext cx="534981" cy="50405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09A9145B-11A1-480E-BD63-B2446AD8786A}"/>
              </a:ext>
            </a:extLst>
          </p:cNvPr>
          <p:cNvCxnSpPr>
            <a:cxnSpLocks/>
          </p:cNvCxnSpPr>
          <p:nvPr/>
        </p:nvCxnSpPr>
        <p:spPr>
          <a:xfrm flipV="1">
            <a:off x="3976843" y="3504644"/>
            <a:ext cx="534981" cy="46623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2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7E286-8253-48C9-A745-65E0442164D7}"/>
              </a:ext>
            </a:extLst>
          </p:cNvPr>
          <p:cNvSpPr>
            <a:spLocks noGrp="1"/>
          </p:cNvSpPr>
          <p:nvPr>
            <p:ph type="title"/>
          </p:nvPr>
        </p:nvSpPr>
        <p:spPr/>
        <p:txBody>
          <a:bodyPr/>
          <a:lstStyle/>
          <a:p>
            <a:r>
              <a:rPr lang="es-ES" dirty="0"/>
              <a:t>Reproducción</a:t>
            </a:r>
            <a:endParaRPr lang="es-BO" dirty="0"/>
          </a:p>
        </p:txBody>
      </p:sp>
      <p:sp>
        <p:nvSpPr>
          <p:cNvPr id="3" name="Marcador de contenido 2">
            <a:extLst>
              <a:ext uri="{FF2B5EF4-FFF2-40B4-BE49-F238E27FC236}">
                <a16:creationId xmlns:a16="http://schemas.microsoft.com/office/drawing/2014/main" id="{A916277E-1DCB-475A-A701-538C082A826C}"/>
              </a:ext>
            </a:extLst>
          </p:cNvPr>
          <p:cNvSpPr>
            <a:spLocks noGrp="1"/>
          </p:cNvSpPr>
          <p:nvPr>
            <p:ph idx="1"/>
          </p:nvPr>
        </p:nvSpPr>
        <p:spPr/>
        <p:txBody>
          <a:bodyPr>
            <a:normAutofit/>
          </a:bodyPr>
          <a:lstStyle/>
          <a:p>
            <a:r>
              <a:rPr lang="es-ES" sz="2400" dirty="0"/>
              <a:t>Se combinan las primeras partes de cada individuo con las segundas partes del otro individuo de la pareja.</a:t>
            </a:r>
          </a:p>
          <a:p>
            <a:r>
              <a:rPr lang="es-ES" sz="2400" dirty="0"/>
              <a:t>[</a:t>
            </a:r>
            <a:r>
              <a:rPr lang="es-ES" sz="2400" dirty="0">
                <a:solidFill>
                  <a:schemeClr val="bg2">
                    <a:lumMod val="75000"/>
                  </a:schemeClr>
                </a:solidFill>
              </a:rPr>
              <a:t>327</a:t>
            </a:r>
            <a:r>
              <a:rPr lang="es-ES" sz="2400" dirty="0"/>
              <a:t>|</a:t>
            </a:r>
            <a:r>
              <a:rPr lang="es-ES" sz="2400" dirty="0">
                <a:solidFill>
                  <a:schemeClr val="bg2">
                    <a:lumMod val="75000"/>
                  </a:schemeClr>
                </a:solidFill>
              </a:rPr>
              <a:t>52411</a:t>
            </a:r>
            <a:r>
              <a:rPr lang="es-ES" sz="2400" dirty="0"/>
              <a:t>]    	[</a:t>
            </a:r>
            <a:r>
              <a:rPr lang="es-ES" sz="2400" dirty="0">
                <a:solidFill>
                  <a:schemeClr val="bg2">
                    <a:lumMod val="75000"/>
                  </a:schemeClr>
                </a:solidFill>
              </a:rPr>
              <a:t>327</a:t>
            </a:r>
            <a:r>
              <a:rPr lang="es-ES" sz="2400" dirty="0"/>
              <a:t>48552]</a:t>
            </a:r>
          </a:p>
          <a:p>
            <a:r>
              <a:rPr lang="es-ES" sz="2400" dirty="0"/>
              <a:t>[247|48552]    	[247</a:t>
            </a:r>
            <a:r>
              <a:rPr lang="es-ES" sz="2400" dirty="0">
                <a:solidFill>
                  <a:schemeClr val="bg2">
                    <a:lumMod val="75000"/>
                  </a:schemeClr>
                </a:solidFill>
              </a:rPr>
              <a:t>52411</a:t>
            </a:r>
            <a:r>
              <a:rPr lang="es-ES" sz="2400" dirty="0"/>
              <a:t>]</a:t>
            </a:r>
          </a:p>
          <a:p>
            <a:r>
              <a:rPr lang="es-ES" sz="2400" dirty="0"/>
              <a:t>[</a:t>
            </a:r>
            <a:r>
              <a:rPr lang="es-ES" sz="2400" dirty="0">
                <a:solidFill>
                  <a:schemeClr val="bg2">
                    <a:lumMod val="75000"/>
                  </a:schemeClr>
                </a:solidFill>
              </a:rPr>
              <a:t>32752</a:t>
            </a:r>
            <a:r>
              <a:rPr lang="es-ES" sz="2400" dirty="0"/>
              <a:t>|</a:t>
            </a:r>
            <a:r>
              <a:rPr lang="es-ES" sz="2400" dirty="0">
                <a:solidFill>
                  <a:schemeClr val="bg2">
                    <a:lumMod val="75000"/>
                  </a:schemeClr>
                </a:solidFill>
              </a:rPr>
              <a:t>411</a:t>
            </a:r>
            <a:r>
              <a:rPr lang="es-ES" sz="2400" dirty="0"/>
              <a:t>]    	[</a:t>
            </a:r>
            <a:r>
              <a:rPr lang="es-ES" sz="2400" dirty="0">
                <a:solidFill>
                  <a:schemeClr val="bg2">
                    <a:lumMod val="75000"/>
                  </a:schemeClr>
                </a:solidFill>
              </a:rPr>
              <a:t>32752</a:t>
            </a:r>
            <a:r>
              <a:rPr lang="es-ES" sz="2400" dirty="0"/>
              <a:t>124]</a:t>
            </a:r>
          </a:p>
          <a:p>
            <a:r>
              <a:rPr lang="es-ES" sz="2400" dirty="0"/>
              <a:t>[24415|124]    	[24415</a:t>
            </a:r>
            <a:r>
              <a:rPr lang="es-ES" sz="2400" dirty="0">
                <a:solidFill>
                  <a:schemeClr val="bg2">
                    <a:lumMod val="75000"/>
                  </a:schemeClr>
                </a:solidFill>
              </a:rPr>
              <a:t>411</a:t>
            </a:r>
            <a:r>
              <a:rPr lang="es-ES" sz="2400" dirty="0"/>
              <a:t>]</a:t>
            </a:r>
            <a:endParaRPr lang="es-BO" sz="2400" dirty="0"/>
          </a:p>
        </p:txBody>
      </p:sp>
      <p:sp>
        <p:nvSpPr>
          <p:cNvPr id="4" name="Marcador de número de diapositiva 3">
            <a:extLst>
              <a:ext uri="{FF2B5EF4-FFF2-40B4-BE49-F238E27FC236}">
                <a16:creationId xmlns:a16="http://schemas.microsoft.com/office/drawing/2014/main" id="{22B52FEB-6938-485D-BD63-521090628EEE}"/>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8897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36329-BB7C-414B-A89F-94119FB7EB35}"/>
              </a:ext>
            </a:extLst>
          </p:cNvPr>
          <p:cNvSpPr>
            <a:spLocks noGrp="1"/>
          </p:cNvSpPr>
          <p:nvPr>
            <p:ph type="title"/>
          </p:nvPr>
        </p:nvSpPr>
        <p:spPr/>
        <p:txBody>
          <a:bodyPr/>
          <a:lstStyle/>
          <a:p>
            <a:r>
              <a:rPr lang="es-ES" dirty="0"/>
              <a:t>Convergencia</a:t>
            </a:r>
            <a:endParaRPr lang="es-BO" dirty="0"/>
          </a:p>
        </p:txBody>
      </p:sp>
      <p:sp>
        <p:nvSpPr>
          <p:cNvPr id="3" name="Marcador de contenido 2">
            <a:extLst>
              <a:ext uri="{FF2B5EF4-FFF2-40B4-BE49-F238E27FC236}">
                <a16:creationId xmlns:a16="http://schemas.microsoft.com/office/drawing/2014/main" id="{8D394172-26F5-4DDE-BC43-AD42626E84CB}"/>
              </a:ext>
            </a:extLst>
          </p:cNvPr>
          <p:cNvSpPr>
            <a:spLocks noGrp="1"/>
          </p:cNvSpPr>
          <p:nvPr>
            <p:ph idx="1"/>
          </p:nvPr>
        </p:nvSpPr>
        <p:spPr/>
        <p:txBody>
          <a:bodyPr>
            <a:normAutofit/>
          </a:bodyPr>
          <a:lstStyle/>
          <a:p>
            <a:endParaRPr lang="es-ES" sz="2400" dirty="0"/>
          </a:p>
          <a:p>
            <a:r>
              <a:rPr lang="es-ES" sz="2400" dirty="0"/>
              <a:t>Al principio, los descendientes serán muy diferentes de los padres, pero según pasa el tiempo, se parecerán cada vez más.</a:t>
            </a:r>
          </a:p>
          <a:p>
            <a:r>
              <a:rPr lang="es-ES" sz="2400" dirty="0"/>
              <a:t>En este aspecto, se parece al algoritmo del temple simulado.</a:t>
            </a:r>
            <a:endParaRPr lang="es-BO" sz="2400" dirty="0"/>
          </a:p>
        </p:txBody>
      </p:sp>
      <p:sp>
        <p:nvSpPr>
          <p:cNvPr id="4" name="Marcador de número de diapositiva 3">
            <a:extLst>
              <a:ext uri="{FF2B5EF4-FFF2-40B4-BE49-F238E27FC236}">
                <a16:creationId xmlns:a16="http://schemas.microsoft.com/office/drawing/2014/main" id="{A0A51949-4DCC-40C8-9AA6-B9B27E494FBB}"/>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92209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E0C68-76CA-4A9A-8AB7-D44C96A8F64E}"/>
              </a:ext>
            </a:extLst>
          </p:cNvPr>
          <p:cNvSpPr>
            <a:spLocks noGrp="1"/>
          </p:cNvSpPr>
          <p:nvPr>
            <p:ph type="title"/>
          </p:nvPr>
        </p:nvSpPr>
        <p:spPr/>
        <p:txBody>
          <a:bodyPr/>
          <a:lstStyle/>
          <a:p>
            <a:r>
              <a:rPr lang="es-ES" dirty="0"/>
              <a:t>Mutaciones</a:t>
            </a:r>
            <a:endParaRPr lang="es-BO" dirty="0"/>
          </a:p>
        </p:txBody>
      </p:sp>
      <p:sp>
        <p:nvSpPr>
          <p:cNvPr id="3" name="Marcador de contenido 2">
            <a:extLst>
              <a:ext uri="{FF2B5EF4-FFF2-40B4-BE49-F238E27FC236}">
                <a16:creationId xmlns:a16="http://schemas.microsoft.com/office/drawing/2014/main" id="{38840038-2B08-40F3-8FDF-C7ABFED0BCE7}"/>
              </a:ext>
            </a:extLst>
          </p:cNvPr>
          <p:cNvSpPr>
            <a:spLocks noGrp="1"/>
          </p:cNvSpPr>
          <p:nvPr>
            <p:ph idx="1"/>
          </p:nvPr>
        </p:nvSpPr>
        <p:spPr/>
        <p:txBody>
          <a:bodyPr>
            <a:normAutofit/>
          </a:bodyPr>
          <a:lstStyle/>
          <a:p>
            <a:r>
              <a:rPr lang="es-ES" sz="2400" dirty="0"/>
              <a:t>Cada elemento de la secuencia tendrá una pequeña probabilidad de sufrir una mutación (agrega aleatoriedad).</a:t>
            </a:r>
          </a:p>
          <a:p>
            <a:r>
              <a:rPr lang="es-ES" sz="2400" dirty="0"/>
              <a:t>[32748552] → [32748252]</a:t>
            </a:r>
          </a:p>
          <a:p>
            <a:r>
              <a:rPr lang="es-ES" sz="2400" dirty="0"/>
              <a:t>[24752411] → [24752411]</a:t>
            </a:r>
          </a:p>
          <a:p>
            <a:r>
              <a:rPr lang="es-ES" sz="2400" dirty="0"/>
              <a:t>[32752124] → [32652124]</a:t>
            </a:r>
          </a:p>
          <a:p>
            <a:r>
              <a:rPr lang="es-ES" sz="2400" dirty="0"/>
              <a:t>[24415411] → [24415419]</a:t>
            </a:r>
            <a:endParaRPr lang="es-BO" sz="2400" dirty="0"/>
          </a:p>
        </p:txBody>
      </p:sp>
      <p:sp>
        <p:nvSpPr>
          <p:cNvPr id="4" name="Marcador de número de diapositiva 3">
            <a:extLst>
              <a:ext uri="{FF2B5EF4-FFF2-40B4-BE49-F238E27FC236}">
                <a16:creationId xmlns:a16="http://schemas.microsoft.com/office/drawing/2014/main" id="{FCEABD2F-61A3-4DBA-8E8C-C508D93EEA1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21032425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4679</TotalTime>
  <Words>1661</Words>
  <Application>Microsoft Office PowerPoint</Application>
  <PresentationFormat>Panorámica</PresentationFormat>
  <Paragraphs>206</Paragraphs>
  <Slides>25</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Arial</vt:lpstr>
      <vt:lpstr>Calibri</vt:lpstr>
      <vt:lpstr>Calibri Light</vt:lpstr>
      <vt:lpstr>MT Extra</vt:lpstr>
      <vt:lpstr>Symbol</vt:lpstr>
      <vt:lpstr>Times New Roman</vt:lpstr>
      <vt:lpstr>Trebuchet MS</vt:lpstr>
      <vt:lpstr>Verdana</vt:lpstr>
      <vt:lpstr>Wingdings</vt:lpstr>
      <vt:lpstr>Retrospección</vt:lpstr>
      <vt:lpstr>SIS 420 – INTELIGENCIA ARTIFICIAL I</vt:lpstr>
      <vt:lpstr>Algoritmos Genéticos (Genetic Algorithms)</vt:lpstr>
      <vt:lpstr>Población Inicial</vt:lpstr>
      <vt:lpstr>Función de Adaptación</vt:lpstr>
      <vt:lpstr>Selección</vt:lpstr>
      <vt:lpstr>Cruce</vt:lpstr>
      <vt:lpstr>Reproducción</vt:lpstr>
      <vt:lpstr>Convergencia</vt:lpstr>
      <vt:lpstr>Mutaciones</vt:lpstr>
      <vt:lpstr>El ciclo de la evolución</vt:lpstr>
      <vt:lpstr>¿Cómo se construye un AG?</vt:lpstr>
      <vt:lpstr>Representación</vt:lpstr>
      <vt:lpstr>Ejemplo: Representación binaria</vt:lpstr>
      <vt:lpstr>Presentación de PowerPoint</vt:lpstr>
      <vt:lpstr>Presentación de PowerPoint</vt:lpstr>
      <vt:lpstr>Presentación de PowerPoint</vt:lpstr>
      <vt:lpstr>Presentación de PowerPoint</vt:lpstr>
      <vt:lpstr>Algoritmo</vt:lpstr>
      <vt:lpstr>Algoritmo</vt:lpstr>
      <vt:lpstr>Crítica</vt:lpstr>
      <vt:lpstr>VENTAJAS Y DESVENTAJAS</vt:lpstr>
      <vt:lpstr>LIMITACIONES</vt:lpstr>
      <vt:lpstr>COMO SABER SI ES POSIBLE USAR UN ALGORITMO GENÉTICO</vt:lpstr>
      <vt:lpstr>Presentación de PowerPoint</vt:lpstr>
      <vt:lpstr>Presentación de PowerPoint</vt:lpstr>
    </vt:vector>
  </TitlesOfParts>
  <Company>U.T.I.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INTRODUCCION A LA INTELIGENCIA ARTIFICIAL</dc:title>
  <dc:creator>MAQ1</dc:creator>
  <cp:lastModifiedBy>Carlos Walter Pacheco Lora</cp:lastModifiedBy>
  <cp:revision>246</cp:revision>
  <cp:lastPrinted>1999-08-06T20:29:32Z</cp:lastPrinted>
  <dcterms:created xsi:type="dcterms:W3CDTF">1999-02-09T14:57:18Z</dcterms:created>
  <dcterms:modified xsi:type="dcterms:W3CDTF">2020-07-31T03:31:35Z</dcterms:modified>
</cp:coreProperties>
</file>