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Default Extension="avi" ContentType="video/avi"/>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handoutMasterIdLst>
    <p:handoutMasterId r:id="rId48"/>
  </p:handoutMasterIdLst>
  <p:sldIdLst>
    <p:sldId id="256" r:id="rId2"/>
    <p:sldId id="270" r:id="rId3"/>
    <p:sldId id="271" r:id="rId4"/>
    <p:sldId id="272" r:id="rId5"/>
    <p:sldId id="273" r:id="rId6"/>
    <p:sldId id="274" r:id="rId7"/>
    <p:sldId id="275" r:id="rId8"/>
    <p:sldId id="276" r:id="rId9"/>
    <p:sldId id="277" r:id="rId10"/>
    <p:sldId id="278" r:id="rId11"/>
    <p:sldId id="282" r:id="rId12"/>
    <p:sldId id="283" r:id="rId13"/>
    <p:sldId id="284" r:id="rId14"/>
    <p:sldId id="286" r:id="rId15"/>
    <p:sldId id="288" r:id="rId16"/>
    <p:sldId id="289" r:id="rId17"/>
    <p:sldId id="291" r:id="rId18"/>
    <p:sldId id="298" r:id="rId19"/>
    <p:sldId id="297" r:id="rId20"/>
    <p:sldId id="304" r:id="rId21"/>
    <p:sldId id="336" r:id="rId22"/>
    <p:sldId id="337" r:id="rId23"/>
    <p:sldId id="338" r:id="rId24"/>
    <p:sldId id="305" r:id="rId25"/>
    <p:sldId id="339" r:id="rId26"/>
    <p:sldId id="340" r:id="rId27"/>
    <p:sldId id="341" r:id="rId28"/>
    <p:sldId id="342" r:id="rId29"/>
    <p:sldId id="343" r:id="rId30"/>
    <p:sldId id="344" r:id="rId31"/>
    <p:sldId id="345" r:id="rId32"/>
    <p:sldId id="346" r:id="rId33"/>
    <p:sldId id="347" r:id="rId34"/>
    <p:sldId id="352" r:id="rId35"/>
    <p:sldId id="327" r:id="rId36"/>
    <p:sldId id="328" r:id="rId37"/>
    <p:sldId id="329" r:id="rId38"/>
    <p:sldId id="330" r:id="rId39"/>
    <p:sldId id="331" r:id="rId40"/>
    <p:sldId id="332" r:id="rId41"/>
    <p:sldId id="333" r:id="rId42"/>
    <p:sldId id="335" r:id="rId43"/>
    <p:sldId id="350" r:id="rId44"/>
    <p:sldId id="351" r:id="rId45"/>
    <p:sldId id="349" r:id="rId46"/>
  </p:sldIdLst>
  <p:sldSz cx="9144000" cy="6858000" type="screen4x3"/>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9" autoAdjust="0"/>
    <p:restoredTop sz="66095" autoAdjust="0"/>
  </p:normalViewPr>
  <p:slideViewPr>
    <p:cSldViewPr>
      <p:cViewPr varScale="1">
        <p:scale>
          <a:sx n="76" d="100"/>
          <a:sy n="76" d="100"/>
        </p:scale>
        <p:origin x="-264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a:defRPr sz="1200"/>
            </a:lvl1pPr>
          </a:lstStyle>
          <a:p>
            <a:fld id="{D2CD560D-068A-4142-85DF-2B9C5EDC7612}" type="datetimeFigureOut">
              <a:rPr lang="en-US" smtClean="0"/>
              <a:t>02-Mar-17</a:t>
            </a:fld>
            <a:endParaRPr lang="en-US"/>
          </a:p>
        </p:txBody>
      </p:sp>
      <p:sp>
        <p:nvSpPr>
          <p:cNvPr id="4" name="Footer Placeholder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a:defRPr sz="1200"/>
            </a:lvl1pPr>
          </a:lstStyle>
          <a:p>
            <a:fld id="{F70E6A06-A7D0-4324-935A-AA93B093B861}" type="slidenum">
              <a:rPr lang="en-US" smtClean="0"/>
              <a:t>‹#›</a:t>
            </a:fld>
            <a:endParaRPr lang="en-US"/>
          </a:p>
        </p:txBody>
      </p:sp>
    </p:spTree>
    <p:extLst>
      <p:ext uri="{BB962C8B-B14F-4D97-AF65-F5344CB8AC3E}">
        <p14:creationId xmlns:p14="http://schemas.microsoft.com/office/powerpoint/2010/main" val="26091698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D21FBA53-7C6F-4BC8-8449-397E8BAE2CEC}" type="datetimeFigureOut">
              <a:rPr lang="en-NZ" smtClean="0"/>
              <a:t>2/03/2017</a:t>
            </a:fld>
            <a:endParaRPr lang="en-NZ"/>
          </a:p>
        </p:txBody>
      </p:sp>
      <p:sp>
        <p:nvSpPr>
          <p:cNvPr id="4" name="Slide Image Placeholder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36140335-6261-4D17-B74F-AB4A9A01B6E2}" type="slidenum">
              <a:rPr lang="en-NZ" smtClean="0"/>
              <a:t>‹#›</a:t>
            </a:fld>
            <a:endParaRPr lang="en-NZ"/>
          </a:p>
        </p:txBody>
      </p:sp>
    </p:spTree>
    <p:extLst>
      <p:ext uri="{BB962C8B-B14F-4D97-AF65-F5344CB8AC3E}">
        <p14:creationId xmlns:p14="http://schemas.microsoft.com/office/powerpoint/2010/main" val="376224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36140335-6261-4D17-B74F-AB4A9A01B6E2}" type="slidenum">
              <a:rPr lang="en-NZ" smtClean="0"/>
              <a:t>1</a:t>
            </a:fld>
            <a:endParaRPr lang="en-NZ"/>
          </a:p>
        </p:txBody>
      </p:sp>
    </p:spTree>
    <p:extLst>
      <p:ext uri="{BB962C8B-B14F-4D97-AF65-F5344CB8AC3E}">
        <p14:creationId xmlns:p14="http://schemas.microsoft.com/office/powerpoint/2010/main" val="608994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40335-6261-4D17-B74F-AB4A9A01B6E2}" type="slidenum">
              <a:rPr lang="en-NZ" smtClean="0"/>
              <a:t>19</a:t>
            </a:fld>
            <a:endParaRPr lang="en-NZ"/>
          </a:p>
        </p:txBody>
      </p:sp>
    </p:spTree>
    <p:extLst>
      <p:ext uri="{BB962C8B-B14F-4D97-AF65-F5344CB8AC3E}">
        <p14:creationId xmlns:p14="http://schemas.microsoft.com/office/powerpoint/2010/main" val="3926522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654E567A-2B4E-4DFD-999A-9447B5FE2596}" type="slidenum">
              <a:rPr lang="en-US" smtClean="0"/>
              <a:t>20</a:t>
            </a:fld>
            <a:endParaRPr lang="en-US"/>
          </a:p>
        </p:txBody>
      </p:sp>
    </p:spTree>
    <p:extLst>
      <p:ext uri="{BB962C8B-B14F-4D97-AF65-F5344CB8AC3E}">
        <p14:creationId xmlns:p14="http://schemas.microsoft.com/office/powerpoint/2010/main" val="1533738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main difference between a canvas and an SVG picture is that in SVG the original description of the shapes is preserved so that they can be moved or resized at any time. A canvas, on the other hand, converts the shapes to pixels (colored dots on a raster) as soon as they are drawn and does not remember what these pixels represent. The only way to move a shape on a canvas is to clear the canvas (or the part of the canvas around the shape) and redraw it with the shape in a new position.</a:t>
            </a:r>
            <a:endParaRPr lang="en-US" dirty="0"/>
          </a:p>
        </p:txBody>
      </p:sp>
      <p:sp>
        <p:nvSpPr>
          <p:cNvPr id="4" name="Slide Number Placeholder 3"/>
          <p:cNvSpPr>
            <a:spLocks noGrp="1"/>
          </p:cNvSpPr>
          <p:nvPr>
            <p:ph type="sldNum" sz="quarter" idx="10"/>
          </p:nvPr>
        </p:nvSpPr>
        <p:spPr/>
        <p:txBody>
          <a:bodyPr/>
          <a:lstStyle/>
          <a:p>
            <a:fld id="{36140335-6261-4D17-B74F-AB4A9A01B6E2}" type="slidenum">
              <a:rPr lang="en-NZ" smtClean="0"/>
              <a:t>21</a:t>
            </a:fld>
            <a:endParaRPr lang="en-NZ"/>
          </a:p>
        </p:txBody>
      </p:sp>
    </p:spTree>
    <p:extLst>
      <p:ext uri="{BB962C8B-B14F-4D97-AF65-F5344CB8AC3E}">
        <p14:creationId xmlns:p14="http://schemas.microsoft.com/office/powerpoint/2010/main" val="2030379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40335-6261-4D17-B74F-AB4A9A01B6E2}" type="slidenum">
              <a:rPr lang="en-NZ" smtClean="0"/>
              <a:t>29</a:t>
            </a:fld>
            <a:endParaRPr lang="en-NZ"/>
          </a:p>
        </p:txBody>
      </p:sp>
    </p:spTree>
    <p:extLst>
      <p:ext uri="{BB962C8B-B14F-4D97-AF65-F5344CB8AC3E}">
        <p14:creationId xmlns:p14="http://schemas.microsoft.com/office/powerpoint/2010/main" val="2318492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40335-6261-4D17-B74F-AB4A9A01B6E2}" type="slidenum">
              <a:rPr lang="en-NZ" smtClean="0"/>
              <a:t>34</a:t>
            </a:fld>
            <a:endParaRPr lang="en-NZ"/>
          </a:p>
        </p:txBody>
      </p:sp>
    </p:spTree>
    <p:extLst>
      <p:ext uri="{BB962C8B-B14F-4D97-AF65-F5344CB8AC3E}">
        <p14:creationId xmlns:p14="http://schemas.microsoft.com/office/powerpoint/2010/main" val="2043565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654E567A-2B4E-4DFD-999A-9447B5FE2596}" type="slidenum">
              <a:rPr lang="en-US" smtClean="0"/>
              <a:t>39</a:t>
            </a:fld>
            <a:endParaRPr lang="en-US"/>
          </a:p>
        </p:txBody>
      </p:sp>
    </p:spTree>
    <p:extLst>
      <p:ext uri="{BB962C8B-B14F-4D97-AF65-F5344CB8AC3E}">
        <p14:creationId xmlns:p14="http://schemas.microsoft.com/office/powerpoint/2010/main" val="73006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NZ" dirty="0" smtClean="0"/>
          </a:p>
        </p:txBody>
      </p:sp>
      <p:sp>
        <p:nvSpPr>
          <p:cNvPr id="4" name="Slide Number Placeholder 3"/>
          <p:cNvSpPr>
            <a:spLocks noGrp="1"/>
          </p:cNvSpPr>
          <p:nvPr>
            <p:ph type="sldNum" sz="quarter" idx="10"/>
          </p:nvPr>
        </p:nvSpPr>
        <p:spPr/>
        <p:txBody>
          <a:bodyPr/>
          <a:lstStyle/>
          <a:p>
            <a:fld id="{654E567A-2B4E-4DFD-999A-9447B5FE2596}" type="slidenum">
              <a:rPr lang="en-US" smtClean="0"/>
              <a:t>40</a:t>
            </a:fld>
            <a:endParaRPr lang="en-US"/>
          </a:p>
        </p:txBody>
      </p:sp>
    </p:spTree>
    <p:extLst>
      <p:ext uri="{BB962C8B-B14F-4D97-AF65-F5344CB8AC3E}">
        <p14:creationId xmlns:p14="http://schemas.microsoft.com/office/powerpoint/2010/main" val="3826678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654E567A-2B4E-4DFD-999A-9447B5FE2596}" type="slidenum">
              <a:rPr lang="en-US" smtClean="0"/>
              <a:t>41</a:t>
            </a:fld>
            <a:endParaRPr lang="en-US"/>
          </a:p>
        </p:txBody>
      </p:sp>
    </p:spTree>
    <p:extLst>
      <p:ext uri="{BB962C8B-B14F-4D97-AF65-F5344CB8AC3E}">
        <p14:creationId xmlns:p14="http://schemas.microsoft.com/office/powerpoint/2010/main" val="4008668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02-Mar-17</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02-Mar-17</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143000"/>
            <a:ext cx="8229600" cy="5562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02-Mar-17</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02-Mar-17</a:t>
            </a:fld>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endParaRPr lang="en-US"/>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02-Mar-17</a:t>
            </a:fld>
            <a:endParaRPr lang="en-US"/>
          </a:p>
        </p:txBody>
      </p:sp>
      <p:sp>
        <p:nvSpPr>
          <p:cNvPr id="8" name="Footer Placeholder 7"/>
          <p:cNvSpPr>
            <a:spLocks noGrp="1"/>
          </p:cNvSpPr>
          <p:nvPr>
            <p:ph type="ftr" sz="quarter" idx="11"/>
          </p:nvPr>
        </p:nvSpPr>
        <p:spPr>
          <a:xfrm>
            <a:off x="3429000" y="18288"/>
            <a:ext cx="4114800" cy="329184"/>
          </a:xfrm>
          <a:prstGeom prst="rect">
            <a:avLst/>
          </a:prstGeom>
        </p:spPr>
        <p:txBody>
          <a:bodyPr/>
          <a:lstStyle/>
          <a:p>
            <a:endParaRPr lang="en-US"/>
          </a:p>
        </p:txBody>
      </p:sp>
      <p:sp>
        <p:nvSpPr>
          <p:cNvPr id="9" name="Slide Number Placeholder 8"/>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02-Mar-17</a:t>
            </a:fld>
            <a:endParaRPr lang="en-US"/>
          </a:p>
        </p:txBody>
      </p:sp>
      <p:sp>
        <p:nvSpPr>
          <p:cNvPr id="4" name="Footer Placeholder 3"/>
          <p:cNvSpPr>
            <a:spLocks noGrp="1"/>
          </p:cNvSpPr>
          <p:nvPr>
            <p:ph type="ftr" sz="quarter" idx="11"/>
          </p:nvPr>
        </p:nvSpPr>
        <p:spPr>
          <a:xfrm>
            <a:off x="3429000" y="18288"/>
            <a:ext cx="4114800" cy="329184"/>
          </a:xfrm>
          <a:prstGeom prst="rect">
            <a:avLst/>
          </a:prstGeom>
        </p:spPr>
        <p:txBody>
          <a:bodyPr/>
          <a:lstStyle/>
          <a:p>
            <a:endParaRPr lang="en-US"/>
          </a:p>
        </p:txBody>
      </p:sp>
      <p:sp>
        <p:nvSpPr>
          <p:cNvPr id="5" name="Slide Number Placeholder 4"/>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02-Mar-17</a:t>
            </a:fld>
            <a:endParaRPr lang="en-US"/>
          </a:p>
        </p:txBody>
      </p:sp>
      <p:sp>
        <p:nvSpPr>
          <p:cNvPr id="3" name="Footer Placeholder 2"/>
          <p:cNvSpPr>
            <a:spLocks noGrp="1"/>
          </p:cNvSpPr>
          <p:nvPr>
            <p:ph type="ftr" sz="quarter" idx="11"/>
          </p:nvPr>
        </p:nvSpPr>
        <p:spPr>
          <a:xfrm>
            <a:off x="3429000" y="18288"/>
            <a:ext cx="4114800" cy="329184"/>
          </a:xfrm>
          <a:prstGeom prst="rect">
            <a:avLst/>
          </a:prstGeom>
        </p:spPr>
        <p:txBody>
          <a:bodyPr/>
          <a:lstStyle/>
          <a:p>
            <a:endParaRPr lang="en-US"/>
          </a:p>
        </p:txBody>
      </p:sp>
      <p:sp>
        <p:nvSpPr>
          <p:cNvPr id="4" name="Slide Number Placeholder 3"/>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02-Mar-17</a:t>
            </a:fld>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endParaRPr lang="en-US"/>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02-Mar-17</a:t>
            </a:fld>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endParaRPr lang="en-US"/>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152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19200"/>
            <a:ext cx="8229600" cy="533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debuggex.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7.tm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avi"/><Relationship Id="rId1" Type="http://schemas.microsoft.com/office/2007/relationships/media" Target="../media/media1.avi"/><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notesSlide" Target="../notesSlides/notesSlide6.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avi"/><Relationship Id="rId1" Type="http://schemas.microsoft.com/office/2007/relationships/media" Target="../media/media2.avi"/><Relationship Id="rId5" Type="http://schemas.openxmlformats.org/officeDocument/2006/relationships/image" Target="../media/image48.png"/><Relationship Id="rId4" Type="http://schemas.openxmlformats.org/officeDocument/2006/relationships/notesSlide" Target="../notesSlides/notesSlide9.xml"/></Relationships>
</file>

<file path=ppt/slides/_rels/slide42.xml.rels><?xml version="1.0" encoding="UTF-8" standalone="yes"?>
<Relationships xmlns="http://schemas.openxmlformats.org/package/2006/relationships"><Relationship Id="rId3" Type="http://schemas.openxmlformats.org/officeDocument/2006/relationships/image" Target="../media/image49.tmp"/><Relationship Id="rId2" Type="http://schemas.openxmlformats.org/officeDocument/2006/relationships/hyperlink" Target="http://liveweave.com/RwjCPQ"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err="1" smtClean="0"/>
              <a:t>Javascript</a:t>
            </a:r>
            <a:r>
              <a:rPr lang="en-NZ" dirty="0" smtClean="0"/>
              <a:t> Regular Expressions and canvas</a:t>
            </a:r>
            <a:endParaRPr lang="en-NZ" dirty="0"/>
          </a:p>
        </p:txBody>
      </p:sp>
      <p:sp>
        <p:nvSpPr>
          <p:cNvPr id="3" name="Subtitle 2"/>
          <p:cNvSpPr>
            <a:spLocks noGrp="1"/>
          </p:cNvSpPr>
          <p:nvPr>
            <p:ph type="subTitle" idx="1"/>
          </p:nvPr>
        </p:nvSpPr>
        <p:spPr/>
        <p:txBody>
          <a:bodyPr/>
          <a:lstStyle/>
          <a:p>
            <a:r>
              <a:rPr lang="en-NZ" dirty="0" smtClean="0"/>
              <a:t>IN712 Web 3 </a:t>
            </a:r>
          </a:p>
        </p:txBody>
      </p:sp>
    </p:spTree>
    <p:extLst>
      <p:ext uri="{BB962C8B-B14F-4D97-AF65-F5344CB8AC3E}">
        <p14:creationId xmlns:p14="http://schemas.microsoft.com/office/powerpoint/2010/main" val="2403861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Position characters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11262"/>
            <a:ext cx="8382000" cy="4087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8948" y="5991225"/>
            <a:ext cx="5940592"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4461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String split() method</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148138"/>
            <a:ext cx="6562260" cy="2709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43" y="2686908"/>
            <a:ext cx="8680514"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33400" y="1524000"/>
            <a:ext cx="8153400" cy="646331"/>
          </a:xfrm>
          <a:prstGeom prst="rect">
            <a:avLst/>
          </a:prstGeom>
          <a:noFill/>
        </p:spPr>
        <p:txBody>
          <a:bodyPr wrap="square" rtlCol="0">
            <a:spAutoFit/>
          </a:bodyPr>
          <a:lstStyle/>
          <a:p>
            <a:r>
              <a:rPr lang="en-US" dirty="0"/>
              <a:t>A String method that uses a regular expression or a fixed string to break a string into an array of substrings.</a:t>
            </a:r>
          </a:p>
        </p:txBody>
      </p:sp>
    </p:spTree>
    <p:extLst>
      <p:ext uri="{BB962C8B-B14F-4D97-AF65-F5344CB8AC3E}">
        <p14:creationId xmlns:p14="http://schemas.microsoft.com/office/powerpoint/2010/main" val="98393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String search() method</a:t>
            </a:r>
            <a:endParaRPr lang="en-US" dirty="0"/>
          </a:p>
        </p:txBody>
      </p:sp>
      <p:pic>
        <p:nvPicPr>
          <p:cNvPr id="1024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2" y="2590800"/>
            <a:ext cx="9019767" cy="785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581400"/>
            <a:ext cx="6827520"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33400" y="1524000"/>
            <a:ext cx="8153400" cy="646331"/>
          </a:xfrm>
          <a:prstGeom prst="rect">
            <a:avLst/>
          </a:prstGeom>
          <a:noFill/>
        </p:spPr>
        <p:txBody>
          <a:bodyPr wrap="square" rtlCol="0">
            <a:spAutoFit/>
          </a:bodyPr>
          <a:lstStyle/>
          <a:p>
            <a:r>
              <a:rPr lang="en-US" dirty="0"/>
              <a:t>A String method that tests for a match in a string. It returns the index of the match, or -1 if the search fails.</a:t>
            </a:r>
          </a:p>
        </p:txBody>
      </p:sp>
    </p:spTree>
    <p:extLst>
      <p:ext uri="{BB962C8B-B14F-4D97-AF65-F5344CB8AC3E}">
        <p14:creationId xmlns:p14="http://schemas.microsoft.com/office/powerpoint/2010/main" val="2706534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String match() method</a:t>
            </a:r>
            <a:endParaRPr lang="en-US"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 y="2593088"/>
            <a:ext cx="8820665" cy="9120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886200"/>
            <a:ext cx="6273937"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33400" y="1524000"/>
            <a:ext cx="8153400" cy="646331"/>
          </a:xfrm>
          <a:prstGeom prst="rect">
            <a:avLst/>
          </a:prstGeom>
          <a:noFill/>
        </p:spPr>
        <p:txBody>
          <a:bodyPr wrap="square" rtlCol="0">
            <a:spAutoFit/>
          </a:bodyPr>
          <a:lstStyle/>
          <a:p>
            <a:r>
              <a:rPr lang="en-US" dirty="0"/>
              <a:t>A String method that executes a search for a match in a string. It returns an array of </a:t>
            </a:r>
            <a:r>
              <a:rPr lang="en-US" dirty="0" smtClean="0"/>
              <a:t>matches or </a:t>
            </a:r>
            <a:r>
              <a:rPr lang="en-US" dirty="0"/>
              <a:t>null on a mismatch.</a:t>
            </a:r>
          </a:p>
        </p:txBody>
      </p:sp>
    </p:spTree>
    <p:extLst>
      <p:ext uri="{BB962C8B-B14F-4D97-AF65-F5344CB8AC3E}">
        <p14:creationId xmlns:p14="http://schemas.microsoft.com/office/powerpoint/2010/main" val="2493385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String replace() method</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505200"/>
            <a:ext cx="7196575"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33400" y="1524000"/>
            <a:ext cx="8153400" cy="646331"/>
          </a:xfrm>
          <a:prstGeom prst="rect">
            <a:avLst/>
          </a:prstGeom>
          <a:noFill/>
        </p:spPr>
        <p:txBody>
          <a:bodyPr wrap="square" rtlCol="0">
            <a:spAutoFit/>
          </a:bodyPr>
          <a:lstStyle/>
          <a:p>
            <a:r>
              <a:rPr lang="en-US" dirty="0"/>
              <a:t>A String method that executes a search for a match in a string, and replaces the matched substring with a replacement substring.</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98" y="2286000"/>
            <a:ext cx="8644443" cy="852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5205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a:t>
            </a:r>
            <a:r>
              <a:rPr lang="en-US" dirty="0" err="1" smtClean="0">
                <a:solidFill>
                  <a:srgbClr val="FF0000"/>
                </a:solidFill>
              </a:rPr>
              <a:t>RegExp</a:t>
            </a:r>
            <a:r>
              <a:rPr lang="en-US" dirty="0" smtClean="0">
                <a:solidFill>
                  <a:srgbClr val="FF0000"/>
                </a:solidFill>
              </a:rPr>
              <a:t> </a:t>
            </a:r>
            <a:r>
              <a:rPr lang="en-NZ" dirty="0" smtClean="0"/>
              <a:t>test() method</a:t>
            </a:r>
            <a:endParaRPr lang="en-US" dirty="0"/>
          </a:p>
        </p:txBody>
      </p:sp>
      <p:sp>
        <p:nvSpPr>
          <p:cNvPr id="7" name="TextBox 6"/>
          <p:cNvSpPr txBox="1"/>
          <p:nvPr/>
        </p:nvSpPr>
        <p:spPr>
          <a:xfrm>
            <a:off x="533400" y="1524000"/>
            <a:ext cx="8153400" cy="369332"/>
          </a:xfrm>
          <a:prstGeom prst="rect">
            <a:avLst/>
          </a:prstGeom>
          <a:noFill/>
        </p:spPr>
        <p:txBody>
          <a:bodyPr wrap="square" rtlCol="0">
            <a:spAutoFit/>
          </a:bodyPr>
          <a:lstStyle/>
          <a:p>
            <a:r>
              <a:rPr lang="en-US" dirty="0"/>
              <a:t>A </a:t>
            </a:r>
            <a:r>
              <a:rPr lang="en-US" dirty="0" err="1">
                <a:solidFill>
                  <a:srgbClr val="FF0000"/>
                </a:solidFill>
              </a:rPr>
              <a:t>RegExp</a:t>
            </a:r>
            <a:r>
              <a:rPr lang="en-US" dirty="0"/>
              <a:t> method that tests for a match in a string. It returns true or false.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514600"/>
            <a:ext cx="8030862"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867" y="3962400"/>
            <a:ext cx="6458465"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9785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Grouping regular expressions</a:t>
            </a:r>
            <a:endParaRPr lang="en-US" dirty="0"/>
          </a:p>
        </p:txBody>
      </p:sp>
      <p:sp>
        <p:nvSpPr>
          <p:cNvPr id="8" name="Content Placeholder 2"/>
          <p:cNvSpPr>
            <a:spLocks noGrp="1"/>
          </p:cNvSpPr>
          <p:nvPr>
            <p:ph idx="1"/>
          </p:nvPr>
        </p:nvSpPr>
        <p:spPr>
          <a:xfrm>
            <a:off x="457200" y="2971800"/>
            <a:ext cx="8229600" cy="3505200"/>
          </a:xfrm>
        </p:spPr>
        <p:txBody>
          <a:bodyPr/>
          <a:lstStyle/>
          <a:p>
            <a:r>
              <a:rPr lang="en-US" dirty="0"/>
              <a:t>A word boundary: \b</a:t>
            </a:r>
          </a:p>
          <a:p>
            <a:r>
              <a:rPr lang="en-US" dirty="0" smtClean="0"/>
              <a:t>Zero </a:t>
            </a:r>
            <a:r>
              <a:rPr lang="en-US" dirty="0"/>
              <a:t>or one instance of VB: (VB)?</a:t>
            </a:r>
          </a:p>
          <a:p>
            <a:r>
              <a:rPr lang="en-US" dirty="0" smtClean="0"/>
              <a:t>Zero </a:t>
            </a:r>
            <a:r>
              <a:rPr lang="en-US" dirty="0"/>
              <a:t>or one instance of Java: (Java)?</a:t>
            </a:r>
          </a:p>
          <a:p>
            <a:r>
              <a:rPr lang="en-US" dirty="0" smtClean="0"/>
              <a:t>The </a:t>
            </a:r>
            <a:r>
              <a:rPr lang="en-US" dirty="0"/>
              <a:t>characters Script: </a:t>
            </a:r>
            <a:r>
              <a:rPr lang="en-US" dirty="0">
                <a:latin typeface="Consolas" panose="020B0609020204030204" pitchFamily="49" charset="0"/>
                <a:cs typeface="Consolas" panose="020B0609020204030204" pitchFamily="49" charset="0"/>
              </a:rPr>
              <a:t>Script</a:t>
            </a:r>
          </a:p>
          <a:p>
            <a:r>
              <a:rPr lang="en-US" dirty="0" smtClean="0"/>
              <a:t>A </a:t>
            </a:r>
            <a:r>
              <a:rPr lang="en-US" dirty="0"/>
              <a:t>word boundary: \b</a:t>
            </a:r>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524000"/>
            <a:ext cx="5482167"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1282" y="4864437"/>
            <a:ext cx="4802717" cy="19832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368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Reusing groups of characters</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199" y="3429000"/>
            <a:ext cx="6273937"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032067" y="1447800"/>
            <a:ext cx="5410200" cy="1200329"/>
          </a:xfrm>
          <a:prstGeom prst="rect">
            <a:avLst/>
          </a:prstGeom>
        </p:spPr>
        <p:txBody>
          <a:bodyPr wrap="square">
            <a:spAutoFit/>
          </a:bodyPr>
          <a:lstStyle/>
          <a:p>
            <a:r>
              <a:rPr lang="pl-PL" b="1" dirty="0">
                <a:solidFill>
                  <a:srgbClr val="0000FF"/>
                </a:solidFill>
                <a:highlight>
                  <a:srgbClr val="FFFFFF"/>
                </a:highlight>
                <a:latin typeface="Courier New"/>
              </a:rPr>
              <a:t>var</a:t>
            </a:r>
            <a:r>
              <a:rPr lang="pl-PL" dirty="0">
                <a:solidFill>
                  <a:srgbClr val="000000"/>
                </a:solidFill>
                <a:highlight>
                  <a:srgbClr val="FFFFFF"/>
                </a:highlight>
                <a:latin typeface="Courier New"/>
              </a:rPr>
              <a:t> re</a:t>
            </a:r>
            <a:r>
              <a:rPr lang="pl-PL" b="1" dirty="0">
                <a:solidFill>
                  <a:srgbClr val="000080"/>
                </a:solidFill>
                <a:highlight>
                  <a:srgbClr val="FFFFFF"/>
                </a:highlight>
                <a:latin typeface="Courier New"/>
              </a:rPr>
              <a:t>=</a:t>
            </a:r>
            <a:r>
              <a:rPr lang="pl-PL" b="1" dirty="0">
                <a:solidFill>
                  <a:srgbClr val="000000"/>
                </a:solidFill>
                <a:highlight>
                  <a:srgbClr val="FFFFFF"/>
                </a:highlight>
                <a:latin typeface="Courier New"/>
              </a:rPr>
              <a:t>/(\w+)\s(\w+)/</a:t>
            </a:r>
            <a:r>
              <a:rPr lang="pl-PL" b="1" dirty="0">
                <a:solidFill>
                  <a:srgbClr val="000080"/>
                </a:solidFill>
                <a:highlight>
                  <a:srgbClr val="FFFFFF"/>
                </a:highlight>
                <a:latin typeface="Courier New"/>
              </a:rPr>
              <a:t>;</a:t>
            </a:r>
            <a:endParaRPr lang="pl-PL" dirty="0">
              <a:solidFill>
                <a:srgbClr val="000000"/>
              </a:solidFill>
              <a:highlight>
                <a:srgbClr val="FFFFFF"/>
              </a:highlight>
              <a:latin typeface="Courier New"/>
            </a:endParaRPr>
          </a:p>
          <a:p>
            <a:r>
              <a:rPr lang="en-US" b="1" dirty="0" err="1">
                <a:solidFill>
                  <a:srgbClr val="0000FF"/>
                </a:solidFill>
                <a:highlight>
                  <a:srgbClr val="FFFFFF"/>
                </a:highlight>
                <a:latin typeface="Courier New"/>
              </a:rPr>
              <a:t>var</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str</a:t>
            </a:r>
            <a:r>
              <a:rPr lang="en-US" b="1" dirty="0">
                <a:solidFill>
                  <a:srgbClr val="000080"/>
                </a:solidFill>
                <a:highlight>
                  <a:srgbClr val="FFFFFF"/>
                </a:highlight>
                <a:latin typeface="Courier New"/>
              </a:rPr>
              <a:t>=</a:t>
            </a:r>
            <a:r>
              <a:rPr lang="en-US" dirty="0">
                <a:solidFill>
                  <a:srgbClr val="808080"/>
                </a:solidFill>
                <a:highlight>
                  <a:srgbClr val="FFFFFF"/>
                </a:highlight>
                <a:latin typeface="Courier New"/>
              </a:rPr>
              <a:t>"Amazing Jonathan"</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r>
              <a:rPr lang="en-US" b="1" dirty="0" err="1">
                <a:solidFill>
                  <a:srgbClr val="0000FF"/>
                </a:solidFill>
                <a:highlight>
                  <a:srgbClr val="FFFFFF"/>
                </a:highlight>
                <a:latin typeface="Courier New"/>
              </a:rPr>
              <a:t>var</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newstr</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str</a:t>
            </a:r>
            <a:r>
              <a:rPr lang="en-US" b="1" dirty="0" err="1">
                <a:solidFill>
                  <a:srgbClr val="000080"/>
                </a:solidFill>
                <a:highlight>
                  <a:srgbClr val="FFFFFF"/>
                </a:highlight>
                <a:latin typeface="Courier New"/>
              </a:rPr>
              <a:t>.</a:t>
            </a:r>
            <a:r>
              <a:rPr lang="en-US" dirty="0" err="1">
                <a:solidFill>
                  <a:srgbClr val="000000"/>
                </a:solidFill>
                <a:highlight>
                  <a:srgbClr val="FFFFFF"/>
                </a:highlight>
                <a:latin typeface="Courier New"/>
              </a:rPr>
              <a:t>replace</a:t>
            </a:r>
            <a:r>
              <a:rPr lang="en-US" b="1">
                <a:solidFill>
                  <a:srgbClr val="000080"/>
                </a:solidFill>
                <a:highlight>
                  <a:srgbClr val="FFFFFF"/>
                </a:highlight>
                <a:latin typeface="Courier New"/>
              </a:rPr>
              <a:t>(</a:t>
            </a:r>
            <a:r>
              <a:rPr lang="en-US">
                <a:solidFill>
                  <a:srgbClr val="000000"/>
                </a:solidFill>
                <a:highlight>
                  <a:srgbClr val="FFFFFF"/>
                </a:highlight>
                <a:latin typeface="Courier New"/>
              </a:rPr>
              <a:t>re</a:t>
            </a:r>
            <a:r>
              <a:rPr lang="en-US" b="1" smtClean="0">
                <a:solidFill>
                  <a:srgbClr val="000080"/>
                </a:solidFill>
                <a:highlight>
                  <a:srgbClr val="FFFFFF"/>
                </a:highlight>
                <a:latin typeface="Courier New"/>
              </a:rPr>
              <a:t>,</a:t>
            </a:r>
            <a:r>
              <a:rPr lang="en-US" smtClean="0">
                <a:solidFill>
                  <a:srgbClr val="808080"/>
                </a:solidFill>
                <a:highlight>
                  <a:srgbClr val="FFFFFF"/>
                </a:highlight>
                <a:latin typeface="Courier New"/>
              </a:rPr>
              <a:t>"$2 </a:t>
            </a:r>
            <a:r>
              <a:rPr lang="en-US" dirty="0">
                <a:solidFill>
                  <a:srgbClr val="808080"/>
                </a:solidFill>
                <a:highlight>
                  <a:srgbClr val="FFFFFF"/>
                </a:highlight>
                <a:latin typeface="Courier New"/>
              </a:rPr>
              <a:t>$1"</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r>
              <a:rPr lang="en-US" b="1" dirty="0">
                <a:solidFill>
                  <a:srgbClr val="804000"/>
                </a:solidFill>
                <a:highlight>
                  <a:srgbClr val="FFFFFF"/>
                </a:highlight>
                <a:latin typeface="Courier New"/>
              </a:rPr>
              <a:t>alert</a:t>
            </a:r>
            <a:r>
              <a:rPr lang="en-US" b="1" dirty="0">
                <a:solidFill>
                  <a:srgbClr val="000080"/>
                </a:solidFill>
                <a:highlight>
                  <a:srgbClr val="FFFFFF"/>
                </a:highlight>
                <a:latin typeface="Courier New"/>
              </a:rPr>
              <a:t>(</a:t>
            </a:r>
            <a:r>
              <a:rPr lang="en-US" dirty="0" err="1">
                <a:solidFill>
                  <a:srgbClr val="000000"/>
                </a:solidFill>
                <a:highlight>
                  <a:srgbClr val="FFFFFF"/>
                </a:highlight>
                <a:latin typeface="Courier New"/>
              </a:rPr>
              <a:t>newstr</a:t>
            </a:r>
            <a:r>
              <a:rPr lang="en-US" b="1" dirty="0">
                <a:solidFill>
                  <a:srgbClr val="000080"/>
                </a:solidFill>
                <a:highlight>
                  <a:srgbClr val="FFFFFF"/>
                </a:highlight>
                <a:latin typeface="Courier New"/>
              </a:rPr>
              <a:t>);</a:t>
            </a:r>
            <a:endParaRPr lang="en-US" dirty="0"/>
          </a:p>
        </p:txBody>
      </p:sp>
    </p:spTree>
    <p:extLst>
      <p:ext uri="{BB962C8B-B14F-4D97-AF65-F5344CB8AC3E}">
        <p14:creationId xmlns:p14="http://schemas.microsoft.com/office/powerpoint/2010/main" val="3271548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A word on the mechanics of matching</a:t>
            </a:r>
            <a:endParaRPr lang="en-US" dirty="0"/>
          </a:p>
        </p:txBody>
      </p:sp>
      <p:pic>
        <p:nvPicPr>
          <p:cNvPr id="4" name="Picture 3"/>
          <p:cNvPicPr>
            <a:picLocks noChangeAspect="1"/>
          </p:cNvPicPr>
          <p:nvPr/>
        </p:nvPicPr>
        <p:blipFill>
          <a:blip r:embed="rId2"/>
          <a:stretch>
            <a:fillRect/>
          </a:stretch>
        </p:blipFill>
        <p:spPr>
          <a:xfrm>
            <a:off x="990600" y="4419600"/>
            <a:ext cx="7988068" cy="2286000"/>
          </a:xfrm>
          <a:prstGeom prst="rect">
            <a:avLst/>
          </a:prstGeom>
        </p:spPr>
      </p:pic>
      <p:pic>
        <p:nvPicPr>
          <p:cNvPr id="5" name="Picture 4"/>
          <p:cNvPicPr>
            <a:picLocks noChangeAspect="1"/>
          </p:cNvPicPr>
          <p:nvPr/>
        </p:nvPicPr>
        <p:blipFill>
          <a:blip r:embed="rId3"/>
          <a:stretch>
            <a:fillRect/>
          </a:stretch>
        </p:blipFill>
        <p:spPr>
          <a:xfrm>
            <a:off x="205511" y="1676400"/>
            <a:ext cx="8936401" cy="2044700"/>
          </a:xfrm>
          <a:prstGeom prst="rect">
            <a:avLst/>
          </a:prstGeom>
        </p:spPr>
      </p:pic>
    </p:spTree>
    <p:extLst>
      <p:ext uri="{BB962C8B-B14F-4D97-AF65-F5344CB8AC3E}">
        <p14:creationId xmlns:p14="http://schemas.microsoft.com/office/powerpoint/2010/main" val="15740910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Debugging regular expressions</a:t>
            </a:r>
            <a:endParaRPr lang="en-US" dirty="0"/>
          </a:p>
        </p:txBody>
      </p:sp>
      <p:pic>
        <p:nvPicPr>
          <p:cNvPr id="4" name="Picture 3" descr="Debuggex: Online visual regex tester. JavaScript, Python, and PCRE. - Google Chrome">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524000"/>
            <a:ext cx="8458200" cy="4613563"/>
          </a:xfrm>
          <a:prstGeom prst="rect">
            <a:avLst/>
          </a:prstGeom>
        </p:spPr>
      </p:pic>
    </p:spTree>
    <p:extLst>
      <p:ext uri="{BB962C8B-B14F-4D97-AF65-F5344CB8AC3E}">
        <p14:creationId xmlns:p14="http://schemas.microsoft.com/office/powerpoint/2010/main" val="30716053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a:t>
            </a:r>
            <a:r>
              <a:rPr lang="en-US" smtClean="0"/>
              <a:t>Regular Expressions</a:t>
            </a:r>
            <a:endParaRPr lang="en-US"/>
          </a:p>
        </p:txBody>
      </p:sp>
      <p:sp>
        <p:nvSpPr>
          <p:cNvPr id="3" name="Content Placeholder 2"/>
          <p:cNvSpPr>
            <a:spLocks noGrp="1"/>
          </p:cNvSpPr>
          <p:nvPr>
            <p:ph idx="1"/>
          </p:nvPr>
        </p:nvSpPr>
        <p:spPr/>
        <p:txBody>
          <a:bodyPr>
            <a:normAutofit/>
          </a:bodyPr>
          <a:lstStyle/>
          <a:p>
            <a:r>
              <a:rPr lang="en-US" dirty="0"/>
              <a:t>Regular expressions </a:t>
            </a:r>
            <a:r>
              <a:rPr lang="en-US" dirty="0" smtClean="0"/>
              <a:t>provide a </a:t>
            </a:r>
            <a:r>
              <a:rPr lang="en-US" dirty="0"/>
              <a:t>means of defining a pattern of characters, which you can then use to split, search for, or </a:t>
            </a:r>
            <a:r>
              <a:rPr lang="en-US" dirty="0" smtClean="0"/>
              <a:t>replace characters </a:t>
            </a:r>
            <a:r>
              <a:rPr lang="en-US" dirty="0"/>
              <a:t>in a string when they fit the defined </a:t>
            </a:r>
            <a:r>
              <a:rPr lang="en-US" dirty="0" smtClean="0"/>
              <a:t>pattern</a:t>
            </a:r>
          </a:p>
          <a:p>
            <a:endParaRPr lang="en-US" dirty="0" smtClean="0"/>
          </a:p>
          <a:p>
            <a:r>
              <a:rPr lang="en-US" dirty="0"/>
              <a:t>Regular expressions in JavaScript are used through the </a:t>
            </a:r>
            <a:r>
              <a:rPr lang="en-US" dirty="0" err="1">
                <a:latin typeface="Consolas" panose="020B0609020204030204" pitchFamily="49" charset="0"/>
                <a:cs typeface="Consolas" panose="020B0609020204030204" pitchFamily="49" charset="0"/>
              </a:rPr>
              <a:t>RegExp</a:t>
            </a:r>
            <a:r>
              <a:rPr lang="en-US" dirty="0"/>
              <a:t> </a:t>
            </a:r>
            <a:r>
              <a:rPr lang="en-US" dirty="0" smtClean="0"/>
              <a:t>object</a:t>
            </a:r>
          </a:p>
          <a:p>
            <a:pPr lvl="1"/>
            <a:endParaRPr lang="en-NZ" dirty="0"/>
          </a:p>
          <a:p>
            <a:pPr lvl="1"/>
            <a:endParaRPr lang="en-US" dirty="0"/>
          </a:p>
        </p:txBody>
      </p:sp>
    </p:spTree>
    <p:extLst>
      <p:ext uri="{BB962C8B-B14F-4D97-AF65-F5344CB8AC3E}">
        <p14:creationId xmlns:p14="http://schemas.microsoft.com/office/powerpoint/2010/main" val="15994496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JavaScript and the HTML5 Canvas</a:t>
            </a:r>
            <a:endParaRPr lang="en-US" dirty="0"/>
          </a:p>
        </p:txBody>
      </p:sp>
    </p:spTree>
    <p:extLst>
      <p:ext uri="{BB962C8B-B14F-4D97-AF65-F5344CB8AC3E}">
        <p14:creationId xmlns:p14="http://schemas.microsoft.com/office/powerpoint/2010/main" val="33735478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Introduction </a:t>
            </a:r>
            <a:endParaRPr lang="en-US" dirty="0"/>
          </a:p>
        </p:txBody>
      </p:sp>
      <p:sp>
        <p:nvSpPr>
          <p:cNvPr id="3" name="Content Placeholder 2"/>
          <p:cNvSpPr>
            <a:spLocks noGrp="1"/>
          </p:cNvSpPr>
          <p:nvPr>
            <p:ph idx="1"/>
          </p:nvPr>
        </p:nvSpPr>
        <p:spPr/>
        <p:txBody>
          <a:bodyPr/>
          <a:lstStyle/>
          <a:p>
            <a:r>
              <a:rPr lang="en-US" dirty="0"/>
              <a:t>Browsers give us several ways to display graphics. </a:t>
            </a:r>
            <a:endParaRPr lang="en-US" dirty="0" smtClean="0"/>
          </a:p>
          <a:p>
            <a:pPr marL="731520" lvl="1" indent="-457200">
              <a:buFont typeface="+mj-lt"/>
              <a:buAutoNum type="arabicPeriod"/>
            </a:pPr>
            <a:r>
              <a:rPr lang="en-US" dirty="0" smtClean="0"/>
              <a:t>HTML/CSS: The </a:t>
            </a:r>
            <a:r>
              <a:rPr lang="en-US" dirty="0"/>
              <a:t>simplest way is to use styles to position and color regular DOM elements. </a:t>
            </a:r>
            <a:r>
              <a:rPr lang="en-US" dirty="0" smtClean="0"/>
              <a:t>This </a:t>
            </a:r>
            <a:r>
              <a:rPr lang="en-US" dirty="0"/>
              <a:t>can get you quite </a:t>
            </a:r>
            <a:r>
              <a:rPr lang="en-US" dirty="0" smtClean="0"/>
              <a:t>far. But some </a:t>
            </a:r>
            <a:r>
              <a:rPr lang="en-US" dirty="0"/>
              <a:t>tasks, such as drawing a line between arbitrary points, are extremely awkward to do with regular HTML elements</a:t>
            </a:r>
            <a:r>
              <a:rPr lang="en-US" dirty="0" smtClean="0"/>
              <a:t>.</a:t>
            </a:r>
          </a:p>
          <a:p>
            <a:pPr marL="731520" lvl="1" indent="-457200">
              <a:buFont typeface="+mj-lt"/>
              <a:buAutoNum type="arabicPeriod"/>
            </a:pPr>
            <a:r>
              <a:rPr lang="en-US" dirty="0"/>
              <a:t>DOM-based but utilizes </a:t>
            </a:r>
            <a:r>
              <a:rPr lang="en-US" i="1" dirty="0"/>
              <a:t>Scalable Vector Graphics (SVG</a:t>
            </a:r>
            <a:r>
              <a:rPr lang="en-US" dirty="0" smtClean="0"/>
              <a:t>): </a:t>
            </a:r>
            <a:r>
              <a:rPr lang="en-US" dirty="0"/>
              <a:t>Think of SVG as </a:t>
            </a:r>
            <a:r>
              <a:rPr lang="en-US" dirty="0" smtClean="0"/>
              <a:t>an HTML </a:t>
            </a:r>
            <a:r>
              <a:rPr lang="en-US" dirty="0"/>
              <a:t>dialect for describing documents that focuses on shapes rather than text. You can embed an SVG document in an HTML document, or you can include it through an &lt;</a:t>
            </a:r>
            <a:r>
              <a:rPr lang="en-US" dirty="0" err="1"/>
              <a:t>img</a:t>
            </a:r>
            <a:r>
              <a:rPr lang="en-US" dirty="0"/>
              <a:t>&gt; tag</a:t>
            </a:r>
            <a:r>
              <a:rPr lang="en-US" dirty="0" smtClean="0"/>
              <a:t>.</a:t>
            </a:r>
          </a:p>
          <a:p>
            <a:pPr marL="731520" lvl="1" indent="-457200">
              <a:buFont typeface="+mj-lt"/>
              <a:buAutoNum type="arabicPeriod"/>
            </a:pPr>
            <a:r>
              <a:rPr lang="en-US" dirty="0" smtClean="0"/>
              <a:t>The canvas: a </a:t>
            </a:r>
            <a:r>
              <a:rPr lang="en-US" dirty="0"/>
              <a:t>single DOM element that encapsulates a picture. It provides a programming interface for drawing shapes onto the space taken up by the node.</a:t>
            </a:r>
            <a:endParaRPr lang="en-US" dirty="0" smtClean="0"/>
          </a:p>
          <a:p>
            <a:pPr marL="731520" lvl="1" indent="-457200">
              <a:buFont typeface="+mj-lt"/>
              <a:buAutoNum type="arabicPeriod"/>
            </a:pPr>
            <a:endParaRPr lang="en-US" dirty="0" smtClean="0"/>
          </a:p>
          <a:p>
            <a:pPr marL="731520" lvl="1" indent="-457200">
              <a:buFont typeface="+mj-lt"/>
              <a:buAutoNum type="arabicPeriod"/>
            </a:pPr>
            <a:endParaRPr lang="en-US" dirty="0"/>
          </a:p>
        </p:txBody>
      </p:sp>
    </p:spTree>
    <p:extLst>
      <p:ext uri="{BB962C8B-B14F-4D97-AF65-F5344CB8AC3E}">
        <p14:creationId xmlns:p14="http://schemas.microsoft.com/office/powerpoint/2010/main" val="298537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SVG</a:t>
            </a:r>
            <a:endParaRPr lang="en-US" dirty="0"/>
          </a:p>
        </p:txBody>
      </p:sp>
      <p:sp>
        <p:nvSpPr>
          <p:cNvPr id="3" name="Content Placeholder 2"/>
          <p:cNvSpPr>
            <a:spLocks noGrp="1"/>
          </p:cNvSpPr>
          <p:nvPr>
            <p:ph idx="1"/>
          </p:nvPr>
        </p:nvSpPr>
        <p:spPr>
          <a:xfrm>
            <a:off x="457200" y="1600200"/>
            <a:ext cx="3810000" cy="4876800"/>
          </a:xfrm>
        </p:spPr>
        <p:txBody>
          <a:bodyPr>
            <a:normAutofit fontScale="85000" lnSpcReduction="20000"/>
          </a:bodyPr>
          <a:lstStyle/>
          <a:p>
            <a:r>
              <a:rPr lang="en-US" dirty="0" smtClean="0"/>
              <a:t>An </a:t>
            </a:r>
            <a:r>
              <a:rPr lang="en-US" dirty="0"/>
              <a:t>HTML document with a simple SVG picture in </a:t>
            </a:r>
            <a:r>
              <a:rPr lang="en-US" dirty="0" smtClean="0"/>
              <a:t>it</a:t>
            </a:r>
          </a:p>
          <a:p>
            <a:r>
              <a:rPr lang="en-US" dirty="0"/>
              <a:t>The </a:t>
            </a:r>
            <a:r>
              <a:rPr lang="en-US" dirty="0" err="1"/>
              <a:t>xmlns</a:t>
            </a:r>
            <a:r>
              <a:rPr lang="en-US" dirty="0"/>
              <a:t> attribute changes an element (and its children) to a different XML namespace. </a:t>
            </a:r>
            <a:endParaRPr lang="en-US" dirty="0" smtClean="0"/>
          </a:p>
          <a:p>
            <a:r>
              <a:rPr lang="en-US" dirty="0" smtClean="0"/>
              <a:t>This </a:t>
            </a:r>
            <a:r>
              <a:rPr lang="en-US" dirty="0"/>
              <a:t>namespace, identified by a URL, specifies the dialect that we are currently speaking. </a:t>
            </a:r>
            <a:endParaRPr lang="en-US" dirty="0" smtClean="0"/>
          </a:p>
          <a:p>
            <a:r>
              <a:rPr lang="en-US" dirty="0" smtClean="0"/>
              <a:t>The </a:t>
            </a:r>
            <a:r>
              <a:rPr lang="en-US" dirty="0"/>
              <a:t>&lt;circle&gt; and &lt;</a:t>
            </a:r>
            <a:r>
              <a:rPr lang="en-US" dirty="0" err="1"/>
              <a:t>rect</a:t>
            </a:r>
            <a:r>
              <a:rPr lang="en-US" dirty="0"/>
              <a:t>&gt; tags, which do not exist in HTML, do have a meaning in SVG—they draw shapes using the style and position specified by their attributes</a:t>
            </a:r>
            <a:r>
              <a:rPr lang="en-US" dirty="0" smtClean="0"/>
              <a:t>.</a:t>
            </a:r>
          </a:p>
          <a:p>
            <a:r>
              <a:rPr lang="en-US" dirty="0"/>
              <a:t>These tags create DOM elements, just like HTML tags.</a:t>
            </a:r>
            <a:endParaRPr lang="en-US" dirty="0" smtClean="0"/>
          </a:p>
          <a:p>
            <a:endParaRPr lang="en-US" dirty="0"/>
          </a:p>
        </p:txBody>
      </p:sp>
      <p:sp>
        <p:nvSpPr>
          <p:cNvPr id="8" name="Rectangle 7"/>
          <p:cNvSpPr/>
          <p:nvPr/>
        </p:nvSpPr>
        <p:spPr>
          <a:xfrm>
            <a:off x="4572000" y="991612"/>
            <a:ext cx="4572000" cy="2862322"/>
          </a:xfrm>
          <a:prstGeom prst="rect">
            <a:avLst/>
          </a:prstGeom>
        </p:spPr>
        <p:txBody>
          <a:bodyPr>
            <a:spAutoFit/>
          </a:bodyPr>
          <a:lstStyle/>
          <a:p>
            <a:r>
              <a:rPr lang="en-US" sz="1200" dirty="0">
                <a:solidFill>
                  <a:srgbClr val="000000"/>
                </a:solidFill>
                <a:highlight>
                  <a:srgbClr val="A6CAF0"/>
                </a:highlight>
                <a:latin typeface="Courier New" panose="02070309020205020404" pitchFamily="49" charset="0"/>
              </a:rPr>
              <a:t>&lt;!</a:t>
            </a:r>
            <a:r>
              <a:rPr lang="en-US" sz="1200" dirty="0">
                <a:solidFill>
                  <a:srgbClr val="000000"/>
                </a:solidFill>
                <a:highlight>
                  <a:srgbClr val="FFFFFF"/>
                </a:highlight>
                <a:latin typeface="Courier New" panose="02070309020205020404" pitchFamily="49" charset="0"/>
              </a:rPr>
              <a:t>DOCTYPE html</a:t>
            </a:r>
            <a:r>
              <a:rPr lang="en-US" sz="1200" dirty="0">
                <a:solidFill>
                  <a:srgbClr val="000000"/>
                </a:solidFill>
                <a:highlight>
                  <a:srgbClr val="A6CAF0"/>
                </a:highlight>
                <a:latin typeface="Courier New" panose="02070309020205020404" pitchFamily="49" charset="0"/>
              </a:rPr>
              <a:t>&gt;</a:t>
            </a:r>
            <a:endParaRPr lang="en-US" sz="1200" b="1" dirty="0">
              <a:solidFill>
                <a:srgbClr val="000000"/>
              </a:solidFill>
              <a:highlight>
                <a:srgbClr val="FFFFFF"/>
              </a:highlight>
              <a:latin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rPr>
              <a:t>&lt;html</a:t>
            </a:r>
            <a:r>
              <a:rPr lang="en-US" sz="1200" dirty="0">
                <a:solidFill>
                  <a:srgbClr val="000000"/>
                </a:solidFill>
                <a:highlight>
                  <a:srgbClr val="FFFFFF"/>
                </a:highlight>
                <a:latin typeface="Courier New" panose="02070309020205020404" pitchFamily="49" charset="0"/>
              </a:rPr>
              <a:t> </a:t>
            </a:r>
            <a:r>
              <a:rPr lang="en-US" sz="1200" dirty="0" err="1">
                <a:solidFill>
                  <a:srgbClr val="FF0000"/>
                </a:solidFill>
                <a:highlight>
                  <a:srgbClr val="FFFFFF"/>
                </a:highlight>
                <a:latin typeface="Courier New" panose="02070309020205020404" pitchFamily="49" charset="0"/>
              </a:rPr>
              <a:t>lang</a:t>
            </a:r>
            <a:r>
              <a:rPr lang="en-US" sz="1200" dirty="0">
                <a:solidFill>
                  <a:srgbClr val="000000"/>
                </a:solidFill>
                <a:highlight>
                  <a:srgbClr val="FFFFFF"/>
                </a:highlight>
                <a:latin typeface="Courier New" panose="02070309020205020404" pitchFamily="49" charset="0"/>
              </a:rPr>
              <a:t>=</a:t>
            </a:r>
            <a:r>
              <a:rPr lang="en-US" sz="1200" b="1" dirty="0">
                <a:solidFill>
                  <a:srgbClr val="8000FF"/>
                </a:solidFill>
                <a:highlight>
                  <a:srgbClr val="FFFFFF"/>
                </a:highlight>
                <a:latin typeface="Courier New" panose="02070309020205020404" pitchFamily="49" charset="0"/>
              </a:rPr>
              <a:t>"</a:t>
            </a:r>
            <a:r>
              <a:rPr lang="en-US" sz="1200" b="1" dirty="0" err="1">
                <a:solidFill>
                  <a:srgbClr val="8000FF"/>
                </a:solidFill>
                <a:highlight>
                  <a:srgbClr val="FFFFFF"/>
                </a:highlight>
                <a:latin typeface="Courier New" panose="02070309020205020404" pitchFamily="49" charset="0"/>
              </a:rPr>
              <a:t>en</a:t>
            </a:r>
            <a:r>
              <a:rPr lang="en-US" sz="1200" b="1" dirty="0">
                <a:solidFill>
                  <a:srgbClr val="8000FF"/>
                </a:solidFill>
                <a:highlight>
                  <a:srgbClr val="FFFFFF"/>
                </a:highlight>
                <a:latin typeface="Courier New" panose="02070309020205020404" pitchFamily="49" charset="0"/>
              </a:rPr>
              <a:t>"</a:t>
            </a:r>
            <a:r>
              <a:rPr lang="en-US" sz="1200" dirty="0">
                <a:solidFill>
                  <a:srgbClr val="0000FF"/>
                </a:solidFill>
                <a:highlight>
                  <a:srgbClr val="FFFFFF"/>
                </a:highlight>
                <a:latin typeface="Courier New" panose="02070309020205020404" pitchFamily="49" charset="0"/>
              </a:rPr>
              <a:t>&gt;</a:t>
            </a:r>
            <a:endParaRPr lang="en-US" sz="1200" b="1" dirty="0">
              <a:solidFill>
                <a:srgbClr val="000000"/>
              </a:solidFill>
              <a:highlight>
                <a:srgbClr val="FFFFFF"/>
              </a:highlight>
              <a:latin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rPr>
              <a:t>  &lt;</a:t>
            </a:r>
            <a:r>
              <a:rPr lang="en-US" sz="1200" dirty="0">
                <a:solidFill>
                  <a:srgbClr val="0000FF"/>
                </a:solidFill>
                <a:highlight>
                  <a:srgbClr val="FFFFFF"/>
                </a:highlight>
                <a:latin typeface="Courier New" panose="02070309020205020404" pitchFamily="49" charset="0"/>
              </a:rPr>
              <a:t>head&gt;</a:t>
            </a:r>
            <a:endParaRPr lang="en-US" sz="1200" b="1" dirty="0">
              <a:solidFill>
                <a:srgbClr val="000000"/>
              </a:solidFill>
              <a:highlight>
                <a:srgbClr val="FFFFFF"/>
              </a:highlight>
              <a:latin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rPr>
              <a:t>    &lt;</a:t>
            </a:r>
            <a:r>
              <a:rPr lang="en-US" sz="1200" dirty="0">
                <a:solidFill>
                  <a:srgbClr val="0000FF"/>
                </a:solidFill>
                <a:highlight>
                  <a:srgbClr val="FFFFFF"/>
                </a:highlight>
                <a:latin typeface="Courier New" panose="02070309020205020404" pitchFamily="49" charset="0"/>
              </a:rPr>
              <a:t>title&gt;</a:t>
            </a:r>
            <a:r>
              <a:rPr lang="en-US" sz="1200" b="1" dirty="0">
                <a:solidFill>
                  <a:srgbClr val="000000"/>
                </a:solidFill>
                <a:highlight>
                  <a:srgbClr val="FFFFFF"/>
                </a:highlight>
                <a:latin typeface="Courier New" panose="02070309020205020404" pitchFamily="49" charset="0"/>
              </a:rPr>
              <a:t>SVG</a:t>
            </a:r>
            <a:r>
              <a:rPr lang="en-US" sz="1200" dirty="0">
                <a:solidFill>
                  <a:srgbClr val="0000FF"/>
                </a:solidFill>
                <a:highlight>
                  <a:srgbClr val="FFFFFF"/>
                </a:highlight>
                <a:latin typeface="Courier New" panose="02070309020205020404" pitchFamily="49" charset="0"/>
              </a:rPr>
              <a:t>&lt;/title&gt;</a:t>
            </a:r>
            <a:endParaRPr lang="en-US" sz="1200" b="1" dirty="0">
              <a:solidFill>
                <a:srgbClr val="000000"/>
              </a:solidFill>
              <a:highlight>
                <a:srgbClr val="FFFFFF"/>
              </a:highlight>
              <a:latin typeface="Courier New" panose="02070309020205020404" pitchFamily="49" charset="0"/>
            </a:endParaRPr>
          </a:p>
          <a:p>
            <a:r>
              <a:rPr lang="en-US" sz="1200" b="1" dirty="0" smtClean="0">
                <a:solidFill>
                  <a:srgbClr val="000000"/>
                </a:solidFill>
                <a:highlight>
                  <a:srgbClr val="FFFFFF"/>
                </a:highlight>
                <a:latin typeface="Courier New" panose="02070309020205020404" pitchFamily="49" charset="0"/>
              </a:rPr>
              <a:t>  </a:t>
            </a:r>
            <a:r>
              <a:rPr lang="en-US" sz="1200" dirty="0" smtClean="0">
                <a:solidFill>
                  <a:srgbClr val="0000FF"/>
                </a:solidFill>
                <a:highlight>
                  <a:srgbClr val="FFFFFF"/>
                </a:highlight>
                <a:latin typeface="Courier New" panose="02070309020205020404" pitchFamily="49" charset="0"/>
              </a:rPr>
              <a:t>&lt;/</a:t>
            </a:r>
            <a:r>
              <a:rPr lang="en-US" sz="1200" dirty="0">
                <a:solidFill>
                  <a:srgbClr val="0000FF"/>
                </a:solidFill>
                <a:highlight>
                  <a:srgbClr val="FFFFFF"/>
                </a:highlight>
                <a:latin typeface="Courier New" panose="02070309020205020404" pitchFamily="49" charset="0"/>
              </a:rPr>
              <a:t>head&gt;</a:t>
            </a:r>
            <a:endParaRPr lang="en-US" sz="1200" b="1" dirty="0">
              <a:solidFill>
                <a:srgbClr val="000000"/>
              </a:solidFill>
              <a:highlight>
                <a:srgbClr val="FFFFFF"/>
              </a:highlight>
              <a:latin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rPr>
              <a:t>  &lt;</a:t>
            </a:r>
            <a:r>
              <a:rPr lang="en-US" sz="1200" dirty="0">
                <a:solidFill>
                  <a:srgbClr val="0000FF"/>
                </a:solidFill>
                <a:highlight>
                  <a:srgbClr val="FFFFFF"/>
                </a:highlight>
                <a:latin typeface="Courier New" panose="02070309020205020404" pitchFamily="49" charset="0"/>
              </a:rPr>
              <a:t>body&gt;</a:t>
            </a:r>
            <a:endParaRPr lang="en-US" sz="1200" b="1" dirty="0">
              <a:solidFill>
                <a:srgbClr val="000000"/>
              </a:solidFill>
              <a:highlight>
                <a:srgbClr val="FFFFFF"/>
              </a:highlight>
              <a:latin typeface="Courier New" panose="02070309020205020404" pitchFamily="49" charset="0"/>
            </a:endParaRPr>
          </a:p>
          <a:p>
            <a:r>
              <a:rPr lang="en-US" sz="1200" b="1" dirty="0" smtClean="0">
                <a:solidFill>
                  <a:srgbClr val="000000"/>
                </a:solidFill>
                <a:highlight>
                  <a:srgbClr val="FFFFFF"/>
                </a:highlight>
                <a:latin typeface="Courier New" panose="02070309020205020404" pitchFamily="49" charset="0"/>
              </a:rPr>
              <a:t>    </a:t>
            </a:r>
            <a:r>
              <a:rPr lang="en-US" sz="1200" dirty="0">
                <a:solidFill>
                  <a:srgbClr val="0000FF"/>
                </a:solidFill>
                <a:highlight>
                  <a:srgbClr val="FFFFFF"/>
                </a:highlight>
                <a:latin typeface="Courier New" panose="02070309020205020404" pitchFamily="49" charset="0"/>
              </a:rPr>
              <a:t>&lt;p&gt;</a:t>
            </a:r>
            <a:r>
              <a:rPr lang="en-US" sz="1200" b="1" dirty="0">
                <a:solidFill>
                  <a:srgbClr val="000000"/>
                </a:solidFill>
                <a:highlight>
                  <a:srgbClr val="FFFFFF"/>
                </a:highlight>
                <a:latin typeface="Courier New" panose="02070309020205020404" pitchFamily="49" charset="0"/>
              </a:rPr>
              <a:t>Normal HTML here.</a:t>
            </a:r>
            <a:r>
              <a:rPr lang="en-US" sz="1200" dirty="0">
                <a:solidFill>
                  <a:srgbClr val="0000FF"/>
                </a:solidFill>
                <a:highlight>
                  <a:srgbClr val="FFFFFF"/>
                </a:highlight>
                <a:latin typeface="Courier New" panose="02070309020205020404" pitchFamily="49" charset="0"/>
              </a:rPr>
              <a:t>&lt;/p</a:t>
            </a:r>
            <a:r>
              <a:rPr lang="en-US" sz="1200" dirty="0" smtClean="0">
                <a:solidFill>
                  <a:srgbClr val="0000FF"/>
                </a:solidFill>
                <a:highlight>
                  <a:srgbClr val="FFFFFF"/>
                </a:highlight>
                <a:latin typeface="Courier New" panose="02070309020205020404" pitchFamily="49" charset="0"/>
              </a:rPr>
              <a:t>&gt;</a:t>
            </a:r>
            <a:r>
              <a:rPr lang="en-US" sz="1200" b="1" dirty="0" smtClean="0">
                <a:solidFill>
                  <a:srgbClr val="000000"/>
                </a:solidFill>
                <a:highlight>
                  <a:srgbClr val="FFFFFF"/>
                </a:highlight>
                <a:latin typeface="Courier New" panose="02070309020205020404" pitchFamily="49" charset="0"/>
              </a:rPr>
              <a:t>   </a:t>
            </a:r>
          </a:p>
          <a:p>
            <a:r>
              <a:rPr lang="en-US" sz="1200" b="1" dirty="0">
                <a:solidFill>
                  <a:srgbClr val="000000"/>
                </a:solidFill>
                <a:highlight>
                  <a:srgbClr val="FFFFFF"/>
                </a:highlight>
                <a:latin typeface="Courier New" panose="02070309020205020404" pitchFamily="49" charset="0"/>
              </a:rPr>
              <a:t> </a:t>
            </a:r>
            <a:r>
              <a:rPr lang="en-US" sz="1200" b="1" dirty="0" smtClean="0">
                <a:solidFill>
                  <a:srgbClr val="000000"/>
                </a:solidFill>
                <a:highlight>
                  <a:srgbClr val="FFFFFF"/>
                </a:highlight>
                <a:latin typeface="Courier New" panose="02070309020205020404" pitchFamily="49" charset="0"/>
              </a:rPr>
              <a:t>   </a:t>
            </a:r>
            <a:r>
              <a:rPr lang="en-US" sz="1200" dirty="0" smtClean="0">
                <a:solidFill>
                  <a:srgbClr val="0000FF"/>
                </a:solidFill>
                <a:highlight>
                  <a:srgbClr val="FFFFFF"/>
                </a:highlight>
                <a:latin typeface="Courier New" panose="02070309020205020404" pitchFamily="49" charset="0"/>
              </a:rPr>
              <a:t>&lt;</a:t>
            </a:r>
            <a:r>
              <a:rPr lang="en-US" sz="1200" dirty="0" err="1">
                <a:solidFill>
                  <a:srgbClr val="0000FF"/>
                </a:solidFill>
                <a:highlight>
                  <a:srgbClr val="FFFFFF"/>
                </a:highlight>
                <a:latin typeface="Courier New" panose="02070309020205020404" pitchFamily="49" charset="0"/>
              </a:rPr>
              <a:t>svg</a:t>
            </a:r>
            <a:r>
              <a:rPr lang="en-US" sz="1200" dirty="0">
                <a:solidFill>
                  <a:srgbClr val="000000"/>
                </a:solidFill>
                <a:highlight>
                  <a:srgbClr val="FFFFFF"/>
                </a:highlight>
                <a:latin typeface="Courier New" panose="02070309020205020404" pitchFamily="49" charset="0"/>
              </a:rPr>
              <a:t> </a:t>
            </a:r>
            <a:r>
              <a:rPr lang="en-US" sz="1200" dirty="0" err="1">
                <a:solidFill>
                  <a:srgbClr val="FF0000"/>
                </a:solidFill>
                <a:highlight>
                  <a:srgbClr val="FFFFFF"/>
                </a:highlight>
                <a:latin typeface="Courier New" panose="02070309020205020404" pitchFamily="49" charset="0"/>
              </a:rPr>
              <a:t>xmlns</a:t>
            </a:r>
            <a:r>
              <a:rPr lang="en-US" sz="1200" dirty="0">
                <a:solidFill>
                  <a:srgbClr val="000000"/>
                </a:solidFill>
                <a:highlight>
                  <a:srgbClr val="FFFFFF"/>
                </a:highlight>
                <a:latin typeface="Courier New" panose="02070309020205020404" pitchFamily="49" charset="0"/>
              </a:rPr>
              <a:t>=</a:t>
            </a:r>
            <a:r>
              <a:rPr lang="en-US" sz="1200" b="1" dirty="0">
                <a:solidFill>
                  <a:srgbClr val="8000FF"/>
                </a:solidFill>
                <a:highlight>
                  <a:srgbClr val="FFFFFF"/>
                </a:highlight>
                <a:latin typeface="Courier New" panose="02070309020205020404" pitchFamily="49" charset="0"/>
              </a:rPr>
              <a:t>"http://www.w3.org/2000/svg</a:t>
            </a:r>
            <a:r>
              <a:rPr lang="en-US" sz="1200" b="1" dirty="0" smtClean="0">
                <a:solidFill>
                  <a:srgbClr val="8000FF"/>
                </a:solidFill>
                <a:highlight>
                  <a:srgbClr val="FFFFFF"/>
                </a:highlight>
                <a:latin typeface="Courier New" panose="02070309020205020404" pitchFamily="49" charset="0"/>
              </a:rPr>
              <a:t>"</a:t>
            </a:r>
            <a:r>
              <a:rPr lang="en-US" sz="1200" dirty="0" smtClean="0">
                <a:solidFill>
                  <a:srgbClr val="0000FF"/>
                </a:solidFill>
                <a:highlight>
                  <a:srgbClr val="FFFFFF"/>
                </a:highlight>
                <a:latin typeface="Courier New" panose="02070309020205020404" pitchFamily="49" charset="0"/>
              </a:rPr>
              <a:t>&gt;</a:t>
            </a:r>
            <a:r>
              <a:rPr lang="en-US" sz="1200" b="1" dirty="0" smtClean="0">
                <a:solidFill>
                  <a:srgbClr val="000000"/>
                </a:solidFill>
                <a:highlight>
                  <a:srgbClr val="FFFFFF"/>
                </a:highlight>
                <a:latin typeface="Courier New" panose="02070309020205020404" pitchFamily="49" charset="0"/>
              </a:rPr>
              <a:t>    </a:t>
            </a:r>
          </a:p>
          <a:p>
            <a:endParaRPr lang="en-US" sz="1200" b="1"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&lt;</a:t>
            </a:r>
            <a:r>
              <a:rPr lang="en-US" sz="1200" dirty="0">
                <a:solidFill>
                  <a:srgbClr val="000000"/>
                </a:solidFill>
                <a:highlight>
                  <a:srgbClr val="FFFFFF"/>
                </a:highlight>
                <a:latin typeface="Courier New" panose="02070309020205020404" pitchFamily="49" charset="0"/>
              </a:rPr>
              <a:t>circle r="50" cx="50" cy="50" fill="red</a:t>
            </a:r>
            <a:r>
              <a:rPr lang="en-US" sz="1200" dirty="0" smtClean="0">
                <a:solidFill>
                  <a:srgbClr val="000000"/>
                </a:solidFill>
                <a:highlight>
                  <a:srgbClr val="FFFFFF"/>
                </a:highlight>
                <a:latin typeface="Courier New" panose="02070309020205020404" pitchFamily="49" charset="0"/>
              </a:rPr>
              <a:t>"/&gt;</a:t>
            </a:r>
            <a:r>
              <a:rPr lang="en-US" sz="1200" b="1" dirty="0" smtClean="0">
                <a:solidFill>
                  <a:srgbClr val="000000"/>
                </a:solidFill>
                <a:highlight>
                  <a:srgbClr val="FFFFFF"/>
                </a:highlight>
                <a:latin typeface="Courier New" panose="02070309020205020404" pitchFamily="49" charset="0"/>
              </a:rPr>
              <a:t> </a:t>
            </a:r>
          </a:p>
          <a:p>
            <a:r>
              <a:rPr lang="en-US" sz="1200" b="1" dirty="0">
                <a:solidFill>
                  <a:srgbClr val="000000"/>
                </a:solidFill>
                <a:highlight>
                  <a:srgbClr val="FFFFFF"/>
                </a:highlight>
                <a:latin typeface="Courier New" panose="02070309020205020404" pitchFamily="49" charset="0"/>
              </a:rPr>
              <a:t> </a:t>
            </a:r>
            <a:r>
              <a:rPr lang="en-US" sz="1200" b="1" dirty="0" smtClean="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&lt;</a:t>
            </a:r>
            <a:r>
              <a:rPr lang="en-US" sz="1200" dirty="0" err="1">
                <a:solidFill>
                  <a:srgbClr val="000000"/>
                </a:solidFill>
                <a:highlight>
                  <a:srgbClr val="FFFFFF"/>
                </a:highlight>
                <a:latin typeface="Courier New" panose="02070309020205020404" pitchFamily="49" charset="0"/>
              </a:rPr>
              <a:t>rect</a:t>
            </a:r>
            <a:r>
              <a:rPr lang="en-US" sz="1200" dirty="0">
                <a:solidFill>
                  <a:srgbClr val="000000"/>
                </a:solidFill>
                <a:highlight>
                  <a:srgbClr val="FFFFFF"/>
                </a:highlight>
                <a:latin typeface="Courier New" panose="02070309020205020404" pitchFamily="49" charset="0"/>
              </a:rPr>
              <a:t> x="120" y="5" width="90" height="90"</a:t>
            </a:r>
          </a:p>
          <a:p>
            <a:pPr lvl="1"/>
            <a:r>
              <a:rPr lang="en-US" sz="1200" dirty="0">
                <a:solidFill>
                  <a:srgbClr val="000000"/>
                </a:solidFill>
                <a:highlight>
                  <a:srgbClr val="FFFFFF"/>
                </a:highlight>
                <a:latin typeface="Courier New" panose="02070309020205020404" pitchFamily="49" charset="0"/>
              </a:rPr>
              <a:t>        stroke="blue" fill="none</a:t>
            </a:r>
            <a:r>
              <a:rPr lang="en-US" sz="1200" dirty="0" smtClean="0">
                <a:solidFill>
                  <a:srgbClr val="000000"/>
                </a:solidFill>
                <a:highlight>
                  <a:srgbClr val="FFFFFF"/>
                </a:highlight>
                <a:latin typeface="Courier New" panose="02070309020205020404" pitchFamily="49" charset="0"/>
              </a:rPr>
              <a:t>"/&gt;</a:t>
            </a:r>
            <a:endParaRPr lang="en-US" sz="1200" b="1" dirty="0">
              <a:solidFill>
                <a:srgbClr val="000000"/>
              </a:solidFill>
              <a:highlight>
                <a:srgbClr val="FFFFFF"/>
              </a:highlight>
              <a:latin typeface="Courier New" panose="02070309020205020404" pitchFamily="49" charset="0"/>
            </a:endParaRPr>
          </a:p>
          <a:p>
            <a:pPr lvl="1"/>
            <a:r>
              <a:rPr lang="en-US" sz="1200" dirty="0" smtClean="0">
                <a:solidFill>
                  <a:srgbClr val="0000FF"/>
                </a:solidFill>
                <a:highlight>
                  <a:srgbClr val="FFFFFF"/>
                </a:highlight>
                <a:latin typeface="Courier New" panose="02070309020205020404" pitchFamily="49" charset="0"/>
              </a:rPr>
              <a:t>&lt;/</a:t>
            </a:r>
            <a:r>
              <a:rPr lang="en-US" sz="1200" dirty="0" err="1">
                <a:solidFill>
                  <a:srgbClr val="0000FF"/>
                </a:solidFill>
                <a:highlight>
                  <a:srgbClr val="FFFFFF"/>
                </a:highlight>
                <a:latin typeface="Courier New" panose="02070309020205020404" pitchFamily="49" charset="0"/>
              </a:rPr>
              <a:t>svg</a:t>
            </a:r>
            <a:r>
              <a:rPr lang="en-US" sz="1200" dirty="0">
                <a:solidFill>
                  <a:srgbClr val="0000FF"/>
                </a:solidFill>
                <a:highlight>
                  <a:srgbClr val="FFFFFF"/>
                </a:highlight>
                <a:latin typeface="Courier New" panose="02070309020205020404" pitchFamily="49" charset="0"/>
              </a:rPr>
              <a:t>&gt;</a:t>
            </a:r>
            <a:r>
              <a:rPr lang="en-US" sz="1200" b="1" dirty="0">
                <a:solidFill>
                  <a:srgbClr val="000000"/>
                </a:solidFill>
                <a:highlight>
                  <a:srgbClr val="FFFFFF"/>
                </a:highlight>
                <a:latin typeface="Courier New" panose="02070309020205020404" pitchFamily="49" charset="0"/>
              </a:rPr>
              <a:t>		</a:t>
            </a:r>
          </a:p>
          <a:p>
            <a:r>
              <a:rPr lang="en-US" sz="1200" dirty="0" smtClean="0">
                <a:solidFill>
                  <a:srgbClr val="0000FF"/>
                </a:solidFill>
                <a:highlight>
                  <a:srgbClr val="FFFFFF"/>
                </a:highlight>
                <a:latin typeface="Courier New" panose="02070309020205020404" pitchFamily="49" charset="0"/>
              </a:rPr>
              <a:t>  &lt;/</a:t>
            </a:r>
            <a:r>
              <a:rPr lang="en-US" sz="1200" dirty="0">
                <a:solidFill>
                  <a:srgbClr val="0000FF"/>
                </a:solidFill>
                <a:highlight>
                  <a:srgbClr val="FFFFFF"/>
                </a:highlight>
                <a:latin typeface="Courier New" panose="02070309020205020404" pitchFamily="49" charset="0"/>
              </a:rPr>
              <a:t>body&gt;</a:t>
            </a:r>
            <a:endParaRPr lang="en-US" sz="1200" b="1" dirty="0">
              <a:solidFill>
                <a:srgbClr val="000000"/>
              </a:solidFill>
              <a:highlight>
                <a:srgbClr val="FFFFFF"/>
              </a:highlight>
              <a:latin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rPr>
              <a:t>&lt;/html&gt;</a:t>
            </a:r>
            <a:endParaRPr lang="en-US" sz="1200" b="1" dirty="0">
              <a:solidFill>
                <a:srgbClr val="000000"/>
              </a:solidFill>
              <a:highlight>
                <a:srgbClr val="FFFFFF"/>
              </a:highlight>
              <a:latin typeface="Courier New" panose="02070309020205020404" pitchFamily="49" charset="0"/>
            </a:endParaRPr>
          </a:p>
        </p:txBody>
      </p:sp>
      <p:pic>
        <p:nvPicPr>
          <p:cNvPr id="9" name="Picture 8"/>
          <p:cNvPicPr>
            <a:picLocks noChangeAspect="1"/>
          </p:cNvPicPr>
          <p:nvPr/>
        </p:nvPicPr>
        <p:blipFill>
          <a:blip r:embed="rId2"/>
          <a:stretch>
            <a:fillRect/>
          </a:stretch>
        </p:blipFill>
        <p:spPr>
          <a:xfrm>
            <a:off x="5334000" y="3853934"/>
            <a:ext cx="1524000" cy="1068161"/>
          </a:xfrm>
          <a:prstGeom prst="rect">
            <a:avLst/>
          </a:prstGeom>
        </p:spPr>
      </p:pic>
      <p:sp>
        <p:nvSpPr>
          <p:cNvPr id="10" name="Rectangle 9"/>
          <p:cNvSpPr/>
          <p:nvPr/>
        </p:nvSpPr>
        <p:spPr>
          <a:xfrm>
            <a:off x="4394200" y="5023695"/>
            <a:ext cx="4749800" cy="830997"/>
          </a:xfrm>
          <a:prstGeom prst="rect">
            <a:avLst/>
          </a:prstGeom>
        </p:spPr>
        <p:txBody>
          <a:bodyPr wrap="square">
            <a:spAutoFit/>
          </a:bodyPr>
          <a:lstStyle/>
          <a:p>
            <a:r>
              <a:rPr lang="en-US" sz="1200" dirty="0">
                <a:solidFill>
                  <a:srgbClr val="0000FF"/>
                </a:solidFill>
                <a:highlight>
                  <a:srgbClr val="FFFFFF"/>
                </a:highlight>
                <a:latin typeface="Courier New" panose="02070309020205020404" pitchFamily="49" charset="0"/>
              </a:rPr>
              <a:t>&lt;script&gt;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80"/>
                </a:solidFill>
                <a:highlight>
                  <a:srgbClr val="F2F4FF"/>
                </a:highlight>
                <a:latin typeface="Courier New" panose="02070309020205020404" pitchFamily="49" charset="0"/>
              </a:rPr>
              <a:t>  </a:t>
            </a:r>
            <a:r>
              <a:rPr lang="en-US" sz="1200" b="1" dirty="0" err="1" smtClean="0">
                <a:solidFill>
                  <a:srgbClr val="000080"/>
                </a:solidFill>
                <a:highlight>
                  <a:srgbClr val="F2F4FF"/>
                </a:highlight>
                <a:latin typeface="Courier New" panose="02070309020205020404" pitchFamily="49" charset="0"/>
              </a:rPr>
              <a:t>var</a:t>
            </a:r>
            <a:r>
              <a:rPr lang="en-US" sz="1200" dirty="0" smtClean="0">
                <a:solidFill>
                  <a:srgbClr val="000000"/>
                </a:solidFill>
                <a:highlight>
                  <a:srgbClr val="F2F4FF"/>
                </a:highlight>
                <a:latin typeface="Courier New" panose="02070309020205020404" pitchFamily="49" charset="0"/>
              </a:rPr>
              <a:t> </a:t>
            </a:r>
            <a:r>
              <a:rPr lang="en-US" sz="1200" dirty="0">
                <a:solidFill>
                  <a:srgbClr val="000000"/>
                </a:solidFill>
                <a:highlight>
                  <a:srgbClr val="F2F4FF"/>
                </a:highlight>
                <a:latin typeface="Courier New" panose="02070309020205020404" pitchFamily="49" charset="0"/>
              </a:rPr>
              <a:t>circle </a:t>
            </a:r>
            <a:r>
              <a:rPr lang="en-US" sz="1200" b="1" dirty="0">
                <a:solidFill>
                  <a:srgbClr val="000000"/>
                </a:solidFill>
                <a:highlight>
                  <a:srgbClr val="F2F4FF"/>
                </a:highlight>
                <a:latin typeface="Courier New" panose="02070309020205020404" pitchFamily="49" charset="0"/>
              </a:rPr>
              <a:t>=</a:t>
            </a:r>
            <a:r>
              <a:rPr lang="en-US" sz="1200" dirty="0">
                <a:solidFill>
                  <a:srgbClr val="000000"/>
                </a:solidFill>
                <a:highlight>
                  <a:srgbClr val="F2F4FF"/>
                </a:highlight>
                <a:latin typeface="Courier New" panose="02070309020205020404" pitchFamily="49" charset="0"/>
              </a:rPr>
              <a:t> </a:t>
            </a:r>
            <a:r>
              <a:rPr lang="en-US" sz="1200" dirty="0" err="1">
                <a:solidFill>
                  <a:srgbClr val="000000"/>
                </a:solidFill>
                <a:highlight>
                  <a:srgbClr val="F2F4FF"/>
                </a:highlight>
                <a:latin typeface="Courier New" panose="02070309020205020404" pitchFamily="49" charset="0"/>
              </a:rPr>
              <a:t>document.querySelector</a:t>
            </a:r>
            <a:r>
              <a:rPr lang="en-US" sz="1200" b="1" dirty="0">
                <a:solidFill>
                  <a:srgbClr val="000000"/>
                </a:solidFill>
                <a:highlight>
                  <a:srgbClr val="F2F4FF"/>
                </a:highlight>
                <a:latin typeface="Courier New" panose="02070309020205020404" pitchFamily="49" charset="0"/>
              </a:rPr>
              <a:t>(</a:t>
            </a:r>
            <a:r>
              <a:rPr lang="en-US" sz="1200" dirty="0">
                <a:solidFill>
                  <a:srgbClr val="808080"/>
                </a:solidFill>
                <a:highlight>
                  <a:srgbClr val="F2F4FF"/>
                </a:highlight>
                <a:latin typeface="Courier New" panose="02070309020205020404" pitchFamily="49" charset="0"/>
              </a:rPr>
              <a:t>"circle"</a:t>
            </a:r>
            <a:r>
              <a:rPr lang="en-US" sz="1200" b="1" dirty="0">
                <a:solidFill>
                  <a:srgbClr val="000000"/>
                </a:solidFill>
                <a:highlight>
                  <a:srgbClr val="F2F4FF"/>
                </a:highlight>
                <a:latin typeface="Courier New" panose="02070309020205020404" pitchFamily="49" charset="0"/>
              </a:rPr>
              <a:t>);</a:t>
            </a:r>
            <a:endParaRPr lang="en-US" sz="1200" dirty="0">
              <a:solidFill>
                <a:srgbClr val="000000"/>
              </a:solidFill>
              <a:highlight>
                <a:srgbClr val="F2F4FF"/>
              </a:highlight>
              <a:latin typeface="Courier New" panose="02070309020205020404" pitchFamily="49" charset="0"/>
            </a:endParaRPr>
          </a:p>
          <a:p>
            <a:r>
              <a:rPr lang="en-US" sz="1200" dirty="0" smtClean="0">
                <a:solidFill>
                  <a:srgbClr val="000000"/>
                </a:solidFill>
                <a:highlight>
                  <a:srgbClr val="F2F4FF"/>
                </a:highlight>
                <a:latin typeface="Courier New" panose="02070309020205020404" pitchFamily="49" charset="0"/>
              </a:rPr>
              <a:t>  </a:t>
            </a:r>
            <a:r>
              <a:rPr lang="en-US" sz="1200" dirty="0" err="1" smtClean="0">
                <a:solidFill>
                  <a:srgbClr val="000000"/>
                </a:solidFill>
                <a:highlight>
                  <a:srgbClr val="F2F4FF"/>
                </a:highlight>
                <a:latin typeface="Courier New" panose="02070309020205020404" pitchFamily="49" charset="0"/>
              </a:rPr>
              <a:t>circle.setAttribute</a:t>
            </a:r>
            <a:r>
              <a:rPr lang="en-US" sz="1200" b="1" dirty="0">
                <a:solidFill>
                  <a:srgbClr val="000000"/>
                </a:solidFill>
                <a:highlight>
                  <a:srgbClr val="F2F4FF"/>
                </a:highlight>
                <a:latin typeface="Courier New" panose="02070309020205020404" pitchFamily="49" charset="0"/>
              </a:rPr>
              <a:t>(</a:t>
            </a:r>
            <a:r>
              <a:rPr lang="en-US" sz="1200" dirty="0">
                <a:solidFill>
                  <a:srgbClr val="808080"/>
                </a:solidFill>
                <a:highlight>
                  <a:srgbClr val="F2F4FF"/>
                </a:highlight>
                <a:latin typeface="Courier New" panose="02070309020205020404" pitchFamily="49" charset="0"/>
              </a:rPr>
              <a:t>"fill"</a:t>
            </a:r>
            <a:r>
              <a:rPr lang="en-US" sz="1200" b="1" dirty="0">
                <a:solidFill>
                  <a:srgbClr val="000000"/>
                </a:solidFill>
                <a:highlight>
                  <a:srgbClr val="F2F4FF"/>
                </a:highlight>
                <a:latin typeface="Courier New" panose="02070309020205020404" pitchFamily="49" charset="0"/>
              </a:rPr>
              <a:t>,</a:t>
            </a:r>
            <a:r>
              <a:rPr lang="en-US" sz="1200" dirty="0">
                <a:solidFill>
                  <a:srgbClr val="000000"/>
                </a:solidFill>
                <a:highlight>
                  <a:srgbClr val="F2F4FF"/>
                </a:highlight>
                <a:latin typeface="Courier New" panose="02070309020205020404" pitchFamily="49" charset="0"/>
              </a:rPr>
              <a:t> </a:t>
            </a:r>
            <a:r>
              <a:rPr lang="en-US" sz="1200" dirty="0">
                <a:solidFill>
                  <a:srgbClr val="808080"/>
                </a:solidFill>
                <a:highlight>
                  <a:srgbClr val="F2F4FF"/>
                </a:highlight>
                <a:latin typeface="Courier New" panose="02070309020205020404" pitchFamily="49" charset="0"/>
              </a:rPr>
              <a:t>"cyan"</a:t>
            </a:r>
            <a:r>
              <a:rPr lang="en-US" sz="1200" b="1" dirty="0">
                <a:solidFill>
                  <a:srgbClr val="000000"/>
                </a:solidFill>
                <a:highlight>
                  <a:srgbClr val="F2F4FF"/>
                </a:highlight>
                <a:latin typeface="Courier New" panose="02070309020205020404" pitchFamily="49" charset="0"/>
              </a:rPr>
              <a:t>);</a:t>
            </a:r>
            <a:endParaRPr lang="en-US" sz="1200" dirty="0">
              <a:solidFill>
                <a:srgbClr val="000000"/>
              </a:solidFill>
              <a:highlight>
                <a:srgbClr val="F2F4FF"/>
              </a:highlight>
              <a:latin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rPr>
              <a:t>&lt;/script&gt;</a:t>
            </a:r>
            <a:endParaRPr lang="en-US" sz="1200" dirty="0"/>
          </a:p>
        </p:txBody>
      </p:sp>
      <p:pic>
        <p:nvPicPr>
          <p:cNvPr id="11" name="Picture 10"/>
          <p:cNvPicPr>
            <a:picLocks noChangeAspect="1"/>
          </p:cNvPicPr>
          <p:nvPr/>
        </p:nvPicPr>
        <p:blipFill>
          <a:blip r:embed="rId3"/>
          <a:stretch>
            <a:fillRect/>
          </a:stretch>
        </p:blipFill>
        <p:spPr>
          <a:xfrm>
            <a:off x="5253037" y="5791200"/>
            <a:ext cx="1604963" cy="1012910"/>
          </a:xfrm>
          <a:prstGeom prst="rect">
            <a:avLst/>
          </a:prstGeom>
        </p:spPr>
      </p:pic>
    </p:spTree>
    <p:extLst>
      <p:ext uri="{BB962C8B-B14F-4D97-AF65-F5344CB8AC3E}">
        <p14:creationId xmlns:p14="http://schemas.microsoft.com/office/powerpoint/2010/main" val="18670405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HTML, SVG or canvas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There </a:t>
            </a:r>
            <a:r>
              <a:rPr lang="en-US" dirty="0"/>
              <a:t>is no single </a:t>
            </a:r>
            <a:r>
              <a:rPr lang="en-US" i="1" dirty="0"/>
              <a:t>best</a:t>
            </a:r>
            <a:r>
              <a:rPr lang="en-US" dirty="0"/>
              <a:t> approach that works in all situations. Each option has strengths and weaknesses</a:t>
            </a:r>
            <a:r>
              <a:rPr lang="en-US" dirty="0" smtClean="0"/>
              <a:t>.</a:t>
            </a:r>
          </a:p>
          <a:p>
            <a:r>
              <a:rPr lang="en-US" dirty="0"/>
              <a:t>Plain HTML has the advantage of being simple. It also integrates well with text. </a:t>
            </a:r>
            <a:endParaRPr lang="en-US" dirty="0" smtClean="0"/>
          </a:p>
          <a:p>
            <a:r>
              <a:rPr lang="en-US" dirty="0"/>
              <a:t>SVG can be used to produce crisp graphics that look good at any zoom level. It is more difficult to use than plain HTML but also much more powerful</a:t>
            </a:r>
            <a:r>
              <a:rPr lang="en-US" dirty="0" smtClean="0"/>
              <a:t>.</a:t>
            </a:r>
          </a:p>
          <a:p>
            <a:r>
              <a:rPr lang="en-US" dirty="0"/>
              <a:t>Both SVG and HTML build up a data structure (the DOM) that represents the picture. This makes it possible to modify elements after they are drawn. If you need to repeatedly change a small part of a big picture in response to what the user is doing or as part of an animation, doing it in a canvas can be needlessly expensive. The DOM also allows us to register mouse event handlers on every element in the picture (even on shapes drawn with SVG). You can’t do that with canvas</a:t>
            </a:r>
            <a:r>
              <a:rPr lang="en-US" dirty="0" smtClean="0"/>
              <a:t>.</a:t>
            </a:r>
          </a:p>
          <a:p>
            <a:r>
              <a:rPr lang="en-US" dirty="0"/>
              <a:t>But canvas’s pixel-oriented approach can be an advantage when drawing a huge amount of tiny elements. The fact that it does not build up a data structure but only repeatedly draws onto the same pixel surface gives canvas a lower cost per shape</a:t>
            </a:r>
            <a:r>
              <a:rPr lang="en-US" dirty="0" smtClean="0"/>
              <a:t>.</a:t>
            </a:r>
          </a:p>
          <a:p>
            <a:r>
              <a:rPr lang="en-US" dirty="0"/>
              <a:t>There are also effects, such as rendering a scene one pixel at a time (for example, using a ray tracer) or </a:t>
            </a:r>
            <a:r>
              <a:rPr lang="en-US" dirty="0" err="1"/>
              <a:t>postprocessing</a:t>
            </a:r>
            <a:r>
              <a:rPr lang="en-US" dirty="0"/>
              <a:t> an image with JavaScript (blurring or distorting it), that can only be realistically handled by a pixel-based technique.</a:t>
            </a:r>
          </a:p>
        </p:txBody>
      </p:sp>
    </p:spTree>
    <p:extLst>
      <p:ext uri="{BB962C8B-B14F-4D97-AF65-F5344CB8AC3E}">
        <p14:creationId xmlns:p14="http://schemas.microsoft.com/office/powerpoint/2010/main" val="14366449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Canvas element</a:t>
            </a:r>
            <a:endParaRPr lang="en-US" dirty="0"/>
          </a:p>
        </p:txBody>
      </p:sp>
      <p:sp>
        <p:nvSpPr>
          <p:cNvPr id="3" name="Content Placeholder 2"/>
          <p:cNvSpPr>
            <a:spLocks noGrp="1"/>
          </p:cNvSpPr>
          <p:nvPr>
            <p:ph idx="1"/>
          </p:nvPr>
        </p:nvSpPr>
        <p:spPr/>
        <p:txBody>
          <a:bodyPr>
            <a:normAutofit lnSpcReduction="10000"/>
          </a:bodyPr>
          <a:lstStyle/>
          <a:p>
            <a:pPr marL="171450" indent="-171450"/>
            <a:r>
              <a:rPr lang="en-NZ" dirty="0"/>
              <a:t>HTML5 graphical power is </a:t>
            </a:r>
            <a:r>
              <a:rPr lang="en-NZ" dirty="0" smtClean="0"/>
              <a:t>often mentioned in web development circles</a:t>
            </a:r>
            <a:endParaRPr lang="en-NZ" dirty="0"/>
          </a:p>
          <a:p>
            <a:pPr marL="171450" indent="-171450"/>
            <a:r>
              <a:rPr lang="en-NZ" dirty="0" smtClean="0"/>
              <a:t>Games can be written that </a:t>
            </a:r>
            <a:r>
              <a:rPr lang="en-NZ" dirty="0"/>
              <a:t>run in the </a:t>
            </a:r>
            <a:r>
              <a:rPr lang="en-NZ" dirty="0" smtClean="0"/>
              <a:t>browser</a:t>
            </a:r>
          </a:p>
          <a:p>
            <a:pPr marL="171450" indent="-171450"/>
            <a:r>
              <a:rPr lang="en-NZ" dirty="0" smtClean="0"/>
              <a:t>Actually </a:t>
            </a:r>
            <a:r>
              <a:rPr lang="en-NZ" dirty="0"/>
              <a:t>this power doesn’t come from HTML5, except in the sense that the new standard introduces an element that works as a drawing </a:t>
            </a:r>
            <a:r>
              <a:rPr lang="en-NZ" dirty="0" smtClean="0"/>
              <a:t>surface</a:t>
            </a:r>
            <a:endParaRPr lang="en-NZ" dirty="0"/>
          </a:p>
          <a:p>
            <a:pPr marL="171450" indent="-171450"/>
            <a:r>
              <a:rPr lang="en-NZ" dirty="0"/>
              <a:t>All the actual awesomeness is accomplished by JavaScript talking to the canvas </a:t>
            </a:r>
            <a:r>
              <a:rPr lang="en-NZ" dirty="0" smtClean="0"/>
              <a:t>element</a:t>
            </a:r>
            <a:endParaRPr lang="en-NZ" dirty="0"/>
          </a:p>
          <a:p>
            <a:pPr marL="171450" indent="-171450"/>
            <a:r>
              <a:rPr lang="en-NZ" dirty="0" smtClean="0"/>
              <a:t>There </a:t>
            </a:r>
            <a:r>
              <a:rPr lang="en-NZ" dirty="0"/>
              <a:t>is too much for us to do everything, so we will look only at the core; if you’re interested in doing serious art work in the browser, an appropriate reference text is </a:t>
            </a:r>
            <a:r>
              <a:rPr lang="en-NZ" dirty="0" smtClean="0"/>
              <a:t>essential</a:t>
            </a:r>
          </a:p>
          <a:p>
            <a:pPr marL="171450" indent="-171450"/>
            <a:r>
              <a:rPr lang="en-NZ" dirty="0"/>
              <a:t>Flash </a:t>
            </a:r>
            <a:r>
              <a:rPr lang="en-NZ" dirty="0" smtClean="0"/>
              <a:t>was the way of creating graphical web applications in the past but recently it has </a:t>
            </a:r>
            <a:r>
              <a:rPr lang="en-NZ" dirty="0"/>
              <a:t>been made obsolete by HTML5</a:t>
            </a:r>
          </a:p>
          <a:p>
            <a:pPr marL="171450" indent="-171450"/>
            <a:endParaRPr lang="en-NZ" dirty="0"/>
          </a:p>
          <a:p>
            <a:endParaRPr lang="en-US" dirty="0"/>
          </a:p>
        </p:txBody>
      </p:sp>
    </p:spTree>
    <p:extLst>
      <p:ext uri="{BB962C8B-B14F-4D97-AF65-F5344CB8AC3E}">
        <p14:creationId xmlns:p14="http://schemas.microsoft.com/office/powerpoint/2010/main" val="37840881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US" dirty="0"/>
              <a:t>The canvas </a:t>
            </a:r>
            <a:r>
              <a:rPr lang="en-US" dirty="0" smtClean="0"/>
              <a:t>element</a:t>
            </a:r>
            <a:endParaRPr lang="en-US" dirty="0"/>
          </a:p>
        </p:txBody>
      </p:sp>
      <p:sp>
        <p:nvSpPr>
          <p:cNvPr id="3" name="Content Placeholder 2"/>
          <p:cNvSpPr>
            <a:spLocks noGrp="1"/>
          </p:cNvSpPr>
          <p:nvPr>
            <p:ph idx="1"/>
          </p:nvPr>
        </p:nvSpPr>
        <p:spPr>
          <a:xfrm>
            <a:off x="152400" y="762000"/>
            <a:ext cx="9144000" cy="3124200"/>
          </a:xfrm>
        </p:spPr>
        <p:txBody>
          <a:bodyPr>
            <a:normAutofit/>
          </a:bodyPr>
          <a:lstStyle/>
          <a:p>
            <a:r>
              <a:rPr lang="en-US" sz="1400" dirty="0"/>
              <a:t>Canvas graphics can be drawn onto a &lt;canvas&gt; element. You can give such an element width and height attributes to determine its size in </a:t>
            </a:r>
            <a:r>
              <a:rPr lang="en-US" sz="1400" dirty="0" smtClean="0"/>
              <a:t>pixels</a:t>
            </a:r>
            <a:endParaRPr lang="en-US" sz="1400" dirty="0"/>
          </a:p>
          <a:p>
            <a:r>
              <a:rPr lang="en-US" sz="1400" dirty="0" smtClean="0"/>
              <a:t>A </a:t>
            </a:r>
            <a:r>
              <a:rPr lang="en-US" sz="1400" dirty="0"/>
              <a:t>new canvas is empty, </a:t>
            </a:r>
            <a:r>
              <a:rPr lang="en-US" sz="1400" dirty="0" smtClean="0"/>
              <a:t>it </a:t>
            </a:r>
            <a:r>
              <a:rPr lang="en-US" sz="1400" dirty="0"/>
              <a:t>is entirely transparent and thus shows up simply as empty space in the </a:t>
            </a:r>
            <a:r>
              <a:rPr lang="en-US" sz="1400" dirty="0" smtClean="0"/>
              <a:t>document</a:t>
            </a:r>
            <a:endParaRPr lang="en-US" sz="1400" dirty="0"/>
          </a:p>
          <a:p>
            <a:r>
              <a:rPr lang="en-US" sz="1400" dirty="0" smtClean="0"/>
              <a:t>The </a:t>
            </a:r>
            <a:r>
              <a:rPr lang="en-US" sz="1400" dirty="0"/>
              <a:t>&lt;canvas&gt; tag is intended to support different styles of drawing. To get access to an actual drawing interface, we first need to create a context, which is an object whose methods provide the drawing </a:t>
            </a:r>
            <a:r>
              <a:rPr lang="en-US" sz="1400" dirty="0" smtClean="0"/>
              <a:t>interface.</a:t>
            </a:r>
          </a:p>
          <a:p>
            <a:r>
              <a:rPr lang="en-US" sz="1400" dirty="0" smtClean="0"/>
              <a:t>There </a:t>
            </a:r>
            <a:r>
              <a:rPr lang="en-US" sz="1400" dirty="0"/>
              <a:t>are currently two widely supported drawing styles: "2d" for two-dimensional graphics and "</a:t>
            </a:r>
            <a:r>
              <a:rPr lang="en-US" sz="1400" dirty="0" err="1"/>
              <a:t>webgl</a:t>
            </a:r>
            <a:r>
              <a:rPr lang="en-US" sz="1400" dirty="0"/>
              <a:t>" for three-dimensional graphics through the OpenGL interface</a:t>
            </a:r>
            <a:r>
              <a:rPr lang="en-US" sz="1400" dirty="0" smtClean="0"/>
              <a:t>.</a:t>
            </a:r>
          </a:p>
          <a:p>
            <a:r>
              <a:rPr lang="en-US" sz="1400" dirty="0"/>
              <a:t>When no width or height attribute is specified, as in the previous example, a canvas element gets a default width of 300 pixels and height of 150 pixels.</a:t>
            </a:r>
          </a:p>
        </p:txBody>
      </p:sp>
      <p:sp>
        <p:nvSpPr>
          <p:cNvPr id="6" name="Rectangle 5"/>
          <p:cNvSpPr/>
          <p:nvPr/>
        </p:nvSpPr>
        <p:spPr>
          <a:xfrm>
            <a:off x="12700" y="3429000"/>
            <a:ext cx="6540500" cy="3416320"/>
          </a:xfrm>
          <a:prstGeom prst="rect">
            <a:avLst/>
          </a:prstGeom>
        </p:spPr>
        <p:txBody>
          <a:bodyPr wrap="square">
            <a:spAutoFit/>
          </a:bodyPr>
          <a:lstStyle/>
          <a:p>
            <a:r>
              <a:rPr lang="en-US" sz="1200" dirty="0">
                <a:solidFill>
                  <a:srgbClr val="000000"/>
                </a:solidFill>
                <a:highlight>
                  <a:srgbClr val="A6CAF0"/>
                </a:highlight>
                <a:latin typeface="Courier New" panose="02070309020205020404" pitchFamily="49" charset="0"/>
              </a:rPr>
              <a:t>&lt;!</a:t>
            </a:r>
            <a:r>
              <a:rPr lang="en-US" sz="1200" dirty="0">
                <a:solidFill>
                  <a:srgbClr val="000000"/>
                </a:solidFill>
                <a:highlight>
                  <a:srgbClr val="FFFFFF"/>
                </a:highlight>
                <a:latin typeface="Courier New" panose="02070309020205020404" pitchFamily="49" charset="0"/>
              </a:rPr>
              <a:t>DOCTYPE html</a:t>
            </a:r>
            <a:r>
              <a:rPr lang="en-US" sz="1200" dirty="0">
                <a:solidFill>
                  <a:srgbClr val="000000"/>
                </a:solidFill>
                <a:highlight>
                  <a:srgbClr val="A6CAF0"/>
                </a:highlight>
                <a:latin typeface="Courier New" panose="02070309020205020404" pitchFamily="49" charset="0"/>
              </a:rPr>
              <a:t>&gt;</a:t>
            </a:r>
            <a:endParaRPr lang="en-US" sz="1200" b="1" dirty="0">
              <a:solidFill>
                <a:srgbClr val="000000"/>
              </a:solidFill>
              <a:highlight>
                <a:srgbClr val="FFFFFF"/>
              </a:highlight>
              <a:latin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rPr>
              <a:t>&lt;html&gt;</a:t>
            </a:r>
            <a:endParaRPr lang="en-US" sz="1200" b="1" dirty="0">
              <a:solidFill>
                <a:srgbClr val="000000"/>
              </a:solidFill>
              <a:highlight>
                <a:srgbClr val="FFFFFF"/>
              </a:highlight>
              <a:latin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rPr>
              <a:t> </a:t>
            </a:r>
            <a:r>
              <a:rPr lang="en-US" sz="1200" dirty="0" smtClean="0">
                <a:solidFill>
                  <a:srgbClr val="0000FF"/>
                </a:solidFill>
                <a:highlight>
                  <a:srgbClr val="FFFFFF"/>
                </a:highlight>
                <a:latin typeface="Courier New" panose="02070309020205020404" pitchFamily="49" charset="0"/>
              </a:rPr>
              <a:t> &lt;</a:t>
            </a:r>
            <a:r>
              <a:rPr lang="en-US" sz="1200" dirty="0">
                <a:solidFill>
                  <a:srgbClr val="0000FF"/>
                </a:solidFill>
                <a:highlight>
                  <a:srgbClr val="FFFFFF"/>
                </a:highlight>
                <a:latin typeface="Courier New" panose="02070309020205020404" pitchFamily="49" charset="0"/>
              </a:rPr>
              <a:t>head&gt;</a:t>
            </a:r>
            <a:endParaRPr lang="en-US" sz="1200" b="1" dirty="0">
              <a:solidFill>
                <a:srgbClr val="000000"/>
              </a:solidFill>
              <a:highlight>
                <a:srgbClr val="FFFFFF"/>
              </a:highlight>
              <a:latin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rPr>
              <a:t>  &lt;</a:t>
            </a:r>
            <a:r>
              <a:rPr lang="en-US" sz="1200" dirty="0">
                <a:solidFill>
                  <a:srgbClr val="0000FF"/>
                </a:solidFill>
                <a:highlight>
                  <a:srgbClr val="FFFFFF"/>
                </a:highlight>
                <a:latin typeface="Courier New" panose="02070309020205020404" pitchFamily="49" charset="0"/>
              </a:rPr>
              <a:t>title&gt;</a:t>
            </a:r>
            <a:r>
              <a:rPr lang="en-US" sz="1200" b="1" dirty="0">
                <a:solidFill>
                  <a:srgbClr val="000000"/>
                </a:solidFill>
                <a:highlight>
                  <a:srgbClr val="FFFFFF"/>
                </a:highlight>
                <a:latin typeface="Courier New" panose="02070309020205020404" pitchFamily="49" charset="0"/>
              </a:rPr>
              <a:t>JavaScript Canvas</a:t>
            </a:r>
            <a:r>
              <a:rPr lang="en-US" sz="1200" dirty="0">
                <a:solidFill>
                  <a:srgbClr val="0000FF"/>
                </a:solidFill>
                <a:highlight>
                  <a:srgbClr val="FFFFFF"/>
                </a:highlight>
                <a:latin typeface="Courier New" panose="02070309020205020404" pitchFamily="49" charset="0"/>
              </a:rPr>
              <a:t>&lt;/title&gt;</a:t>
            </a:r>
            <a:endParaRPr lang="en-US" sz="1200" b="1" dirty="0">
              <a:solidFill>
                <a:srgbClr val="000000"/>
              </a:solidFill>
              <a:highlight>
                <a:srgbClr val="FFFFFF"/>
              </a:highlight>
              <a:latin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rPr>
              <a:t>  &lt;/</a:t>
            </a:r>
            <a:r>
              <a:rPr lang="en-US" sz="1200" dirty="0">
                <a:solidFill>
                  <a:srgbClr val="0000FF"/>
                </a:solidFill>
                <a:highlight>
                  <a:srgbClr val="FFFFFF"/>
                </a:highlight>
                <a:latin typeface="Courier New" panose="02070309020205020404" pitchFamily="49" charset="0"/>
              </a:rPr>
              <a:t>head&gt;</a:t>
            </a:r>
            <a:endParaRPr lang="en-US" sz="1200" b="1" dirty="0">
              <a:solidFill>
                <a:srgbClr val="000000"/>
              </a:solidFill>
              <a:highlight>
                <a:srgbClr val="FFFFFF"/>
              </a:highlight>
              <a:latin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rPr>
              <a:t>  &lt;</a:t>
            </a:r>
            <a:r>
              <a:rPr lang="en-US" sz="1200" dirty="0">
                <a:solidFill>
                  <a:srgbClr val="0000FF"/>
                </a:solidFill>
                <a:highlight>
                  <a:srgbClr val="FFFFFF"/>
                </a:highlight>
                <a:latin typeface="Courier New" panose="02070309020205020404" pitchFamily="49" charset="0"/>
              </a:rPr>
              <a:t>body&gt;</a:t>
            </a:r>
            <a:endParaRPr lang="en-US" sz="1200" b="1" dirty="0">
              <a:solidFill>
                <a:srgbClr val="000000"/>
              </a:solidFill>
              <a:highlight>
                <a:srgbClr val="FFFFFF"/>
              </a:highlight>
              <a:latin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rPr>
              <a:t>    &lt;</a:t>
            </a:r>
            <a:r>
              <a:rPr lang="en-US" sz="1200" dirty="0">
                <a:solidFill>
                  <a:srgbClr val="0000FF"/>
                </a:solidFill>
                <a:highlight>
                  <a:srgbClr val="FFFFFF"/>
                </a:highlight>
                <a:latin typeface="Courier New" panose="02070309020205020404" pitchFamily="49" charset="0"/>
              </a:rPr>
              <a:t>p&gt;</a:t>
            </a:r>
            <a:r>
              <a:rPr lang="en-US" sz="1200" b="1" dirty="0">
                <a:solidFill>
                  <a:srgbClr val="000000"/>
                </a:solidFill>
                <a:highlight>
                  <a:srgbClr val="FFFFFF"/>
                </a:highlight>
                <a:latin typeface="Courier New" panose="02070309020205020404" pitchFamily="49" charset="0"/>
              </a:rPr>
              <a:t>Before </a:t>
            </a:r>
            <a:r>
              <a:rPr lang="en-US" sz="1200" b="1" dirty="0" smtClean="0">
                <a:solidFill>
                  <a:srgbClr val="000000"/>
                </a:solidFill>
                <a:highlight>
                  <a:srgbClr val="FFFFFF"/>
                </a:highlight>
                <a:latin typeface="Courier New" panose="02070309020205020404" pitchFamily="49" charset="0"/>
              </a:rPr>
              <a:t>canvas</a:t>
            </a:r>
            <a:r>
              <a:rPr lang="en-US" sz="1200" dirty="0" smtClean="0">
                <a:solidFill>
                  <a:srgbClr val="0000FF"/>
                </a:solidFill>
                <a:highlight>
                  <a:srgbClr val="FFFFFF"/>
                </a:highlight>
                <a:latin typeface="Courier New" panose="02070309020205020404" pitchFamily="49" charset="0"/>
              </a:rPr>
              <a:t>&lt;/</a:t>
            </a:r>
            <a:r>
              <a:rPr lang="en-US" sz="1200" dirty="0">
                <a:solidFill>
                  <a:srgbClr val="0000FF"/>
                </a:solidFill>
                <a:highlight>
                  <a:srgbClr val="FFFFFF"/>
                </a:highlight>
                <a:latin typeface="Courier New" panose="02070309020205020404" pitchFamily="49" charset="0"/>
              </a:rPr>
              <a:t>p&gt;</a:t>
            </a:r>
            <a:endParaRPr lang="en-US" sz="1200" b="1" dirty="0">
              <a:solidFill>
                <a:srgbClr val="000000"/>
              </a:solidFill>
              <a:highlight>
                <a:srgbClr val="FFFFFF"/>
              </a:highlight>
              <a:latin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rPr>
              <a:t>    &lt;</a:t>
            </a:r>
            <a:r>
              <a:rPr lang="en-US" sz="1200" dirty="0">
                <a:solidFill>
                  <a:srgbClr val="0000FF"/>
                </a:solidFill>
                <a:highlight>
                  <a:srgbClr val="FFFFFF"/>
                </a:highlight>
                <a:latin typeface="Courier New" panose="02070309020205020404" pitchFamily="49" charset="0"/>
              </a:rPr>
              <a:t>canvas</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style</a:t>
            </a:r>
            <a:r>
              <a:rPr lang="en-US" sz="1200" dirty="0">
                <a:solidFill>
                  <a:srgbClr val="000000"/>
                </a:solidFill>
                <a:highlight>
                  <a:srgbClr val="FFFFFF"/>
                </a:highlight>
                <a:latin typeface="Courier New" panose="02070309020205020404" pitchFamily="49" charset="0"/>
              </a:rPr>
              <a:t>=</a:t>
            </a:r>
            <a:r>
              <a:rPr lang="en-US" sz="1200" b="1" dirty="0">
                <a:solidFill>
                  <a:srgbClr val="8000FF"/>
                </a:solidFill>
                <a:highlight>
                  <a:srgbClr val="FFFFFF"/>
                </a:highlight>
                <a:latin typeface="Courier New" panose="02070309020205020404" pitchFamily="49" charset="0"/>
              </a:rPr>
              <a:t>"border: solid 1px black"</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width</a:t>
            </a:r>
            <a:r>
              <a:rPr lang="en-US" sz="1200" dirty="0">
                <a:solidFill>
                  <a:srgbClr val="000000"/>
                </a:solidFill>
                <a:highlight>
                  <a:srgbClr val="FFFFFF"/>
                </a:highlight>
                <a:latin typeface="Courier New" panose="02070309020205020404" pitchFamily="49" charset="0"/>
              </a:rPr>
              <a:t>=</a:t>
            </a:r>
            <a:r>
              <a:rPr lang="en-US" sz="1200" b="1" dirty="0">
                <a:solidFill>
                  <a:srgbClr val="8000FF"/>
                </a:solidFill>
                <a:highlight>
                  <a:srgbClr val="FFFFFF"/>
                </a:highlight>
                <a:latin typeface="Courier New" panose="02070309020205020404" pitchFamily="49" charset="0"/>
              </a:rPr>
              <a:t>"200"</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height</a:t>
            </a:r>
            <a:r>
              <a:rPr lang="en-US" sz="1200" dirty="0">
                <a:solidFill>
                  <a:srgbClr val="000000"/>
                </a:solidFill>
                <a:highlight>
                  <a:srgbClr val="FFFFFF"/>
                </a:highlight>
                <a:latin typeface="Courier New" panose="02070309020205020404" pitchFamily="49" charset="0"/>
              </a:rPr>
              <a:t>=</a:t>
            </a:r>
            <a:r>
              <a:rPr lang="en-US" sz="1200" b="1" dirty="0">
                <a:solidFill>
                  <a:srgbClr val="8000FF"/>
                </a:solidFill>
                <a:highlight>
                  <a:srgbClr val="FFFFFF"/>
                </a:highlight>
                <a:latin typeface="Courier New" panose="02070309020205020404" pitchFamily="49" charset="0"/>
              </a:rPr>
              <a:t>"160</a:t>
            </a:r>
            <a:r>
              <a:rPr lang="en-US" sz="1200" b="1" dirty="0" smtClean="0">
                <a:solidFill>
                  <a:srgbClr val="8000FF"/>
                </a:solidFill>
                <a:highlight>
                  <a:srgbClr val="FFFFFF"/>
                </a:highlight>
                <a:latin typeface="Courier New" panose="02070309020205020404" pitchFamily="49" charset="0"/>
              </a:rPr>
              <a:t>"</a:t>
            </a:r>
            <a:r>
              <a:rPr lang="en-US" sz="1200" dirty="0" smtClean="0">
                <a:solidFill>
                  <a:srgbClr val="0000FF"/>
                </a:solidFill>
                <a:highlight>
                  <a:srgbClr val="FFFFFF"/>
                </a:highlight>
                <a:latin typeface="Courier New" panose="02070309020205020404" pitchFamily="49" charset="0"/>
              </a:rPr>
              <a:t>&gt;</a:t>
            </a:r>
          </a:p>
          <a:p>
            <a:r>
              <a:rPr lang="en-US" sz="1200" dirty="0" smtClean="0">
                <a:solidFill>
                  <a:srgbClr val="0000FF"/>
                </a:solidFill>
                <a:highlight>
                  <a:srgbClr val="FFFFFF"/>
                </a:highlight>
                <a:latin typeface="Courier New" panose="02070309020205020404" pitchFamily="49" charset="0"/>
              </a:rPr>
              <a:t>    &lt;/</a:t>
            </a:r>
            <a:r>
              <a:rPr lang="en-US" sz="1200" dirty="0">
                <a:solidFill>
                  <a:srgbClr val="0000FF"/>
                </a:solidFill>
                <a:highlight>
                  <a:srgbClr val="FFFFFF"/>
                </a:highlight>
                <a:latin typeface="Courier New" panose="02070309020205020404" pitchFamily="49" charset="0"/>
              </a:rPr>
              <a:t>canvas&gt;</a:t>
            </a:r>
            <a:endParaRPr lang="en-US" sz="1200" b="1" dirty="0">
              <a:solidFill>
                <a:srgbClr val="000000"/>
              </a:solidFill>
              <a:highlight>
                <a:srgbClr val="FFFFFF"/>
              </a:highlight>
              <a:latin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rPr>
              <a:t>    &lt;</a:t>
            </a:r>
            <a:r>
              <a:rPr lang="en-US" sz="1200" dirty="0">
                <a:solidFill>
                  <a:srgbClr val="0000FF"/>
                </a:solidFill>
                <a:highlight>
                  <a:srgbClr val="FFFFFF"/>
                </a:highlight>
                <a:latin typeface="Courier New" panose="02070309020205020404" pitchFamily="49" charset="0"/>
              </a:rPr>
              <a:t>p&gt;</a:t>
            </a:r>
            <a:r>
              <a:rPr lang="en-US" sz="1200" b="1" dirty="0">
                <a:solidFill>
                  <a:srgbClr val="000000"/>
                </a:solidFill>
                <a:highlight>
                  <a:srgbClr val="FFFFFF"/>
                </a:highlight>
                <a:latin typeface="Courier New" panose="02070309020205020404" pitchFamily="49" charset="0"/>
              </a:rPr>
              <a:t>After canvas.</a:t>
            </a:r>
            <a:r>
              <a:rPr lang="en-US" sz="1200" dirty="0">
                <a:solidFill>
                  <a:srgbClr val="0000FF"/>
                </a:solidFill>
                <a:highlight>
                  <a:srgbClr val="FFFFFF"/>
                </a:highlight>
                <a:latin typeface="Courier New" panose="02070309020205020404" pitchFamily="49" charset="0"/>
              </a:rPr>
              <a:t>&lt;/p&gt;</a:t>
            </a:r>
            <a:endParaRPr lang="en-US" sz="1200" b="1" dirty="0">
              <a:solidFill>
                <a:srgbClr val="000000"/>
              </a:solidFill>
              <a:highlight>
                <a:srgbClr val="FFFFFF"/>
              </a:highlight>
              <a:latin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rPr>
              <a:t>    &lt;</a:t>
            </a:r>
            <a:r>
              <a:rPr lang="en-US" sz="1200" dirty="0">
                <a:solidFill>
                  <a:srgbClr val="0000FF"/>
                </a:solidFill>
                <a:highlight>
                  <a:srgbClr val="FFFFFF"/>
                </a:highlight>
                <a:latin typeface="Courier New" panose="02070309020205020404" pitchFamily="49" charset="0"/>
              </a:rPr>
              <a:t>script&gt;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80"/>
                </a:solidFill>
                <a:highlight>
                  <a:srgbClr val="F2F4FF"/>
                </a:highlight>
                <a:latin typeface="Courier New" panose="02070309020205020404" pitchFamily="49" charset="0"/>
              </a:rPr>
              <a:t>      </a:t>
            </a:r>
            <a:r>
              <a:rPr lang="en-US" sz="1200" b="1" dirty="0" err="1" smtClean="0">
                <a:solidFill>
                  <a:srgbClr val="000080"/>
                </a:solidFill>
                <a:highlight>
                  <a:srgbClr val="F2F4FF"/>
                </a:highlight>
                <a:latin typeface="Courier New" panose="02070309020205020404" pitchFamily="49" charset="0"/>
              </a:rPr>
              <a:t>var</a:t>
            </a:r>
            <a:r>
              <a:rPr lang="en-US" sz="1200" dirty="0" smtClean="0">
                <a:solidFill>
                  <a:srgbClr val="000000"/>
                </a:solidFill>
                <a:highlight>
                  <a:srgbClr val="F2F4FF"/>
                </a:highlight>
                <a:latin typeface="Courier New" panose="02070309020205020404" pitchFamily="49" charset="0"/>
              </a:rPr>
              <a:t> </a:t>
            </a:r>
            <a:r>
              <a:rPr lang="en-US" sz="1200" dirty="0">
                <a:solidFill>
                  <a:srgbClr val="000000"/>
                </a:solidFill>
                <a:highlight>
                  <a:srgbClr val="F2F4FF"/>
                </a:highlight>
                <a:latin typeface="Courier New" panose="02070309020205020404" pitchFamily="49" charset="0"/>
              </a:rPr>
              <a:t>canvas </a:t>
            </a:r>
            <a:r>
              <a:rPr lang="en-US" sz="1200" b="1" dirty="0">
                <a:solidFill>
                  <a:srgbClr val="000000"/>
                </a:solidFill>
                <a:highlight>
                  <a:srgbClr val="F2F4FF"/>
                </a:highlight>
                <a:latin typeface="Courier New" panose="02070309020205020404" pitchFamily="49" charset="0"/>
              </a:rPr>
              <a:t>=</a:t>
            </a:r>
            <a:r>
              <a:rPr lang="en-US" sz="1200" dirty="0">
                <a:solidFill>
                  <a:srgbClr val="000000"/>
                </a:solidFill>
                <a:highlight>
                  <a:srgbClr val="F2F4FF"/>
                </a:highlight>
                <a:latin typeface="Courier New" panose="02070309020205020404" pitchFamily="49" charset="0"/>
              </a:rPr>
              <a:t> </a:t>
            </a:r>
            <a:r>
              <a:rPr lang="en-US" sz="1200" dirty="0" smtClean="0">
                <a:solidFill>
                  <a:srgbClr val="000000"/>
                </a:solidFill>
                <a:highlight>
                  <a:srgbClr val="F2F4FF"/>
                </a:highlight>
                <a:latin typeface="Courier New" panose="02070309020205020404" pitchFamily="49" charset="0"/>
              </a:rPr>
              <a:t> </a:t>
            </a:r>
            <a:r>
              <a:rPr lang="en-US" sz="1200" dirty="0" err="1" smtClean="0">
                <a:solidFill>
                  <a:srgbClr val="000000"/>
                </a:solidFill>
                <a:highlight>
                  <a:srgbClr val="F2F4FF"/>
                </a:highlight>
                <a:latin typeface="Courier New" panose="02070309020205020404" pitchFamily="49" charset="0"/>
              </a:rPr>
              <a:t>document.querySelector</a:t>
            </a:r>
            <a:r>
              <a:rPr lang="en-US" sz="1200" b="1" dirty="0">
                <a:solidFill>
                  <a:srgbClr val="000000"/>
                </a:solidFill>
                <a:highlight>
                  <a:srgbClr val="F2F4FF"/>
                </a:highlight>
                <a:latin typeface="Courier New" panose="02070309020205020404" pitchFamily="49" charset="0"/>
              </a:rPr>
              <a:t>(</a:t>
            </a:r>
            <a:r>
              <a:rPr lang="en-US" sz="1200" dirty="0">
                <a:solidFill>
                  <a:srgbClr val="808080"/>
                </a:solidFill>
                <a:highlight>
                  <a:srgbClr val="F2F4FF"/>
                </a:highlight>
                <a:latin typeface="Courier New" panose="02070309020205020404" pitchFamily="49" charset="0"/>
              </a:rPr>
              <a:t>"canvas"</a:t>
            </a:r>
            <a:r>
              <a:rPr lang="en-US" sz="1200" b="1" dirty="0">
                <a:solidFill>
                  <a:srgbClr val="000000"/>
                </a:solidFill>
                <a:highlight>
                  <a:srgbClr val="F2F4FF"/>
                </a:highlight>
                <a:latin typeface="Courier New" panose="02070309020205020404" pitchFamily="49" charset="0"/>
              </a:rPr>
              <a:t>);</a:t>
            </a:r>
            <a:endParaRPr lang="en-US" sz="1200" dirty="0">
              <a:solidFill>
                <a:srgbClr val="000000"/>
              </a:solidFill>
              <a:highlight>
                <a:srgbClr val="F2F4FF"/>
              </a:highlight>
              <a:latin typeface="Courier New" panose="02070309020205020404" pitchFamily="49" charset="0"/>
            </a:endParaRPr>
          </a:p>
          <a:p>
            <a:r>
              <a:rPr lang="en-US" sz="1200" b="1" dirty="0" smtClean="0">
                <a:solidFill>
                  <a:srgbClr val="000080"/>
                </a:solidFill>
                <a:highlight>
                  <a:srgbClr val="F2F4FF"/>
                </a:highlight>
                <a:latin typeface="Courier New" panose="02070309020205020404" pitchFamily="49" charset="0"/>
              </a:rPr>
              <a:t>      </a:t>
            </a:r>
            <a:r>
              <a:rPr lang="en-US" sz="1200" b="1" dirty="0" err="1" smtClean="0">
                <a:solidFill>
                  <a:srgbClr val="000080"/>
                </a:solidFill>
                <a:highlight>
                  <a:srgbClr val="F2F4FF"/>
                </a:highlight>
                <a:latin typeface="Courier New" panose="02070309020205020404" pitchFamily="49" charset="0"/>
              </a:rPr>
              <a:t>var</a:t>
            </a:r>
            <a:r>
              <a:rPr lang="en-US" sz="1200" dirty="0" smtClean="0">
                <a:solidFill>
                  <a:srgbClr val="000000"/>
                </a:solidFill>
                <a:highlight>
                  <a:srgbClr val="F2F4FF"/>
                </a:highlight>
                <a:latin typeface="Courier New" panose="02070309020205020404" pitchFamily="49" charset="0"/>
              </a:rPr>
              <a:t> </a:t>
            </a:r>
            <a:r>
              <a:rPr lang="en-US" sz="1200" dirty="0">
                <a:solidFill>
                  <a:srgbClr val="000000"/>
                </a:solidFill>
                <a:highlight>
                  <a:srgbClr val="F2F4FF"/>
                </a:highlight>
                <a:latin typeface="Courier New" panose="02070309020205020404" pitchFamily="49" charset="0"/>
              </a:rPr>
              <a:t>context </a:t>
            </a:r>
            <a:r>
              <a:rPr lang="en-US" sz="1200" b="1" dirty="0">
                <a:solidFill>
                  <a:srgbClr val="000000"/>
                </a:solidFill>
                <a:highlight>
                  <a:srgbClr val="F2F4FF"/>
                </a:highlight>
                <a:latin typeface="Courier New" panose="02070309020205020404" pitchFamily="49" charset="0"/>
              </a:rPr>
              <a:t>=</a:t>
            </a:r>
            <a:r>
              <a:rPr lang="en-US" sz="1200" dirty="0">
                <a:solidFill>
                  <a:srgbClr val="000000"/>
                </a:solidFill>
                <a:highlight>
                  <a:srgbClr val="F2F4FF"/>
                </a:highlight>
                <a:latin typeface="Courier New" panose="02070309020205020404" pitchFamily="49" charset="0"/>
              </a:rPr>
              <a:t> </a:t>
            </a:r>
            <a:r>
              <a:rPr lang="en-US" sz="1200" dirty="0" err="1">
                <a:solidFill>
                  <a:srgbClr val="000000"/>
                </a:solidFill>
                <a:highlight>
                  <a:srgbClr val="F2F4FF"/>
                </a:highlight>
                <a:latin typeface="Courier New" panose="02070309020205020404" pitchFamily="49" charset="0"/>
              </a:rPr>
              <a:t>canvas.getContext</a:t>
            </a:r>
            <a:r>
              <a:rPr lang="en-US" sz="1200" b="1" dirty="0">
                <a:solidFill>
                  <a:srgbClr val="000000"/>
                </a:solidFill>
                <a:highlight>
                  <a:srgbClr val="F2F4FF"/>
                </a:highlight>
                <a:latin typeface="Courier New" panose="02070309020205020404" pitchFamily="49" charset="0"/>
              </a:rPr>
              <a:t>(</a:t>
            </a:r>
            <a:r>
              <a:rPr lang="en-US" sz="1200" dirty="0">
                <a:solidFill>
                  <a:srgbClr val="808080"/>
                </a:solidFill>
                <a:highlight>
                  <a:srgbClr val="F2F4FF"/>
                </a:highlight>
                <a:latin typeface="Courier New" panose="02070309020205020404" pitchFamily="49" charset="0"/>
              </a:rPr>
              <a:t>"2d"</a:t>
            </a:r>
            <a:r>
              <a:rPr lang="en-US" sz="1200" b="1" dirty="0">
                <a:solidFill>
                  <a:srgbClr val="000000"/>
                </a:solidFill>
                <a:highlight>
                  <a:srgbClr val="F2F4FF"/>
                </a:highlight>
                <a:latin typeface="Courier New" panose="02070309020205020404" pitchFamily="49" charset="0"/>
              </a:rPr>
              <a:t>);</a:t>
            </a:r>
            <a:endParaRPr lang="en-US" sz="1200" dirty="0">
              <a:solidFill>
                <a:srgbClr val="000000"/>
              </a:solidFill>
              <a:highlight>
                <a:srgbClr val="F2F4FF"/>
              </a:highlight>
              <a:latin typeface="Courier New" panose="02070309020205020404" pitchFamily="49" charset="0"/>
            </a:endParaRPr>
          </a:p>
          <a:p>
            <a:r>
              <a:rPr lang="en-US" sz="1200" dirty="0" smtClean="0">
                <a:solidFill>
                  <a:srgbClr val="000000"/>
                </a:solidFill>
                <a:highlight>
                  <a:srgbClr val="F2F4FF"/>
                </a:highlight>
                <a:latin typeface="Courier New" panose="02070309020205020404" pitchFamily="49" charset="0"/>
              </a:rPr>
              <a:t>      </a:t>
            </a:r>
            <a:r>
              <a:rPr lang="en-US" sz="1200" dirty="0" err="1" smtClean="0">
                <a:solidFill>
                  <a:srgbClr val="000000"/>
                </a:solidFill>
                <a:highlight>
                  <a:srgbClr val="F2F4FF"/>
                </a:highlight>
                <a:latin typeface="Courier New" panose="02070309020205020404" pitchFamily="49" charset="0"/>
              </a:rPr>
              <a:t>context.fillStyle</a:t>
            </a:r>
            <a:r>
              <a:rPr lang="en-US" sz="1200" dirty="0" smtClean="0">
                <a:solidFill>
                  <a:srgbClr val="000000"/>
                </a:solidFill>
                <a:highlight>
                  <a:srgbClr val="F2F4FF"/>
                </a:highlight>
                <a:latin typeface="Courier New" panose="02070309020205020404" pitchFamily="49" charset="0"/>
              </a:rPr>
              <a:t> </a:t>
            </a:r>
            <a:r>
              <a:rPr lang="en-US" sz="1200" b="1" dirty="0">
                <a:solidFill>
                  <a:srgbClr val="000000"/>
                </a:solidFill>
                <a:highlight>
                  <a:srgbClr val="F2F4FF"/>
                </a:highlight>
                <a:latin typeface="Courier New" panose="02070309020205020404" pitchFamily="49" charset="0"/>
              </a:rPr>
              <a:t>=</a:t>
            </a:r>
            <a:r>
              <a:rPr lang="en-US" sz="1200" dirty="0">
                <a:solidFill>
                  <a:srgbClr val="000000"/>
                </a:solidFill>
                <a:highlight>
                  <a:srgbClr val="F2F4FF"/>
                </a:highlight>
                <a:latin typeface="Courier New" panose="02070309020205020404" pitchFamily="49" charset="0"/>
              </a:rPr>
              <a:t> </a:t>
            </a:r>
            <a:r>
              <a:rPr lang="en-US" sz="1200" dirty="0">
                <a:solidFill>
                  <a:srgbClr val="808080"/>
                </a:solidFill>
                <a:highlight>
                  <a:srgbClr val="F2F4FF"/>
                </a:highlight>
                <a:latin typeface="Courier New" panose="02070309020205020404" pitchFamily="49" charset="0"/>
              </a:rPr>
              <a:t>"red"</a:t>
            </a:r>
            <a:r>
              <a:rPr lang="en-US" sz="1200" b="1" dirty="0">
                <a:solidFill>
                  <a:srgbClr val="000000"/>
                </a:solidFill>
                <a:highlight>
                  <a:srgbClr val="F2F4FF"/>
                </a:highlight>
                <a:latin typeface="Courier New" panose="02070309020205020404" pitchFamily="49" charset="0"/>
              </a:rPr>
              <a:t>;</a:t>
            </a:r>
            <a:endParaRPr lang="en-US" sz="1200" dirty="0">
              <a:solidFill>
                <a:srgbClr val="000000"/>
              </a:solidFill>
              <a:highlight>
                <a:srgbClr val="F2F4FF"/>
              </a:highlight>
              <a:latin typeface="Courier New" panose="02070309020205020404" pitchFamily="49" charset="0"/>
            </a:endParaRPr>
          </a:p>
          <a:p>
            <a:r>
              <a:rPr lang="en-US" sz="1200" dirty="0" smtClean="0">
                <a:solidFill>
                  <a:srgbClr val="000000"/>
                </a:solidFill>
                <a:highlight>
                  <a:srgbClr val="F2F4FF"/>
                </a:highlight>
                <a:latin typeface="Courier New" panose="02070309020205020404" pitchFamily="49" charset="0"/>
              </a:rPr>
              <a:t>      </a:t>
            </a:r>
            <a:r>
              <a:rPr lang="en-US" sz="1200" dirty="0" err="1" smtClean="0">
                <a:solidFill>
                  <a:srgbClr val="000000"/>
                </a:solidFill>
                <a:highlight>
                  <a:srgbClr val="F2F4FF"/>
                </a:highlight>
                <a:latin typeface="Courier New" panose="02070309020205020404" pitchFamily="49" charset="0"/>
              </a:rPr>
              <a:t>context.fillRect</a:t>
            </a:r>
            <a:r>
              <a:rPr lang="en-US" sz="1200" b="1" dirty="0" smtClean="0">
                <a:solidFill>
                  <a:srgbClr val="000000"/>
                </a:solidFill>
                <a:highlight>
                  <a:srgbClr val="F2F4FF"/>
                </a:highlight>
                <a:latin typeface="Courier New" panose="02070309020205020404" pitchFamily="49" charset="0"/>
              </a:rPr>
              <a:t>(</a:t>
            </a:r>
            <a:r>
              <a:rPr lang="en-US" sz="1200" dirty="0" smtClean="0">
                <a:solidFill>
                  <a:srgbClr val="FF0000"/>
                </a:solidFill>
                <a:highlight>
                  <a:srgbClr val="F2F4FF"/>
                </a:highlight>
                <a:latin typeface="Courier New" panose="02070309020205020404" pitchFamily="49" charset="0"/>
              </a:rPr>
              <a:t>10</a:t>
            </a:r>
            <a:r>
              <a:rPr lang="en-US" sz="1200" b="1" dirty="0">
                <a:solidFill>
                  <a:srgbClr val="000000"/>
                </a:solidFill>
                <a:highlight>
                  <a:srgbClr val="F2F4FF"/>
                </a:highlight>
                <a:latin typeface="Courier New" panose="02070309020205020404" pitchFamily="49" charset="0"/>
              </a:rPr>
              <a:t>,</a:t>
            </a:r>
            <a:r>
              <a:rPr lang="en-US" sz="1200" dirty="0">
                <a:solidFill>
                  <a:srgbClr val="000000"/>
                </a:solidFill>
                <a:highlight>
                  <a:srgbClr val="F2F4FF"/>
                </a:highlight>
                <a:latin typeface="Courier New" panose="02070309020205020404" pitchFamily="49" charset="0"/>
              </a:rPr>
              <a:t> </a:t>
            </a:r>
            <a:r>
              <a:rPr lang="en-US" sz="1200" dirty="0">
                <a:solidFill>
                  <a:srgbClr val="FF0000"/>
                </a:solidFill>
                <a:highlight>
                  <a:srgbClr val="F2F4FF"/>
                </a:highlight>
                <a:latin typeface="Courier New" panose="02070309020205020404" pitchFamily="49" charset="0"/>
              </a:rPr>
              <a:t>10</a:t>
            </a:r>
            <a:r>
              <a:rPr lang="en-US" sz="1200" b="1" dirty="0">
                <a:solidFill>
                  <a:srgbClr val="000000"/>
                </a:solidFill>
                <a:highlight>
                  <a:srgbClr val="F2F4FF"/>
                </a:highlight>
                <a:latin typeface="Courier New" panose="02070309020205020404" pitchFamily="49" charset="0"/>
              </a:rPr>
              <a:t>,</a:t>
            </a:r>
            <a:r>
              <a:rPr lang="en-US" sz="1200" dirty="0">
                <a:solidFill>
                  <a:srgbClr val="000000"/>
                </a:solidFill>
                <a:highlight>
                  <a:srgbClr val="F2F4FF"/>
                </a:highlight>
                <a:latin typeface="Courier New" panose="02070309020205020404" pitchFamily="49" charset="0"/>
              </a:rPr>
              <a:t> </a:t>
            </a:r>
            <a:r>
              <a:rPr lang="en-US" sz="1200" dirty="0">
                <a:solidFill>
                  <a:srgbClr val="FF0000"/>
                </a:solidFill>
                <a:highlight>
                  <a:srgbClr val="F2F4FF"/>
                </a:highlight>
                <a:latin typeface="Courier New" panose="02070309020205020404" pitchFamily="49" charset="0"/>
              </a:rPr>
              <a:t>100</a:t>
            </a:r>
            <a:r>
              <a:rPr lang="en-US" sz="1200" b="1" dirty="0">
                <a:solidFill>
                  <a:srgbClr val="000000"/>
                </a:solidFill>
                <a:highlight>
                  <a:srgbClr val="F2F4FF"/>
                </a:highlight>
                <a:latin typeface="Courier New" panose="02070309020205020404" pitchFamily="49" charset="0"/>
              </a:rPr>
              <a:t>,</a:t>
            </a:r>
            <a:r>
              <a:rPr lang="en-US" sz="1200" dirty="0">
                <a:solidFill>
                  <a:srgbClr val="000000"/>
                </a:solidFill>
                <a:highlight>
                  <a:srgbClr val="F2F4FF"/>
                </a:highlight>
                <a:latin typeface="Courier New" panose="02070309020205020404" pitchFamily="49" charset="0"/>
              </a:rPr>
              <a:t> </a:t>
            </a:r>
            <a:r>
              <a:rPr lang="en-US" sz="1200" dirty="0">
                <a:solidFill>
                  <a:srgbClr val="FF0000"/>
                </a:solidFill>
                <a:highlight>
                  <a:srgbClr val="F2F4FF"/>
                </a:highlight>
                <a:latin typeface="Courier New" panose="02070309020205020404" pitchFamily="49" charset="0"/>
              </a:rPr>
              <a:t>50</a:t>
            </a:r>
            <a:r>
              <a:rPr lang="en-US" sz="1200" b="1" dirty="0">
                <a:solidFill>
                  <a:srgbClr val="000000"/>
                </a:solidFill>
                <a:highlight>
                  <a:srgbClr val="F2F4FF"/>
                </a:highlight>
                <a:latin typeface="Courier New" panose="02070309020205020404" pitchFamily="49" charset="0"/>
              </a:rPr>
              <a:t>);</a:t>
            </a:r>
            <a:endParaRPr lang="en-US" sz="1200" dirty="0">
              <a:solidFill>
                <a:srgbClr val="000000"/>
              </a:solidFill>
              <a:highlight>
                <a:srgbClr val="F2F4FF"/>
              </a:highlight>
              <a:latin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rPr>
              <a:t>    &lt;/</a:t>
            </a:r>
            <a:r>
              <a:rPr lang="en-US" sz="1200" dirty="0">
                <a:solidFill>
                  <a:srgbClr val="0000FF"/>
                </a:solidFill>
                <a:highlight>
                  <a:srgbClr val="FFFFFF"/>
                </a:highlight>
                <a:latin typeface="Courier New" panose="02070309020205020404" pitchFamily="49" charset="0"/>
              </a:rPr>
              <a:t>script&gt;</a:t>
            </a:r>
            <a:endParaRPr lang="en-US" sz="1200" b="1" dirty="0">
              <a:solidFill>
                <a:srgbClr val="000000"/>
              </a:solidFill>
              <a:highlight>
                <a:srgbClr val="FFFFFF"/>
              </a:highlight>
              <a:latin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rPr>
              <a:t>  &lt;/</a:t>
            </a:r>
            <a:r>
              <a:rPr lang="en-US" sz="1200" dirty="0">
                <a:solidFill>
                  <a:srgbClr val="0000FF"/>
                </a:solidFill>
                <a:highlight>
                  <a:srgbClr val="FFFFFF"/>
                </a:highlight>
                <a:latin typeface="Courier New" panose="02070309020205020404" pitchFamily="49" charset="0"/>
              </a:rPr>
              <a:t>body&gt;</a:t>
            </a:r>
            <a:endParaRPr lang="en-US" sz="1200" b="1" dirty="0">
              <a:solidFill>
                <a:srgbClr val="000000"/>
              </a:solidFill>
              <a:highlight>
                <a:srgbClr val="FFFFFF"/>
              </a:highlight>
              <a:latin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rPr>
              <a:t>&lt;/html&gt;</a:t>
            </a:r>
            <a:endParaRPr lang="en-US" sz="1200" b="1" dirty="0">
              <a:solidFill>
                <a:srgbClr val="000000"/>
              </a:solidFill>
              <a:highlight>
                <a:srgbClr val="FFFFFF"/>
              </a:highlight>
              <a:latin typeface="Courier New" panose="02070309020205020404" pitchFamily="49" charset="0"/>
            </a:endParaRPr>
          </a:p>
        </p:txBody>
      </p:sp>
      <p:pic>
        <p:nvPicPr>
          <p:cNvPr id="7" name="Picture 6"/>
          <p:cNvPicPr>
            <a:picLocks noChangeAspect="1"/>
          </p:cNvPicPr>
          <p:nvPr/>
        </p:nvPicPr>
        <p:blipFill>
          <a:blip r:embed="rId2"/>
          <a:stretch>
            <a:fillRect/>
          </a:stretch>
        </p:blipFill>
        <p:spPr>
          <a:xfrm>
            <a:off x="6718300" y="3581400"/>
            <a:ext cx="2066925" cy="2409825"/>
          </a:xfrm>
          <a:prstGeom prst="rect">
            <a:avLst/>
          </a:prstGeom>
        </p:spPr>
      </p:pic>
    </p:spTree>
    <p:extLst>
      <p:ext uri="{BB962C8B-B14F-4D97-AF65-F5344CB8AC3E}">
        <p14:creationId xmlns:p14="http://schemas.microsoft.com/office/powerpoint/2010/main" val="27275895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Filling and stroking</a:t>
            </a:r>
          </a:p>
        </p:txBody>
      </p:sp>
      <p:sp>
        <p:nvSpPr>
          <p:cNvPr id="3" name="Content Placeholder 2"/>
          <p:cNvSpPr>
            <a:spLocks noGrp="1"/>
          </p:cNvSpPr>
          <p:nvPr>
            <p:ph idx="1"/>
          </p:nvPr>
        </p:nvSpPr>
        <p:spPr>
          <a:xfrm>
            <a:off x="457200" y="1143000"/>
            <a:ext cx="8458200" cy="3200400"/>
          </a:xfrm>
        </p:spPr>
        <p:txBody>
          <a:bodyPr/>
          <a:lstStyle/>
          <a:p>
            <a:r>
              <a:rPr lang="en-US" dirty="0"/>
              <a:t>In the canvas interface, a shape can be </a:t>
            </a:r>
            <a:r>
              <a:rPr lang="en-US" i="1" dirty="0"/>
              <a:t>filled</a:t>
            </a:r>
            <a:r>
              <a:rPr lang="en-US" dirty="0"/>
              <a:t>, meaning its area is given a certain color or pattern, or it can be </a:t>
            </a:r>
            <a:r>
              <a:rPr lang="en-US" i="1" dirty="0"/>
              <a:t>stroked</a:t>
            </a:r>
            <a:r>
              <a:rPr lang="en-US" dirty="0"/>
              <a:t>, which means a line is drawn along its edge. </a:t>
            </a:r>
            <a:endParaRPr lang="en-US" dirty="0" smtClean="0"/>
          </a:p>
          <a:p>
            <a:r>
              <a:rPr lang="en-US" dirty="0"/>
              <a:t>The color of the fill, thickness of the stroke, and so on are not determined by an argument to the method (as you might justly expect) but rather by properties of the context object.</a:t>
            </a:r>
          </a:p>
        </p:txBody>
      </p:sp>
      <p:sp>
        <p:nvSpPr>
          <p:cNvPr id="5" name="Rectangle 4"/>
          <p:cNvSpPr/>
          <p:nvPr/>
        </p:nvSpPr>
        <p:spPr>
          <a:xfrm>
            <a:off x="0" y="4626467"/>
            <a:ext cx="6629400" cy="1600438"/>
          </a:xfrm>
          <a:prstGeom prst="rect">
            <a:avLst/>
          </a:prstGeom>
        </p:spPr>
        <p:txBody>
          <a:bodyPr wrap="square">
            <a:spAutoFit/>
          </a:bodyPr>
          <a:lstStyle/>
          <a:p>
            <a:r>
              <a:rPr lang="en-US" sz="1400" dirty="0" smtClean="0">
                <a:solidFill>
                  <a:srgbClr val="0000FF"/>
                </a:solidFill>
                <a:highlight>
                  <a:srgbClr val="FFFFFF"/>
                </a:highlight>
                <a:latin typeface="Courier New" panose="02070309020205020404" pitchFamily="49" charset="0"/>
              </a:rPr>
              <a:t>&lt;</a:t>
            </a:r>
            <a:r>
              <a:rPr lang="en-US" sz="1400" dirty="0">
                <a:solidFill>
                  <a:srgbClr val="0000FF"/>
                </a:solidFill>
                <a:highlight>
                  <a:srgbClr val="FFFFFF"/>
                </a:highlight>
                <a:latin typeface="Courier New" panose="02070309020205020404" pitchFamily="49" charset="0"/>
              </a:rPr>
              <a:t>script&gt;</a:t>
            </a:r>
            <a:endParaRPr lang="en-US" sz="1400" dirty="0">
              <a:solidFill>
                <a:srgbClr val="000000"/>
              </a:solidFill>
              <a:highlight>
                <a:srgbClr val="FFFFFF"/>
              </a:highlight>
              <a:latin typeface="Courier New" panose="02070309020205020404" pitchFamily="49" charset="0"/>
            </a:endParaRPr>
          </a:p>
          <a:p>
            <a:r>
              <a:rPr lang="pt-BR" sz="1400" dirty="0" smtClean="0">
                <a:solidFill>
                  <a:srgbClr val="000000"/>
                </a:solidFill>
                <a:highlight>
                  <a:srgbClr val="F2F4FF"/>
                </a:highlight>
                <a:latin typeface="Courier New" panose="02070309020205020404" pitchFamily="49" charset="0"/>
              </a:rPr>
              <a:t> </a:t>
            </a:r>
            <a:r>
              <a:rPr lang="pt-BR" sz="1400" b="1" dirty="0">
                <a:solidFill>
                  <a:srgbClr val="000080"/>
                </a:solidFill>
                <a:highlight>
                  <a:srgbClr val="F2F4FF"/>
                </a:highlight>
                <a:latin typeface="Courier New" panose="02070309020205020404" pitchFamily="49" charset="0"/>
              </a:rPr>
              <a:t>var</a:t>
            </a:r>
            <a:r>
              <a:rPr lang="pt-BR" sz="1400" dirty="0">
                <a:solidFill>
                  <a:srgbClr val="000000"/>
                </a:solidFill>
                <a:highlight>
                  <a:srgbClr val="F2F4FF"/>
                </a:highlight>
                <a:latin typeface="Courier New" panose="02070309020205020404" pitchFamily="49" charset="0"/>
              </a:rPr>
              <a:t> cx </a:t>
            </a:r>
            <a:r>
              <a:rPr lang="pt-BR" sz="1400" b="1" dirty="0">
                <a:solidFill>
                  <a:srgbClr val="000000"/>
                </a:solidFill>
                <a:highlight>
                  <a:srgbClr val="F2F4FF"/>
                </a:highlight>
                <a:latin typeface="Courier New" panose="02070309020205020404" pitchFamily="49" charset="0"/>
              </a:rPr>
              <a:t>=</a:t>
            </a:r>
            <a:r>
              <a:rPr lang="pt-BR" sz="1400" dirty="0">
                <a:solidFill>
                  <a:srgbClr val="000000"/>
                </a:solidFill>
                <a:highlight>
                  <a:srgbClr val="F2F4FF"/>
                </a:highlight>
                <a:latin typeface="Courier New" panose="02070309020205020404" pitchFamily="49" charset="0"/>
              </a:rPr>
              <a:t> document.querySelector</a:t>
            </a:r>
            <a:r>
              <a:rPr lang="pt-BR" sz="1400" b="1" dirty="0">
                <a:solidFill>
                  <a:srgbClr val="000000"/>
                </a:solidFill>
                <a:highlight>
                  <a:srgbClr val="F2F4FF"/>
                </a:highlight>
                <a:latin typeface="Courier New" panose="02070309020205020404" pitchFamily="49" charset="0"/>
              </a:rPr>
              <a:t>(</a:t>
            </a:r>
            <a:r>
              <a:rPr lang="pt-BR" sz="1400" dirty="0">
                <a:solidFill>
                  <a:srgbClr val="808080"/>
                </a:solidFill>
                <a:highlight>
                  <a:srgbClr val="F2F4FF"/>
                </a:highlight>
                <a:latin typeface="Courier New" panose="02070309020205020404" pitchFamily="49" charset="0"/>
              </a:rPr>
              <a:t>"canvas"</a:t>
            </a:r>
            <a:r>
              <a:rPr lang="pt-BR" sz="1400" b="1" dirty="0">
                <a:solidFill>
                  <a:srgbClr val="000000"/>
                </a:solidFill>
                <a:highlight>
                  <a:srgbClr val="F2F4FF"/>
                </a:highlight>
                <a:latin typeface="Courier New" panose="02070309020205020404" pitchFamily="49" charset="0"/>
              </a:rPr>
              <a:t>).</a:t>
            </a:r>
            <a:r>
              <a:rPr lang="pt-BR" sz="1400" dirty="0">
                <a:solidFill>
                  <a:srgbClr val="000000"/>
                </a:solidFill>
                <a:highlight>
                  <a:srgbClr val="F2F4FF"/>
                </a:highlight>
                <a:latin typeface="Courier New" panose="02070309020205020404" pitchFamily="49" charset="0"/>
              </a:rPr>
              <a:t>getContext</a:t>
            </a:r>
            <a:r>
              <a:rPr lang="pt-BR" sz="1400" b="1" dirty="0">
                <a:solidFill>
                  <a:srgbClr val="000000"/>
                </a:solidFill>
                <a:highlight>
                  <a:srgbClr val="F2F4FF"/>
                </a:highlight>
                <a:latin typeface="Courier New" panose="02070309020205020404" pitchFamily="49" charset="0"/>
              </a:rPr>
              <a:t>(</a:t>
            </a:r>
            <a:r>
              <a:rPr lang="pt-BR" sz="1400" dirty="0">
                <a:solidFill>
                  <a:srgbClr val="808080"/>
                </a:solidFill>
                <a:highlight>
                  <a:srgbClr val="F2F4FF"/>
                </a:highlight>
                <a:latin typeface="Courier New" panose="02070309020205020404" pitchFamily="49" charset="0"/>
              </a:rPr>
              <a:t>"2d"</a:t>
            </a:r>
            <a:r>
              <a:rPr lang="pt-BR" sz="1400" b="1" dirty="0">
                <a:solidFill>
                  <a:srgbClr val="000000"/>
                </a:solidFill>
                <a:highlight>
                  <a:srgbClr val="F2F4FF"/>
                </a:highlight>
                <a:latin typeface="Courier New" panose="02070309020205020404" pitchFamily="49" charset="0"/>
              </a:rPr>
              <a:t>);</a:t>
            </a:r>
            <a:endParaRPr lang="pt-BR"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cx.strokeStyle</a:t>
            </a:r>
            <a:r>
              <a:rPr lang="en-US" sz="1400" dirty="0">
                <a:solidFill>
                  <a:srgbClr val="000000"/>
                </a:solidFill>
                <a:highlight>
                  <a:srgbClr val="F2F4FF"/>
                </a:highlight>
                <a:latin typeface="Courier New" panose="02070309020205020404" pitchFamily="49" charset="0"/>
              </a:rPr>
              <a:t> </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808080"/>
                </a:solidFill>
                <a:highlight>
                  <a:srgbClr val="F2F4FF"/>
                </a:highlight>
                <a:latin typeface="Courier New" panose="02070309020205020404" pitchFamily="49" charset="0"/>
              </a:rPr>
              <a:t>"blue"</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cx.strokeRect</a:t>
            </a:r>
            <a:r>
              <a:rPr lang="en-US" sz="1400" b="1" dirty="0">
                <a:solidFill>
                  <a:srgbClr val="000000"/>
                </a:solidFill>
                <a:highlight>
                  <a:srgbClr val="F2F4FF"/>
                </a:highlight>
                <a:latin typeface="Courier New" panose="02070309020205020404" pitchFamily="49" charset="0"/>
              </a:rPr>
              <a:t>(</a:t>
            </a:r>
            <a:r>
              <a:rPr lang="en-US" sz="1400" dirty="0">
                <a:solidFill>
                  <a:srgbClr val="FF0000"/>
                </a:solidFill>
                <a:highlight>
                  <a:srgbClr val="F2F4FF"/>
                </a:highlight>
                <a:latin typeface="Courier New" panose="02070309020205020404" pitchFamily="49" charset="0"/>
              </a:rPr>
              <a:t>5</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5</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50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50</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cx.lineWidth</a:t>
            </a:r>
            <a:r>
              <a:rPr lang="en-US" sz="1400" dirty="0">
                <a:solidFill>
                  <a:srgbClr val="000000"/>
                </a:solidFill>
                <a:highlight>
                  <a:srgbClr val="F2F4FF"/>
                </a:highlight>
                <a:latin typeface="Courier New" panose="02070309020205020404" pitchFamily="49" charset="0"/>
              </a:rPr>
              <a:t> </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5</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cx.strokeRect</a:t>
            </a:r>
            <a:r>
              <a:rPr lang="en-US" sz="1400" b="1" dirty="0">
                <a:solidFill>
                  <a:srgbClr val="000000"/>
                </a:solidFill>
                <a:highlight>
                  <a:srgbClr val="F2F4FF"/>
                </a:highlight>
                <a:latin typeface="Courier New" panose="02070309020205020404" pitchFamily="49" charset="0"/>
              </a:rPr>
              <a:t>(</a:t>
            </a:r>
            <a:r>
              <a:rPr lang="en-US" sz="1400" dirty="0">
                <a:solidFill>
                  <a:srgbClr val="FF0000"/>
                </a:solidFill>
                <a:highlight>
                  <a:srgbClr val="F2F4FF"/>
                </a:highlight>
                <a:latin typeface="Courier New" panose="02070309020205020404" pitchFamily="49" charset="0"/>
              </a:rPr>
              <a:t>135</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5</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50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50</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FF"/>
                </a:solidFill>
                <a:highlight>
                  <a:srgbClr val="FFFFFF"/>
                </a:highlight>
                <a:latin typeface="Courier New" panose="02070309020205020404" pitchFamily="49" charset="0"/>
              </a:rPr>
              <a:t>&lt;/</a:t>
            </a:r>
            <a:r>
              <a:rPr lang="en-US" sz="1400" dirty="0">
                <a:solidFill>
                  <a:srgbClr val="0000FF"/>
                </a:solidFill>
                <a:highlight>
                  <a:srgbClr val="FFFFFF"/>
                </a:highlight>
                <a:latin typeface="Courier New" panose="02070309020205020404" pitchFamily="49" charset="0"/>
              </a:rPr>
              <a:t>script&gt;</a:t>
            </a:r>
            <a:endParaRPr lang="en-US" sz="1400" dirty="0"/>
          </a:p>
        </p:txBody>
      </p:sp>
      <p:pic>
        <p:nvPicPr>
          <p:cNvPr id="6" name="Picture 5"/>
          <p:cNvPicPr>
            <a:picLocks noChangeAspect="1"/>
          </p:cNvPicPr>
          <p:nvPr/>
        </p:nvPicPr>
        <p:blipFill>
          <a:blip r:embed="rId2"/>
          <a:stretch>
            <a:fillRect/>
          </a:stretch>
        </p:blipFill>
        <p:spPr>
          <a:xfrm>
            <a:off x="6838950" y="4591050"/>
            <a:ext cx="2076450" cy="1657350"/>
          </a:xfrm>
          <a:prstGeom prst="rect">
            <a:avLst/>
          </a:prstGeom>
        </p:spPr>
      </p:pic>
    </p:spTree>
    <p:extLst>
      <p:ext uri="{BB962C8B-B14F-4D97-AF65-F5344CB8AC3E}">
        <p14:creationId xmlns:p14="http://schemas.microsoft.com/office/powerpoint/2010/main" val="30894362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Paths</a:t>
            </a:r>
            <a:endParaRPr lang="en-US" dirty="0"/>
          </a:p>
        </p:txBody>
      </p:sp>
      <p:sp>
        <p:nvSpPr>
          <p:cNvPr id="3" name="Content Placeholder 2"/>
          <p:cNvSpPr>
            <a:spLocks noGrp="1"/>
          </p:cNvSpPr>
          <p:nvPr>
            <p:ph idx="1"/>
          </p:nvPr>
        </p:nvSpPr>
        <p:spPr>
          <a:xfrm>
            <a:off x="457200" y="1143000"/>
            <a:ext cx="8229600" cy="3886200"/>
          </a:xfrm>
        </p:spPr>
        <p:txBody>
          <a:bodyPr/>
          <a:lstStyle/>
          <a:p>
            <a:r>
              <a:rPr lang="en-US" dirty="0"/>
              <a:t>A path is a sequence of </a:t>
            </a:r>
            <a:r>
              <a:rPr lang="en-US" dirty="0" smtClean="0"/>
              <a:t>lines</a:t>
            </a:r>
            <a:r>
              <a:rPr lang="en-US" dirty="0"/>
              <a:t>. </a:t>
            </a:r>
            <a:endParaRPr lang="en-US" dirty="0" smtClean="0"/>
          </a:p>
          <a:p>
            <a:r>
              <a:rPr lang="en-US" dirty="0"/>
              <a:t>When filling a path (using the fill method), </a:t>
            </a:r>
            <a:r>
              <a:rPr lang="en-US" dirty="0" smtClean="0"/>
              <a:t>if </a:t>
            </a:r>
            <a:r>
              <a:rPr lang="en-US" dirty="0"/>
              <a:t>the path is not already closed, a line is added from its end to its start, and the shape enclosed by the completed path is filled.</a:t>
            </a:r>
          </a:p>
        </p:txBody>
      </p:sp>
      <p:sp>
        <p:nvSpPr>
          <p:cNvPr id="4" name="Rectangle 3"/>
          <p:cNvSpPr/>
          <p:nvPr/>
        </p:nvSpPr>
        <p:spPr>
          <a:xfrm>
            <a:off x="0" y="3086100"/>
            <a:ext cx="6553200" cy="1600438"/>
          </a:xfrm>
          <a:prstGeom prst="rect">
            <a:avLst/>
          </a:prstGeom>
        </p:spPr>
        <p:txBody>
          <a:bodyPr wrap="square">
            <a:spAutoFit/>
          </a:bodyPr>
          <a:lstStyle/>
          <a:p>
            <a:r>
              <a:rPr lang="pt-BR" sz="1400" b="1" dirty="0" smtClean="0">
                <a:solidFill>
                  <a:srgbClr val="000080"/>
                </a:solidFill>
                <a:highlight>
                  <a:srgbClr val="F2F4FF"/>
                </a:highlight>
                <a:latin typeface="Courier New" panose="02070309020205020404" pitchFamily="49" charset="0"/>
              </a:rPr>
              <a:t>var</a:t>
            </a:r>
            <a:r>
              <a:rPr lang="pt-BR" sz="1400" dirty="0" smtClean="0">
                <a:solidFill>
                  <a:srgbClr val="000000"/>
                </a:solidFill>
                <a:highlight>
                  <a:srgbClr val="F2F4FF"/>
                </a:highlight>
                <a:latin typeface="Courier New" panose="02070309020205020404" pitchFamily="49" charset="0"/>
              </a:rPr>
              <a:t> </a:t>
            </a:r>
            <a:r>
              <a:rPr lang="pt-BR" sz="1400" dirty="0">
                <a:solidFill>
                  <a:srgbClr val="000000"/>
                </a:solidFill>
                <a:highlight>
                  <a:srgbClr val="F2F4FF"/>
                </a:highlight>
                <a:latin typeface="Courier New" panose="02070309020205020404" pitchFamily="49" charset="0"/>
              </a:rPr>
              <a:t>cx </a:t>
            </a:r>
            <a:r>
              <a:rPr lang="pt-BR" sz="1400" b="1" dirty="0">
                <a:solidFill>
                  <a:srgbClr val="000000"/>
                </a:solidFill>
                <a:highlight>
                  <a:srgbClr val="F2F4FF"/>
                </a:highlight>
                <a:latin typeface="Courier New" panose="02070309020205020404" pitchFamily="49" charset="0"/>
              </a:rPr>
              <a:t>=</a:t>
            </a:r>
            <a:r>
              <a:rPr lang="pt-BR" sz="1400" dirty="0">
                <a:solidFill>
                  <a:srgbClr val="000000"/>
                </a:solidFill>
                <a:highlight>
                  <a:srgbClr val="F2F4FF"/>
                </a:highlight>
                <a:latin typeface="Courier New" panose="02070309020205020404" pitchFamily="49" charset="0"/>
              </a:rPr>
              <a:t> document.querySelector</a:t>
            </a:r>
            <a:r>
              <a:rPr lang="pt-BR" sz="1400" b="1" dirty="0">
                <a:solidFill>
                  <a:srgbClr val="000000"/>
                </a:solidFill>
                <a:highlight>
                  <a:srgbClr val="F2F4FF"/>
                </a:highlight>
                <a:latin typeface="Courier New" panose="02070309020205020404" pitchFamily="49" charset="0"/>
              </a:rPr>
              <a:t>(</a:t>
            </a:r>
            <a:r>
              <a:rPr lang="pt-BR" sz="1400" dirty="0">
                <a:solidFill>
                  <a:srgbClr val="808080"/>
                </a:solidFill>
                <a:highlight>
                  <a:srgbClr val="F2F4FF"/>
                </a:highlight>
                <a:latin typeface="Courier New" panose="02070309020205020404" pitchFamily="49" charset="0"/>
              </a:rPr>
              <a:t>"canvas"</a:t>
            </a:r>
            <a:r>
              <a:rPr lang="pt-BR" sz="1400" b="1" dirty="0">
                <a:solidFill>
                  <a:srgbClr val="000000"/>
                </a:solidFill>
                <a:highlight>
                  <a:srgbClr val="F2F4FF"/>
                </a:highlight>
                <a:latin typeface="Courier New" panose="02070309020205020404" pitchFamily="49" charset="0"/>
              </a:rPr>
              <a:t>).</a:t>
            </a:r>
            <a:r>
              <a:rPr lang="pt-BR" sz="1400" dirty="0">
                <a:solidFill>
                  <a:srgbClr val="000000"/>
                </a:solidFill>
                <a:highlight>
                  <a:srgbClr val="F2F4FF"/>
                </a:highlight>
                <a:latin typeface="Courier New" panose="02070309020205020404" pitchFamily="49" charset="0"/>
              </a:rPr>
              <a:t>getContext</a:t>
            </a:r>
            <a:r>
              <a:rPr lang="pt-BR" sz="1400" b="1" dirty="0">
                <a:solidFill>
                  <a:srgbClr val="000000"/>
                </a:solidFill>
                <a:highlight>
                  <a:srgbClr val="F2F4FF"/>
                </a:highlight>
                <a:latin typeface="Courier New" panose="02070309020205020404" pitchFamily="49" charset="0"/>
              </a:rPr>
              <a:t>(</a:t>
            </a:r>
            <a:r>
              <a:rPr lang="pt-BR" sz="1400" dirty="0">
                <a:solidFill>
                  <a:srgbClr val="808080"/>
                </a:solidFill>
                <a:highlight>
                  <a:srgbClr val="F2F4FF"/>
                </a:highlight>
                <a:latin typeface="Courier New" panose="02070309020205020404" pitchFamily="49" charset="0"/>
              </a:rPr>
              <a:t>"2d"</a:t>
            </a:r>
            <a:r>
              <a:rPr lang="pt-BR" sz="1400" b="1" dirty="0">
                <a:solidFill>
                  <a:srgbClr val="000000"/>
                </a:solidFill>
                <a:highlight>
                  <a:srgbClr val="F2F4FF"/>
                </a:highlight>
                <a:latin typeface="Courier New" panose="02070309020205020404" pitchFamily="49" charset="0"/>
              </a:rPr>
              <a:t>);</a:t>
            </a:r>
            <a:endParaRPr lang="pt-BR" sz="1400" dirty="0">
              <a:solidFill>
                <a:srgbClr val="000000"/>
              </a:solidFill>
              <a:highlight>
                <a:srgbClr val="F2F4FF"/>
              </a:highlight>
              <a:latin typeface="Courier New" panose="02070309020205020404" pitchFamily="49" charset="0"/>
            </a:endParaRPr>
          </a:p>
          <a:p>
            <a:r>
              <a:rPr lang="en-US" sz="1400" dirty="0" err="1" smtClean="0">
                <a:solidFill>
                  <a:srgbClr val="000000"/>
                </a:solidFill>
                <a:highlight>
                  <a:srgbClr val="F2F4FF"/>
                </a:highlight>
                <a:latin typeface="Courier New" panose="02070309020205020404" pitchFamily="49" charset="0"/>
              </a:rPr>
              <a:t>cx.beginPath</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err="1" smtClean="0">
                <a:solidFill>
                  <a:srgbClr val="000000"/>
                </a:solidFill>
                <a:highlight>
                  <a:srgbClr val="F2F4FF"/>
                </a:highlight>
                <a:latin typeface="Courier New" panose="02070309020205020404" pitchFamily="49" charset="0"/>
              </a:rPr>
              <a:t>cx.moveTo</a:t>
            </a:r>
            <a:r>
              <a:rPr lang="en-US" sz="1400" b="1" dirty="0" smtClean="0">
                <a:solidFill>
                  <a:srgbClr val="000000"/>
                </a:solidFill>
                <a:highlight>
                  <a:srgbClr val="F2F4FF"/>
                </a:highlight>
                <a:latin typeface="Courier New" panose="02070309020205020404" pitchFamily="49" charset="0"/>
              </a:rPr>
              <a:t>(</a:t>
            </a:r>
            <a:r>
              <a:rPr lang="en-US" sz="1400" dirty="0" smtClean="0">
                <a:solidFill>
                  <a:srgbClr val="FF0000"/>
                </a:solidFill>
                <a:highlight>
                  <a:srgbClr val="F2F4FF"/>
                </a:highlight>
                <a:latin typeface="Courier New" panose="02070309020205020404" pitchFamily="49" charset="0"/>
              </a:rPr>
              <a:t>100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80</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err="1" smtClean="0">
                <a:solidFill>
                  <a:srgbClr val="000000"/>
                </a:solidFill>
                <a:highlight>
                  <a:srgbClr val="F2F4FF"/>
                </a:highlight>
                <a:latin typeface="Courier New" panose="02070309020205020404" pitchFamily="49" charset="0"/>
              </a:rPr>
              <a:t>cx.lineTo</a:t>
            </a:r>
            <a:r>
              <a:rPr lang="en-US" sz="1400" b="1" dirty="0" smtClean="0">
                <a:solidFill>
                  <a:srgbClr val="000000"/>
                </a:solidFill>
                <a:highlight>
                  <a:srgbClr val="F2F4FF"/>
                </a:highlight>
                <a:latin typeface="Courier New" panose="02070309020205020404" pitchFamily="49" charset="0"/>
              </a:rPr>
              <a:t>(</a:t>
            </a:r>
            <a:r>
              <a:rPr lang="en-US" sz="1400" dirty="0" smtClean="0">
                <a:solidFill>
                  <a:srgbClr val="FF0000"/>
                </a:solidFill>
                <a:highlight>
                  <a:srgbClr val="F2F4FF"/>
                </a:highlight>
                <a:latin typeface="Courier New" panose="02070309020205020404" pitchFamily="49" charset="0"/>
              </a:rPr>
              <a:t>150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80</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err="1" smtClean="0">
                <a:solidFill>
                  <a:srgbClr val="000000"/>
                </a:solidFill>
                <a:highlight>
                  <a:srgbClr val="F2F4FF"/>
                </a:highlight>
                <a:latin typeface="Courier New" panose="02070309020205020404" pitchFamily="49" charset="0"/>
              </a:rPr>
              <a:t>cx.lineTo</a:t>
            </a:r>
            <a:r>
              <a:rPr lang="en-US" sz="1400" b="1" dirty="0" smtClean="0">
                <a:solidFill>
                  <a:srgbClr val="000000"/>
                </a:solidFill>
                <a:highlight>
                  <a:srgbClr val="F2F4FF"/>
                </a:highlight>
                <a:latin typeface="Courier New" panose="02070309020205020404" pitchFamily="49" charset="0"/>
              </a:rPr>
              <a:t>(</a:t>
            </a:r>
            <a:r>
              <a:rPr lang="en-US" sz="1400" dirty="0" smtClean="0">
                <a:solidFill>
                  <a:srgbClr val="FF0000"/>
                </a:solidFill>
                <a:highlight>
                  <a:srgbClr val="F2F4FF"/>
                </a:highlight>
                <a:latin typeface="Courier New" panose="02070309020205020404" pitchFamily="49" charset="0"/>
              </a:rPr>
              <a:t>150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120</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err="1" smtClean="0">
                <a:solidFill>
                  <a:srgbClr val="000000"/>
                </a:solidFill>
                <a:highlight>
                  <a:srgbClr val="F2F4FF"/>
                </a:highlight>
                <a:latin typeface="Courier New" panose="02070309020205020404" pitchFamily="49" charset="0"/>
              </a:rPr>
              <a:t>cx.lineTo</a:t>
            </a:r>
            <a:r>
              <a:rPr lang="en-US" sz="1400" b="1" dirty="0" smtClean="0">
                <a:solidFill>
                  <a:srgbClr val="000000"/>
                </a:solidFill>
                <a:highlight>
                  <a:srgbClr val="F2F4FF"/>
                </a:highlight>
                <a:latin typeface="Courier New" panose="02070309020205020404" pitchFamily="49" charset="0"/>
              </a:rPr>
              <a:t>(</a:t>
            </a:r>
            <a:r>
              <a:rPr lang="en-US" sz="1400" dirty="0" smtClean="0">
                <a:solidFill>
                  <a:srgbClr val="FF0000"/>
                </a:solidFill>
                <a:highlight>
                  <a:srgbClr val="F2F4FF"/>
                </a:highlight>
                <a:latin typeface="Courier New" panose="02070309020205020404" pitchFamily="49" charset="0"/>
              </a:rPr>
              <a:t>70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140</a:t>
            </a:r>
            <a:r>
              <a:rPr lang="en-US" sz="1400" b="1" dirty="0" smtClean="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err="1" smtClean="0">
                <a:solidFill>
                  <a:srgbClr val="000000"/>
                </a:solidFill>
                <a:highlight>
                  <a:srgbClr val="F2F4FF"/>
                </a:highlight>
                <a:latin typeface="Courier New" panose="02070309020205020404" pitchFamily="49" charset="0"/>
              </a:rPr>
              <a:t>cx.stroke</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p:txBody>
      </p:sp>
      <p:pic>
        <p:nvPicPr>
          <p:cNvPr id="5" name="Picture 4"/>
          <p:cNvPicPr>
            <a:picLocks noChangeAspect="1"/>
          </p:cNvPicPr>
          <p:nvPr/>
        </p:nvPicPr>
        <p:blipFill>
          <a:blip r:embed="rId2"/>
          <a:stretch>
            <a:fillRect/>
          </a:stretch>
        </p:blipFill>
        <p:spPr>
          <a:xfrm>
            <a:off x="6692900" y="3200400"/>
            <a:ext cx="2019300" cy="1657350"/>
          </a:xfrm>
          <a:prstGeom prst="rect">
            <a:avLst/>
          </a:prstGeom>
        </p:spPr>
      </p:pic>
      <p:pic>
        <p:nvPicPr>
          <p:cNvPr id="6" name="Picture 5"/>
          <p:cNvPicPr>
            <a:picLocks noChangeAspect="1"/>
          </p:cNvPicPr>
          <p:nvPr/>
        </p:nvPicPr>
        <p:blipFill>
          <a:blip r:embed="rId3"/>
          <a:stretch>
            <a:fillRect/>
          </a:stretch>
        </p:blipFill>
        <p:spPr>
          <a:xfrm>
            <a:off x="6686550" y="5029200"/>
            <a:ext cx="2000250" cy="1609725"/>
          </a:xfrm>
          <a:prstGeom prst="rect">
            <a:avLst/>
          </a:prstGeom>
        </p:spPr>
      </p:pic>
      <p:sp>
        <p:nvSpPr>
          <p:cNvPr id="8" name="Rectangle 7"/>
          <p:cNvSpPr/>
          <p:nvPr/>
        </p:nvSpPr>
        <p:spPr>
          <a:xfrm>
            <a:off x="0" y="5105400"/>
            <a:ext cx="6553200" cy="1600438"/>
          </a:xfrm>
          <a:prstGeom prst="rect">
            <a:avLst/>
          </a:prstGeom>
        </p:spPr>
        <p:txBody>
          <a:bodyPr wrap="square">
            <a:spAutoFit/>
          </a:bodyPr>
          <a:lstStyle/>
          <a:p>
            <a:r>
              <a:rPr lang="pt-BR" sz="1400" b="1" dirty="0" smtClean="0">
                <a:solidFill>
                  <a:srgbClr val="000080"/>
                </a:solidFill>
                <a:highlight>
                  <a:srgbClr val="F2F4FF"/>
                </a:highlight>
                <a:latin typeface="Courier New" panose="02070309020205020404" pitchFamily="49" charset="0"/>
              </a:rPr>
              <a:t>var</a:t>
            </a:r>
            <a:r>
              <a:rPr lang="pt-BR" sz="1400" dirty="0" smtClean="0">
                <a:solidFill>
                  <a:srgbClr val="000000"/>
                </a:solidFill>
                <a:highlight>
                  <a:srgbClr val="F2F4FF"/>
                </a:highlight>
                <a:latin typeface="Courier New" panose="02070309020205020404" pitchFamily="49" charset="0"/>
              </a:rPr>
              <a:t> </a:t>
            </a:r>
            <a:r>
              <a:rPr lang="pt-BR" sz="1400" dirty="0">
                <a:solidFill>
                  <a:srgbClr val="000000"/>
                </a:solidFill>
                <a:highlight>
                  <a:srgbClr val="F2F4FF"/>
                </a:highlight>
                <a:latin typeface="Courier New" panose="02070309020205020404" pitchFamily="49" charset="0"/>
              </a:rPr>
              <a:t>cx </a:t>
            </a:r>
            <a:r>
              <a:rPr lang="pt-BR" sz="1400" b="1" dirty="0">
                <a:solidFill>
                  <a:srgbClr val="000000"/>
                </a:solidFill>
                <a:highlight>
                  <a:srgbClr val="F2F4FF"/>
                </a:highlight>
                <a:latin typeface="Courier New" panose="02070309020205020404" pitchFamily="49" charset="0"/>
              </a:rPr>
              <a:t>=</a:t>
            </a:r>
            <a:r>
              <a:rPr lang="pt-BR" sz="1400" dirty="0">
                <a:solidFill>
                  <a:srgbClr val="000000"/>
                </a:solidFill>
                <a:highlight>
                  <a:srgbClr val="F2F4FF"/>
                </a:highlight>
                <a:latin typeface="Courier New" panose="02070309020205020404" pitchFamily="49" charset="0"/>
              </a:rPr>
              <a:t> document.querySelector</a:t>
            </a:r>
            <a:r>
              <a:rPr lang="pt-BR" sz="1400" b="1" dirty="0">
                <a:solidFill>
                  <a:srgbClr val="000000"/>
                </a:solidFill>
                <a:highlight>
                  <a:srgbClr val="F2F4FF"/>
                </a:highlight>
                <a:latin typeface="Courier New" panose="02070309020205020404" pitchFamily="49" charset="0"/>
              </a:rPr>
              <a:t>(</a:t>
            </a:r>
            <a:r>
              <a:rPr lang="pt-BR" sz="1400" dirty="0">
                <a:solidFill>
                  <a:srgbClr val="808080"/>
                </a:solidFill>
                <a:highlight>
                  <a:srgbClr val="F2F4FF"/>
                </a:highlight>
                <a:latin typeface="Courier New" panose="02070309020205020404" pitchFamily="49" charset="0"/>
              </a:rPr>
              <a:t>"canvas"</a:t>
            </a:r>
            <a:r>
              <a:rPr lang="pt-BR" sz="1400" b="1" dirty="0">
                <a:solidFill>
                  <a:srgbClr val="000000"/>
                </a:solidFill>
                <a:highlight>
                  <a:srgbClr val="F2F4FF"/>
                </a:highlight>
                <a:latin typeface="Courier New" panose="02070309020205020404" pitchFamily="49" charset="0"/>
              </a:rPr>
              <a:t>).</a:t>
            </a:r>
            <a:r>
              <a:rPr lang="pt-BR" sz="1400" dirty="0">
                <a:solidFill>
                  <a:srgbClr val="000000"/>
                </a:solidFill>
                <a:highlight>
                  <a:srgbClr val="F2F4FF"/>
                </a:highlight>
                <a:latin typeface="Courier New" panose="02070309020205020404" pitchFamily="49" charset="0"/>
              </a:rPr>
              <a:t>getContext</a:t>
            </a:r>
            <a:r>
              <a:rPr lang="pt-BR" sz="1400" b="1" dirty="0">
                <a:solidFill>
                  <a:srgbClr val="000000"/>
                </a:solidFill>
                <a:highlight>
                  <a:srgbClr val="F2F4FF"/>
                </a:highlight>
                <a:latin typeface="Courier New" panose="02070309020205020404" pitchFamily="49" charset="0"/>
              </a:rPr>
              <a:t>(</a:t>
            </a:r>
            <a:r>
              <a:rPr lang="pt-BR" sz="1400" dirty="0">
                <a:solidFill>
                  <a:srgbClr val="808080"/>
                </a:solidFill>
                <a:highlight>
                  <a:srgbClr val="F2F4FF"/>
                </a:highlight>
                <a:latin typeface="Courier New" panose="02070309020205020404" pitchFamily="49" charset="0"/>
              </a:rPr>
              <a:t>"2d"</a:t>
            </a:r>
            <a:r>
              <a:rPr lang="pt-BR" sz="1400" b="1" dirty="0">
                <a:solidFill>
                  <a:srgbClr val="000000"/>
                </a:solidFill>
                <a:highlight>
                  <a:srgbClr val="F2F4FF"/>
                </a:highlight>
                <a:latin typeface="Courier New" panose="02070309020205020404" pitchFamily="49" charset="0"/>
              </a:rPr>
              <a:t>);</a:t>
            </a:r>
            <a:endParaRPr lang="pt-BR" sz="1400" dirty="0">
              <a:solidFill>
                <a:srgbClr val="000000"/>
              </a:solidFill>
              <a:highlight>
                <a:srgbClr val="F2F4FF"/>
              </a:highlight>
              <a:latin typeface="Courier New" panose="02070309020205020404" pitchFamily="49" charset="0"/>
            </a:endParaRPr>
          </a:p>
          <a:p>
            <a:r>
              <a:rPr lang="en-US" sz="1400" dirty="0" err="1" smtClean="0">
                <a:solidFill>
                  <a:srgbClr val="000000"/>
                </a:solidFill>
                <a:highlight>
                  <a:srgbClr val="F2F4FF"/>
                </a:highlight>
                <a:latin typeface="Courier New" panose="02070309020205020404" pitchFamily="49" charset="0"/>
              </a:rPr>
              <a:t>cx.beginPath</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err="1" smtClean="0">
                <a:solidFill>
                  <a:srgbClr val="000000"/>
                </a:solidFill>
                <a:highlight>
                  <a:srgbClr val="F2F4FF"/>
                </a:highlight>
                <a:latin typeface="Courier New" panose="02070309020205020404" pitchFamily="49" charset="0"/>
              </a:rPr>
              <a:t>cx.moveTo</a:t>
            </a:r>
            <a:r>
              <a:rPr lang="en-US" sz="1400" b="1" dirty="0" smtClean="0">
                <a:solidFill>
                  <a:srgbClr val="000000"/>
                </a:solidFill>
                <a:highlight>
                  <a:srgbClr val="F2F4FF"/>
                </a:highlight>
                <a:latin typeface="Courier New" panose="02070309020205020404" pitchFamily="49" charset="0"/>
              </a:rPr>
              <a:t>(</a:t>
            </a:r>
            <a:r>
              <a:rPr lang="en-US" sz="1400" dirty="0" smtClean="0">
                <a:solidFill>
                  <a:srgbClr val="FF0000"/>
                </a:solidFill>
                <a:highlight>
                  <a:srgbClr val="F2F4FF"/>
                </a:highlight>
                <a:latin typeface="Courier New" panose="02070309020205020404" pitchFamily="49" charset="0"/>
              </a:rPr>
              <a:t>100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80</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err="1" smtClean="0">
                <a:solidFill>
                  <a:srgbClr val="000000"/>
                </a:solidFill>
                <a:highlight>
                  <a:srgbClr val="F2F4FF"/>
                </a:highlight>
                <a:latin typeface="Courier New" panose="02070309020205020404" pitchFamily="49" charset="0"/>
              </a:rPr>
              <a:t>cx.lineTo</a:t>
            </a:r>
            <a:r>
              <a:rPr lang="en-US" sz="1400" b="1" dirty="0" smtClean="0">
                <a:solidFill>
                  <a:srgbClr val="000000"/>
                </a:solidFill>
                <a:highlight>
                  <a:srgbClr val="F2F4FF"/>
                </a:highlight>
                <a:latin typeface="Courier New" panose="02070309020205020404" pitchFamily="49" charset="0"/>
              </a:rPr>
              <a:t>(</a:t>
            </a:r>
            <a:r>
              <a:rPr lang="en-US" sz="1400" dirty="0" smtClean="0">
                <a:solidFill>
                  <a:srgbClr val="FF0000"/>
                </a:solidFill>
                <a:highlight>
                  <a:srgbClr val="F2F4FF"/>
                </a:highlight>
                <a:latin typeface="Courier New" panose="02070309020205020404" pitchFamily="49" charset="0"/>
              </a:rPr>
              <a:t>150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80</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err="1" smtClean="0">
                <a:solidFill>
                  <a:srgbClr val="000000"/>
                </a:solidFill>
                <a:highlight>
                  <a:srgbClr val="F2F4FF"/>
                </a:highlight>
                <a:latin typeface="Courier New" panose="02070309020205020404" pitchFamily="49" charset="0"/>
              </a:rPr>
              <a:t>cx.lineTo</a:t>
            </a:r>
            <a:r>
              <a:rPr lang="en-US" sz="1400" b="1" dirty="0" smtClean="0">
                <a:solidFill>
                  <a:srgbClr val="000000"/>
                </a:solidFill>
                <a:highlight>
                  <a:srgbClr val="F2F4FF"/>
                </a:highlight>
                <a:latin typeface="Courier New" panose="02070309020205020404" pitchFamily="49" charset="0"/>
              </a:rPr>
              <a:t>(</a:t>
            </a:r>
            <a:r>
              <a:rPr lang="en-US" sz="1400" dirty="0" smtClean="0">
                <a:solidFill>
                  <a:srgbClr val="FF0000"/>
                </a:solidFill>
                <a:highlight>
                  <a:srgbClr val="F2F4FF"/>
                </a:highlight>
                <a:latin typeface="Courier New" panose="02070309020205020404" pitchFamily="49" charset="0"/>
              </a:rPr>
              <a:t>150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120</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err="1" smtClean="0">
                <a:solidFill>
                  <a:srgbClr val="000000"/>
                </a:solidFill>
                <a:highlight>
                  <a:srgbClr val="F2F4FF"/>
                </a:highlight>
                <a:latin typeface="Courier New" panose="02070309020205020404" pitchFamily="49" charset="0"/>
              </a:rPr>
              <a:t>cx.lineTo</a:t>
            </a:r>
            <a:r>
              <a:rPr lang="en-US" sz="1400" b="1" dirty="0" smtClean="0">
                <a:solidFill>
                  <a:srgbClr val="000000"/>
                </a:solidFill>
                <a:highlight>
                  <a:srgbClr val="F2F4FF"/>
                </a:highlight>
                <a:latin typeface="Courier New" panose="02070309020205020404" pitchFamily="49" charset="0"/>
              </a:rPr>
              <a:t>(</a:t>
            </a:r>
            <a:r>
              <a:rPr lang="en-US" sz="1400" dirty="0" smtClean="0">
                <a:solidFill>
                  <a:srgbClr val="FF0000"/>
                </a:solidFill>
                <a:highlight>
                  <a:srgbClr val="F2F4FF"/>
                </a:highlight>
                <a:latin typeface="Courier New" panose="02070309020205020404" pitchFamily="49" charset="0"/>
              </a:rPr>
              <a:t>70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140</a:t>
            </a:r>
            <a:r>
              <a:rPr lang="en-US" sz="1400" b="1" dirty="0" smtClean="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err="1" smtClean="0">
                <a:solidFill>
                  <a:srgbClr val="000000"/>
                </a:solidFill>
                <a:highlight>
                  <a:srgbClr val="F2F4FF"/>
                </a:highlight>
                <a:latin typeface="Courier New" panose="02070309020205020404" pitchFamily="49" charset="0"/>
              </a:rPr>
              <a:t>cx.fill</a:t>
            </a:r>
            <a:r>
              <a:rPr lang="en-US" sz="1400" b="1" dirty="0" smtClean="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p:txBody>
      </p:sp>
    </p:spTree>
    <p:extLst>
      <p:ext uri="{BB962C8B-B14F-4D97-AF65-F5344CB8AC3E}">
        <p14:creationId xmlns:p14="http://schemas.microsoft.com/office/powerpoint/2010/main" val="38229945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Curves</a:t>
            </a:r>
          </a:p>
        </p:txBody>
      </p:sp>
      <p:sp>
        <p:nvSpPr>
          <p:cNvPr id="3" name="Content Placeholder 2"/>
          <p:cNvSpPr>
            <a:spLocks noGrp="1"/>
          </p:cNvSpPr>
          <p:nvPr>
            <p:ph idx="1"/>
          </p:nvPr>
        </p:nvSpPr>
        <p:spPr>
          <a:xfrm>
            <a:off x="457200" y="1143000"/>
            <a:ext cx="8229600" cy="2514600"/>
          </a:xfrm>
        </p:spPr>
        <p:txBody>
          <a:bodyPr/>
          <a:lstStyle/>
          <a:p>
            <a:r>
              <a:rPr lang="en-US" dirty="0"/>
              <a:t>A path may also contain curved lines</a:t>
            </a:r>
            <a:r>
              <a:rPr lang="en-US" dirty="0" smtClean="0"/>
              <a:t>.</a:t>
            </a:r>
          </a:p>
          <a:p>
            <a:r>
              <a:rPr lang="en-US" dirty="0"/>
              <a:t>The </a:t>
            </a:r>
            <a:r>
              <a:rPr lang="en-US" dirty="0" err="1"/>
              <a:t>quadraticCurveTo</a:t>
            </a:r>
            <a:r>
              <a:rPr lang="en-US" dirty="0"/>
              <a:t> method draws a curve to a given point. To determine the curvature of the line, the method is given a control point as well as a destination point. Imagine this control point as attracting the line, giving the line its curve.</a:t>
            </a:r>
          </a:p>
        </p:txBody>
      </p:sp>
      <p:sp>
        <p:nvSpPr>
          <p:cNvPr id="6" name="Rectangle 5"/>
          <p:cNvSpPr/>
          <p:nvPr/>
        </p:nvSpPr>
        <p:spPr>
          <a:xfrm>
            <a:off x="0" y="4114800"/>
            <a:ext cx="6731000" cy="2246769"/>
          </a:xfrm>
          <a:prstGeom prst="rect">
            <a:avLst/>
          </a:prstGeom>
        </p:spPr>
        <p:txBody>
          <a:bodyPr wrap="square">
            <a:spAutoFit/>
          </a:bodyPr>
          <a:lstStyle/>
          <a:p>
            <a:r>
              <a:rPr lang="en-US" sz="1400" dirty="0" smtClean="0">
                <a:solidFill>
                  <a:srgbClr val="0000FF"/>
                </a:solidFill>
                <a:highlight>
                  <a:srgbClr val="FFFFFF"/>
                </a:highlight>
                <a:latin typeface="Courier New" panose="02070309020205020404" pitchFamily="49" charset="0"/>
              </a:rPr>
              <a:t>&lt;</a:t>
            </a:r>
            <a:r>
              <a:rPr lang="en-US" sz="1400" dirty="0">
                <a:solidFill>
                  <a:srgbClr val="0000FF"/>
                </a:solidFill>
                <a:highlight>
                  <a:srgbClr val="FFFFFF"/>
                </a:highlight>
                <a:latin typeface="Courier New" panose="02070309020205020404" pitchFamily="49" charset="0"/>
              </a:rPr>
              <a:t>script&gt;</a:t>
            </a:r>
            <a:endParaRPr lang="en-US" sz="1400" dirty="0">
              <a:solidFill>
                <a:srgbClr val="000000"/>
              </a:solidFill>
              <a:highlight>
                <a:srgbClr val="FFFFFF"/>
              </a:highlight>
              <a:latin typeface="Courier New" panose="02070309020205020404" pitchFamily="49" charset="0"/>
            </a:endParaRPr>
          </a:p>
          <a:p>
            <a:r>
              <a:rPr lang="pt-BR" sz="1400" b="1" dirty="0" smtClean="0">
                <a:solidFill>
                  <a:srgbClr val="000080"/>
                </a:solidFill>
                <a:highlight>
                  <a:srgbClr val="F2F4FF"/>
                </a:highlight>
                <a:latin typeface="Courier New" panose="02070309020205020404" pitchFamily="49" charset="0"/>
              </a:rPr>
              <a:t>  var</a:t>
            </a:r>
            <a:r>
              <a:rPr lang="pt-BR" sz="1400" dirty="0" smtClean="0">
                <a:solidFill>
                  <a:srgbClr val="000000"/>
                </a:solidFill>
                <a:highlight>
                  <a:srgbClr val="F2F4FF"/>
                </a:highlight>
                <a:latin typeface="Courier New" panose="02070309020205020404" pitchFamily="49" charset="0"/>
              </a:rPr>
              <a:t> </a:t>
            </a:r>
            <a:r>
              <a:rPr lang="pt-BR" sz="1400" dirty="0">
                <a:solidFill>
                  <a:srgbClr val="000000"/>
                </a:solidFill>
                <a:highlight>
                  <a:srgbClr val="F2F4FF"/>
                </a:highlight>
                <a:latin typeface="Courier New" panose="02070309020205020404" pitchFamily="49" charset="0"/>
              </a:rPr>
              <a:t>cx </a:t>
            </a:r>
            <a:r>
              <a:rPr lang="pt-BR" sz="1400" b="1" dirty="0">
                <a:solidFill>
                  <a:srgbClr val="000000"/>
                </a:solidFill>
                <a:highlight>
                  <a:srgbClr val="F2F4FF"/>
                </a:highlight>
                <a:latin typeface="Courier New" panose="02070309020205020404" pitchFamily="49" charset="0"/>
              </a:rPr>
              <a:t>=</a:t>
            </a:r>
            <a:r>
              <a:rPr lang="pt-BR" sz="1400" dirty="0">
                <a:solidFill>
                  <a:srgbClr val="000000"/>
                </a:solidFill>
                <a:highlight>
                  <a:srgbClr val="F2F4FF"/>
                </a:highlight>
                <a:latin typeface="Courier New" panose="02070309020205020404" pitchFamily="49" charset="0"/>
              </a:rPr>
              <a:t> document.querySelector</a:t>
            </a:r>
            <a:r>
              <a:rPr lang="pt-BR" sz="1400" b="1" dirty="0">
                <a:solidFill>
                  <a:srgbClr val="000000"/>
                </a:solidFill>
                <a:highlight>
                  <a:srgbClr val="F2F4FF"/>
                </a:highlight>
                <a:latin typeface="Courier New" panose="02070309020205020404" pitchFamily="49" charset="0"/>
              </a:rPr>
              <a:t>(</a:t>
            </a:r>
            <a:r>
              <a:rPr lang="pt-BR" sz="1400" dirty="0">
                <a:solidFill>
                  <a:srgbClr val="808080"/>
                </a:solidFill>
                <a:highlight>
                  <a:srgbClr val="F2F4FF"/>
                </a:highlight>
                <a:latin typeface="Courier New" panose="02070309020205020404" pitchFamily="49" charset="0"/>
              </a:rPr>
              <a:t>"canvas"</a:t>
            </a:r>
            <a:r>
              <a:rPr lang="pt-BR" sz="1400" b="1" dirty="0">
                <a:solidFill>
                  <a:srgbClr val="000000"/>
                </a:solidFill>
                <a:highlight>
                  <a:srgbClr val="F2F4FF"/>
                </a:highlight>
                <a:latin typeface="Courier New" panose="02070309020205020404" pitchFamily="49" charset="0"/>
              </a:rPr>
              <a:t>).</a:t>
            </a:r>
            <a:r>
              <a:rPr lang="pt-BR" sz="1400" dirty="0">
                <a:solidFill>
                  <a:srgbClr val="000000"/>
                </a:solidFill>
                <a:highlight>
                  <a:srgbClr val="F2F4FF"/>
                </a:highlight>
                <a:latin typeface="Courier New" panose="02070309020205020404" pitchFamily="49" charset="0"/>
              </a:rPr>
              <a:t>getContext</a:t>
            </a:r>
            <a:r>
              <a:rPr lang="pt-BR" sz="1400" b="1" dirty="0">
                <a:solidFill>
                  <a:srgbClr val="000000"/>
                </a:solidFill>
                <a:highlight>
                  <a:srgbClr val="F2F4FF"/>
                </a:highlight>
                <a:latin typeface="Courier New" panose="02070309020205020404" pitchFamily="49" charset="0"/>
              </a:rPr>
              <a:t>(</a:t>
            </a:r>
            <a:r>
              <a:rPr lang="pt-BR" sz="1400" dirty="0">
                <a:solidFill>
                  <a:srgbClr val="808080"/>
                </a:solidFill>
                <a:highlight>
                  <a:srgbClr val="F2F4FF"/>
                </a:highlight>
                <a:latin typeface="Courier New" panose="02070309020205020404" pitchFamily="49" charset="0"/>
              </a:rPr>
              <a:t>"2d"</a:t>
            </a:r>
            <a:r>
              <a:rPr lang="pt-BR" sz="1400" b="1" dirty="0">
                <a:solidFill>
                  <a:srgbClr val="000000"/>
                </a:solidFill>
                <a:highlight>
                  <a:srgbClr val="F2F4FF"/>
                </a:highlight>
                <a:latin typeface="Courier New" panose="02070309020205020404" pitchFamily="49" charset="0"/>
              </a:rPr>
              <a:t>);</a:t>
            </a:r>
            <a:endParaRPr lang="pt-BR"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cx.beginPath</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cx.moveTo</a:t>
            </a:r>
            <a:r>
              <a:rPr lang="en-US" sz="1400" b="1" dirty="0">
                <a:solidFill>
                  <a:srgbClr val="000000"/>
                </a:solidFill>
                <a:highlight>
                  <a:srgbClr val="F2F4FF"/>
                </a:highlight>
                <a:latin typeface="Courier New" panose="02070309020205020404" pitchFamily="49" charset="0"/>
              </a:rPr>
              <a:t>(</a:t>
            </a:r>
            <a:r>
              <a:rPr lang="en-US" sz="1400" dirty="0">
                <a:solidFill>
                  <a:srgbClr val="FF0000"/>
                </a:solidFill>
                <a:highlight>
                  <a:srgbClr val="F2F4FF"/>
                </a:highlight>
                <a:latin typeface="Courier New" panose="02070309020205020404" pitchFamily="49" charset="0"/>
              </a:rPr>
              <a:t>10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90</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a:solidFill>
                  <a:srgbClr val="008000"/>
                </a:solidFill>
                <a:highlight>
                  <a:srgbClr val="F2F4FF"/>
                </a:highlight>
                <a:latin typeface="Courier New" panose="02070309020205020404" pitchFamily="49" charset="0"/>
              </a:rPr>
              <a:t>// control=(60,10) goal=(90,90)</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cx.quadraticCurveTo</a:t>
            </a:r>
            <a:r>
              <a:rPr lang="en-US" sz="1400" b="1" dirty="0">
                <a:solidFill>
                  <a:srgbClr val="000000"/>
                </a:solidFill>
                <a:highlight>
                  <a:srgbClr val="F2F4FF"/>
                </a:highlight>
                <a:latin typeface="Courier New" panose="02070309020205020404" pitchFamily="49" charset="0"/>
              </a:rPr>
              <a:t>(</a:t>
            </a:r>
            <a:r>
              <a:rPr lang="en-US" sz="1400" dirty="0">
                <a:solidFill>
                  <a:srgbClr val="FF0000"/>
                </a:solidFill>
                <a:highlight>
                  <a:srgbClr val="F2F4FF"/>
                </a:highlight>
                <a:latin typeface="Courier New" panose="02070309020205020404" pitchFamily="49" charset="0"/>
              </a:rPr>
              <a:t>60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10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90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90</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cx.lineTo</a:t>
            </a:r>
            <a:r>
              <a:rPr lang="en-US" sz="1400" b="1" dirty="0">
                <a:solidFill>
                  <a:srgbClr val="000000"/>
                </a:solidFill>
                <a:highlight>
                  <a:srgbClr val="F2F4FF"/>
                </a:highlight>
                <a:latin typeface="Courier New" panose="02070309020205020404" pitchFamily="49" charset="0"/>
              </a:rPr>
              <a:t>(</a:t>
            </a:r>
            <a:r>
              <a:rPr lang="en-US" sz="1400" dirty="0">
                <a:solidFill>
                  <a:srgbClr val="FF0000"/>
                </a:solidFill>
                <a:highlight>
                  <a:srgbClr val="F2F4FF"/>
                </a:highlight>
                <a:latin typeface="Courier New" panose="02070309020205020404" pitchFamily="49" charset="0"/>
              </a:rPr>
              <a:t>60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10</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cx.closePath</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cx.stroke</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FF"/>
                </a:solidFill>
                <a:highlight>
                  <a:srgbClr val="FFFFFF"/>
                </a:highlight>
                <a:latin typeface="Courier New" panose="02070309020205020404" pitchFamily="49" charset="0"/>
              </a:rPr>
              <a:t>&lt;/</a:t>
            </a:r>
            <a:r>
              <a:rPr lang="en-US" sz="1400" dirty="0">
                <a:solidFill>
                  <a:srgbClr val="0000FF"/>
                </a:solidFill>
                <a:highlight>
                  <a:srgbClr val="FFFFFF"/>
                </a:highlight>
                <a:latin typeface="Courier New" panose="02070309020205020404" pitchFamily="49" charset="0"/>
              </a:rPr>
              <a:t>script&gt;</a:t>
            </a:r>
            <a:endParaRPr lang="en-US" sz="1400" dirty="0"/>
          </a:p>
        </p:txBody>
      </p:sp>
      <p:pic>
        <p:nvPicPr>
          <p:cNvPr id="7" name="Picture 6"/>
          <p:cNvPicPr>
            <a:picLocks noChangeAspect="1"/>
          </p:cNvPicPr>
          <p:nvPr/>
        </p:nvPicPr>
        <p:blipFill>
          <a:blip r:embed="rId2"/>
          <a:stretch>
            <a:fillRect/>
          </a:stretch>
        </p:blipFill>
        <p:spPr>
          <a:xfrm>
            <a:off x="6858000" y="4495800"/>
            <a:ext cx="1990725" cy="1619250"/>
          </a:xfrm>
          <a:prstGeom prst="rect">
            <a:avLst/>
          </a:prstGeom>
        </p:spPr>
      </p:pic>
    </p:spTree>
    <p:extLst>
      <p:ext uri="{BB962C8B-B14F-4D97-AF65-F5344CB8AC3E}">
        <p14:creationId xmlns:p14="http://schemas.microsoft.com/office/powerpoint/2010/main" val="575756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Curves</a:t>
            </a:r>
          </a:p>
        </p:txBody>
      </p:sp>
      <p:sp>
        <p:nvSpPr>
          <p:cNvPr id="3" name="Content Placeholder 2"/>
          <p:cNvSpPr>
            <a:spLocks noGrp="1"/>
          </p:cNvSpPr>
          <p:nvPr>
            <p:ph idx="1"/>
          </p:nvPr>
        </p:nvSpPr>
        <p:spPr>
          <a:xfrm>
            <a:off x="457200" y="1143000"/>
            <a:ext cx="8229600" cy="2514600"/>
          </a:xfrm>
        </p:spPr>
        <p:txBody>
          <a:bodyPr/>
          <a:lstStyle/>
          <a:p>
            <a:r>
              <a:rPr lang="en-US" dirty="0"/>
              <a:t>The </a:t>
            </a:r>
            <a:r>
              <a:rPr lang="en-US" dirty="0" err="1"/>
              <a:t>bezierCurveTo</a:t>
            </a:r>
            <a:r>
              <a:rPr lang="en-US" dirty="0"/>
              <a:t> method draws a similar kind of curve. Instead of a single control point, this one has two—one for each of the line's endpoints. </a:t>
            </a:r>
          </a:p>
        </p:txBody>
      </p:sp>
      <p:sp>
        <p:nvSpPr>
          <p:cNvPr id="5" name="Rectangle 4"/>
          <p:cNvSpPr/>
          <p:nvPr/>
        </p:nvSpPr>
        <p:spPr>
          <a:xfrm>
            <a:off x="76200" y="3505200"/>
            <a:ext cx="6629400" cy="2677656"/>
          </a:xfrm>
          <a:prstGeom prst="rect">
            <a:avLst/>
          </a:prstGeom>
        </p:spPr>
        <p:txBody>
          <a:bodyPr wrap="square">
            <a:spAutoFit/>
          </a:bodyPr>
          <a:lstStyle/>
          <a:p>
            <a:r>
              <a:rPr lang="en-US" sz="1400" dirty="0" smtClean="0">
                <a:solidFill>
                  <a:srgbClr val="0000FF"/>
                </a:solidFill>
                <a:highlight>
                  <a:srgbClr val="FFFFFF"/>
                </a:highlight>
                <a:latin typeface="Courier New" panose="02070309020205020404" pitchFamily="49" charset="0"/>
              </a:rPr>
              <a:t>&lt;</a:t>
            </a:r>
            <a:r>
              <a:rPr lang="en-US" sz="1400" dirty="0">
                <a:solidFill>
                  <a:srgbClr val="0000FF"/>
                </a:solidFill>
                <a:highlight>
                  <a:srgbClr val="FFFFFF"/>
                </a:highlight>
                <a:latin typeface="Courier New" panose="02070309020205020404" pitchFamily="49" charset="0"/>
              </a:rPr>
              <a:t>script&gt;</a:t>
            </a:r>
            <a:endParaRPr lang="en-US" sz="1400" dirty="0">
              <a:solidFill>
                <a:srgbClr val="000000"/>
              </a:solidFill>
              <a:highlight>
                <a:srgbClr val="FFFFFF"/>
              </a:highlight>
              <a:latin typeface="Courier New" panose="02070309020205020404" pitchFamily="49" charset="0"/>
            </a:endParaRPr>
          </a:p>
          <a:p>
            <a:r>
              <a:rPr lang="pt-BR" sz="1400" b="1" dirty="0" smtClean="0">
                <a:solidFill>
                  <a:srgbClr val="000080"/>
                </a:solidFill>
                <a:highlight>
                  <a:srgbClr val="F2F4FF"/>
                </a:highlight>
                <a:latin typeface="Courier New" panose="02070309020205020404" pitchFamily="49" charset="0"/>
              </a:rPr>
              <a:t>  var</a:t>
            </a:r>
            <a:r>
              <a:rPr lang="pt-BR" sz="1400" dirty="0" smtClean="0">
                <a:solidFill>
                  <a:srgbClr val="000000"/>
                </a:solidFill>
                <a:highlight>
                  <a:srgbClr val="F2F4FF"/>
                </a:highlight>
                <a:latin typeface="Courier New" panose="02070309020205020404" pitchFamily="49" charset="0"/>
              </a:rPr>
              <a:t> </a:t>
            </a:r>
            <a:r>
              <a:rPr lang="pt-BR" sz="1400" dirty="0">
                <a:solidFill>
                  <a:srgbClr val="000000"/>
                </a:solidFill>
                <a:highlight>
                  <a:srgbClr val="F2F4FF"/>
                </a:highlight>
                <a:latin typeface="Courier New" panose="02070309020205020404" pitchFamily="49" charset="0"/>
              </a:rPr>
              <a:t>cx </a:t>
            </a:r>
            <a:r>
              <a:rPr lang="pt-BR" sz="1400" b="1" dirty="0" smtClean="0">
                <a:solidFill>
                  <a:srgbClr val="000000"/>
                </a:solidFill>
                <a:highlight>
                  <a:srgbClr val="F2F4FF"/>
                </a:highlight>
                <a:latin typeface="Courier New" panose="02070309020205020404" pitchFamily="49" charset="0"/>
              </a:rPr>
              <a:t>= </a:t>
            </a:r>
            <a:r>
              <a:rPr lang="pt-BR" sz="1400" dirty="0" smtClean="0">
                <a:solidFill>
                  <a:srgbClr val="000000"/>
                </a:solidFill>
                <a:highlight>
                  <a:srgbClr val="F2F4FF"/>
                </a:highlight>
                <a:latin typeface="Courier New" panose="02070309020205020404" pitchFamily="49" charset="0"/>
              </a:rPr>
              <a:t>document.querySelector</a:t>
            </a:r>
            <a:r>
              <a:rPr lang="pt-BR" sz="1400" b="1" dirty="0">
                <a:solidFill>
                  <a:srgbClr val="000000"/>
                </a:solidFill>
                <a:highlight>
                  <a:srgbClr val="F2F4FF"/>
                </a:highlight>
                <a:latin typeface="Courier New" panose="02070309020205020404" pitchFamily="49" charset="0"/>
              </a:rPr>
              <a:t>(</a:t>
            </a:r>
            <a:r>
              <a:rPr lang="pt-BR" sz="1400" dirty="0">
                <a:solidFill>
                  <a:srgbClr val="808080"/>
                </a:solidFill>
                <a:highlight>
                  <a:srgbClr val="F2F4FF"/>
                </a:highlight>
                <a:latin typeface="Courier New" panose="02070309020205020404" pitchFamily="49" charset="0"/>
              </a:rPr>
              <a:t>"canvas"</a:t>
            </a:r>
            <a:r>
              <a:rPr lang="pt-BR" sz="1400" b="1" dirty="0">
                <a:solidFill>
                  <a:srgbClr val="000000"/>
                </a:solidFill>
                <a:highlight>
                  <a:srgbClr val="F2F4FF"/>
                </a:highlight>
                <a:latin typeface="Courier New" panose="02070309020205020404" pitchFamily="49" charset="0"/>
              </a:rPr>
              <a:t>).</a:t>
            </a:r>
            <a:r>
              <a:rPr lang="pt-BR" sz="1400" dirty="0">
                <a:solidFill>
                  <a:srgbClr val="000000"/>
                </a:solidFill>
                <a:highlight>
                  <a:srgbClr val="F2F4FF"/>
                </a:highlight>
                <a:latin typeface="Courier New" panose="02070309020205020404" pitchFamily="49" charset="0"/>
              </a:rPr>
              <a:t>getContext</a:t>
            </a:r>
            <a:r>
              <a:rPr lang="pt-BR" sz="1400" b="1" dirty="0">
                <a:solidFill>
                  <a:srgbClr val="000000"/>
                </a:solidFill>
                <a:highlight>
                  <a:srgbClr val="F2F4FF"/>
                </a:highlight>
                <a:latin typeface="Courier New" panose="02070309020205020404" pitchFamily="49" charset="0"/>
              </a:rPr>
              <a:t>(</a:t>
            </a:r>
            <a:r>
              <a:rPr lang="pt-BR" sz="1400" dirty="0">
                <a:solidFill>
                  <a:srgbClr val="808080"/>
                </a:solidFill>
                <a:highlight>
                  <a:srgbClr val="F2F4FF"/>
                </a:highlight>
                <a:latin typeface="Courier New" panose="02070309020205020404" pitchFamily="49" charset="0"/>
              </a:rPr>
              <a:t>"2d"</a:t>
            </a:r>
            <a:r>
              <a:rPr lang="pt-BR" sz="1400" b="1" dirty="0">
                <a:solidFill>
                  <a:srgbClr val="000000"/>
                </a:solidFill>
                <a:highlight>
                  <a:srgbClr val="F2F4FF"/>
                </a:highlight>
                <a:latin typeface="Courier New" panose="02070309020205020404" pitchFamily="49" charset="0"/>
              </a:rPr>
              <a:t>);</a:t>
            </a:r>
            <a:endParaRPr lang="pt-BR"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cx.beginPath</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cx.moveTo</a:t>
            </a:r>
            <a:r>
              <a:rPr lang="en-US" sz="1400" b="1" dirty="0">
                <a:solidFill>
                  <a:srgbClr val="000000"/>
                </a:solidFill>
                <a:highlight>
                  <a:srgbClr val="F2F4FF"/>
                </a:highlight>
                <a:latin typeface="Courier New" panose="02070309020205020404" pitchFamily="49" charset="0"/>
              </a:rPr>
              <a:t>(</a:t>
            </a:r>
            <a:r>
              <a:rPr lang="en-US" sz="1400" dirty="0">
                <a:solidFill>
                  <a:srgbClr val="FF0000"/>
                </a:solidFill>
                <a:highlight>
                  <a:srgbClr val="F2F4FF"/>
                </a:highlight>
                <a:latin typeface="Courier New" panose="02070309020205020404" pitchFamily="49" charset="0"/>
              </a:rPr>
              <a:t>10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90</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a:solidFill>
                  <a:srgbClr val="008000"/>
                </a:solidFill>
                <a:highlight>
                  <a:srgbClr val="F2F4FF"/>
                </a:highlight>
                <a:latin typeface="Courier New" panose="02070309020205020404" pitchFamily="49" charset="0"/>
              </a:rPr>
              <a:t>// control1=(10,10) control2=(90,10) goal=(50,90)</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cx.bezierCurveTo</a:t>
            </a:r>
            <a:r>
              <a:rPr lang="en-US" sz="1400" b="1" dirty="0">
                <a:solidFill>
                  <a:srgbClr val="000000"/>
                </a:solidFill>
                <a:highlight>
                  <a:srgbClr val="F2F4FF"/>
                </a:highlight>
                <a:latin typeface="Courier New" panose="02070309020205020404" pitchFamily="49" charset="0"/>
              </a:rPr>
              <a:t>(</a:t>
            </a:r>
            <a:r>
              <a:rPr lang="en-US" sz="1400" dirty="0">
                <a:solidFill>
                  <a:srgbClr val="FF0000"/>
                </a:solidFill>
                <a:highlight>
                  <a:srgbClr val="F2F4FF"/>
                </a:highlight>
                <a:latin typeface="Courier New" panose="02070309020205020404" pitchFamily="49" charset="0"/>
              </a:rPr>
              <a:t>10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10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90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10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50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90</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cx.lineTo</a:t>
            </a:r>
            <a:r>
              <a:rPr lang="en-US" sz="1400" b="1" dirty="0">
                <a:solidFill>
                  <a:srgbClr val="000000"/>
                </a:solidFill>
                <a:highlight>
                  <a:srgbClr val="F2F4FF"/>
                </a:highlight>
                <a:latin typeface="Courier New" panose="02070309020205020404" pitchFamily="49" charset="0"/>
              </a:rPr>
              <a:t>(</a:t>
            </a:r>
            <a:r>
              <a:rPr lang="en-US" sz="1400" dirty="0">
                <a:solidFill>
                  <a:srgbClr val="FF0000"/>
                </a:solidFill>
                <a:highlight>
                  <a:srgbClr val="F2F4FF"/>
                </a:highlight>
                <a:latin typeface="Courier New" panose="02070309020205020404" pitchFamily="49" charset="0"/>
              </a:rPr>
              <a:t>90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10</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cx.lineTo</a:t>
            </a:r>
            <a:r>
              <a:rPr lang="en-US" sz="1400" b="1" dirty="0">
                <a:solidFill>
                  <a:srgbClr val="000000"/>
                </a:solidFill>
                <a:highlight>
                  <a:srgbClr val="F2F4FF"/>
                </a:highlight>
                <a:latin typeface="Courier New" panose="02070309020205020404" pitchFamily="49" charset="0"/>
              </a:rPr>
              <a:t>(</a:t>
            </a:r>
            <a:r>
              <a:rPr lang="en-US" sz="1400" dirty="0">
                <a:solidFill>
                  <a:srgbClr val="FF0000"/>
                </a:solidFill>
                <a:highlight>
                  <a:srgbClr val="F2F4FF"/>
                </a:highlight>
                <a:latin typeface="Courier New" panose="02070309020205020404" pitchFamily="49" charset="0"/>
              </a:rPr>
              <a:t>10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10</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cx.closePath</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cx.stroke</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FF"/>
                </a:solidFill>
                <a:highlight>
                  <a:srgbClr val="FFFFFF"/>
                </a:highlight>
                <a:latin typeface="Courier New" panose="02070309020205020404" pitchFamily="49" charset="0"/>
              </a:rPr>
              <a:t>&lt;/</a:t>
            </a:r>
            <a:r>
              <a:rPr lang="en-US" sz="1400" dirty="0">
                <a:solidFill>
                  <a:srgbClr val="0000FF"/>
                </a:solidFill>
                <a:highlight>
                  <a:srgbClr val="FFFFFF"/>
                </a:highlight>
                <a:latin typeface="Courier New" panose="02070309020205020404" pitchFamily="49" charset="0"/>
              </a:rPr>
              <a:t>script&gt;</a:t>
            </a:r>
            <a:endParaRPr lang="en-US" sz="1400" dirty="0"/>
          </a:p>
        </p:txBody>
      </p:sp>
      <p:pic>
        <p:nvPicPr>
          <p:cNvPr id="8" name="Picture 7"/>
          <p:cNvPicPr>
            <a:picLocks noChangeAspect="1"/>
          </p:cNvPicPr>
          <p:nvPr/>
        </p:nvPicPr>
        <p:blipFill>
          <a:blip r:embed="rId3"/>
          <a:stretch>
            <a:fillRect/>
          </a:stretch>
        </p:blipFill>
        <p:spPr>
          <a:xfrm>
            <a:off x="6477000" y="4039165"/>
            <a:ext cx="1990725" cy="1609725"/>
          </a:xfrm>
          <a:prstGeom prst="rect">
            <a:avLst/>
          </a:prstGeom>
        </p:spPr>
      </p:pic>
    </p:spTree>
    <p:extLst>
      <p:ext uri="{BB962C8B-B14F-4D97-AF65-F5344CB8AC3E}">
        <p14:creationId xmlns:p14="http://schemas.microsoft.com/office/powerpoint/2010/main" val="1482429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a:t>
            </a:r>
            <a:r>
              <a:rPr lang="en-US" smtClean="0"/>
              <a:t>Regular Expressions</a:t>
            </a:r>
            <a:endParaRPr lang="en-US"/>
          </a:p>
        </p:txBody>
      </p:sp>
      <p:sp>
        <p:nvSpPr>
          <p:cNvPr id="3" name="Content Placeholder 2"/>
          <p:cNvSpPr>
            <a:spLocks noGrp="1"/>
          </p:cNvSpPr>
          <p:nvPr>
            <p:ph idx="1"/>
          </p:nvPr>
        </p:nvSpPr>
        <p:spPr/>
        <p:txBody>
          <a:bodyPr>
            <a:normAutofit/>
          </a:bodyPr>
          <a:lstStyle/>
          <a:p>
            <a:r>
              <a:rPr lang="en-US" dirty="0" smtClean="0"/>
              <a:t>You </a:t>
            </a:r>
            <a:r>
              <a:rPr lang="en-US" dirty="0"/>
              <a:t>have two ways of creating a new </a:t>
            </a:r>
            <a:r>
              <a:rPr lang="en-US" dirty="0" err="1">
                <a:latin typeface="Consolas" panose="020B0609020204030204" pitchFamily="49" charset="0"/>
                <a:cs typeface="Consolas" panose="020B0609020204030204" pitchFamily="49" charset="0"/>
              </a:rPr>
              <a:t>RegExp</a:t>
            </a:r>
            <a:r>
              <a:rPr lang="en-US" dirty="0"/>
              <a:t> </a:t>
            </a:r>
            <a:r>
              <a:rPr lang="en-US" dirty="0" smtClean="0"/>
              <a:t>object</a:t>
            </a:r>
          </a:p>
          <a:p>
            <a:pPr lvl="1"/>
            <a:r>
              <a:rPr lang="en-US" dirty="0" err="1"/>
              <a:t>var</a:t>
            </a:r>
            <a:r>
              <a:rPr lang="en-US" dirty="0"/>
              <a:t> </a:t>
            </a:r>
            <a:r>
              <a:rPr lang="en-US" dirty="0" err="1"/>
              <a:t>myRegExp</a:t>
            </a:r>
            <a:r>
              <a:rPr lang="en-US" dirty="0"/>
              <a:t> = /\b'|'\b</a:t>
            </a:r>
            <a:r>
              <a:rPr lang="en-US" dirty="0" smtClean="0"/>
              <a:t>/;</a:t>
            </a:r>
          </a:p>
          <a:p>
            <a:pPr lvl="1"/>
            <a:endParaRPr lang="en-NZ" dirty="0"/>
          </a:p>
          <a:p>
            <a:pPr lvl="1"/>
            <a:r>
              <a:rPr lang="en-US" dirty="0" err="1"/>
              <a:t>var</a:t>
            </a:r>
            <a:r>
              <a:rPr lang="en-US" dirty="0"/>
              <a:t> </a:t>
            </a:r>
            <a:r>
              <a:rPr lang="en-US" dirty="0" err="1"/>
              <a:t>myRegExp</a:t>
            </a:r>
            <a:r>
              <a:rPr lang="en-US" dirty="0"/>
              <a:t> = new </a:t>
            </a:r>
            <a:r>
              <a:rPr lang="en-US" dirty="0" err="1"/>
              <a:t>RegExp</a:t>
            </a:r>
            <a:r>
              <a:rPr lang="en-US" dirty="0"/>
              <a:t>("\\b'|'\\b</a:t>
            </a:r>
            <a:r>
              <a:rPr lang="en-US" dirty="0" smtClean="0"/>
              <a:t>");</a:t>
            </a:r>
          </a:p>
          <a:p>
            <a:endParaRPr lang="en-US" dirty="0" smtClean="0"/>
          </a:p>
          <a:p>
            <a:r>
              <a:rPr lang="en-US" dirty="0" smtClean="0"/>
              <a:t>The </a:t>
            </a:r>
            <a:r>
              <a:rPr lang="en-US" dirty="0"/>
              <a:t>main reason for using the second method is that it </a:t>
            </a:r>
            <a:r>
              <a:rPr lang="en-US" dirty="0" smtClean="0"/>
              <a:t>allows the </a:t>
            </a:r>
            <a:r>
              <a:rPr lang="en-US" dirty="0"/>
              <a:t>regular expression to be determined at run time </a:t>
            </a:r>
            <a:endParaRPr lang="en-US" dirty="0" smtClean="0"/>
          </a:p>
          <a:p>
            <a:pPr lvl="1"/>
            <a:r>
              <a:rPr lang="en-US" dirty="0" smtClean="0"/>
              <a:t>As </a:t>
            </a:r>
            <a:r>
              <a:rPr lang="en-US" dirty="0"/>
              <a:t>the code is executing and not when you </a:t>
            </a:r>
            <a:r>
              <a:rPr lang="en-US" dirty="0" smtClean="0"/>
              <a:t>are writing </a:t>
            </a:r>
            <a:r>
              <a:rPr lang="en-US" dirty="0"/>
              <a:t>the </a:t>
            </a:r>
            <a:r>
              <a:rPr lang="en-US" dirty="0" smtClean="0"/>
              <a:t>code</a:t>
            </a:r>
          </a:p>
          <a:p>
            <a:pPr lvl="1"/>
            <a:r>
              <a:rPr lang="en-US" dirty="0" smtClean="0"/>
              <a:t>This </a:t>
            </a:r>
            <a:r>
              <a:rPr lang="en-US" dirty="0"/>
              <a:t>is useful if, for example, </a:t>
            </a:r>
            <a:r>
              <a:rPr lang="en-US" dirty="0" smtClean="0"/>
              <a:t>if you </a:t>
            </a:r>
            <a:r>
              <a:rPr lang="en-US" dirty="0"/>
              <a:t>want to base the regular expression on </a:t>
            </a:r>
            <a:r>
              <a:rPr lang="en-US" dirty="0" smtClean="0"/>
              <a:t>user input</a:t>
            </a:r>
          </a:p>
          <a:p>
            <a:pPr lvl="1"/>
            <a:endParaRPr lang="en-NZ" dirty="0"/>
          </a:p>
          <a:p>
            <a:pPr lvl="1"/>
            <a:endParaRPr lang="en-US" dirty="0"/>
          </a:p>
        </p:txBody>
      </p:sp>
    </p:spTree>
    <p:extLst>
      <p:ext uri="{BB962C8B-B14F-4D97-AF65-F5344CB8AC3E}">
        <p14:creationId xmlns:p14="http://schemas.microsoft.com/office/powerpoint/2010/main" val="33234864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Arcs</a:t>
            </a:r>
            <a:endParaRPr lang="en-US" dirty="0"/>
          </a:p>
        </p:txBody>
      </p:sp>
      <p:sp>
        <p:nvSpPr>
          <p:cNvPr id="3" name="Content Placeholder 2"/>
          <p:cNvSpPr>
            <a:spLocks noGrp="1"/>
          </p:cNvSpPr>
          <p:nvPr>
            <p:ph idx="1"/>
          </p:nvPr>
        </p:nvSpPr>
        <p:spPr>
          <a:xfrm>
            <a:off x="457200" y="1143000"/>
            <a:ext cx="5029200" cy="2590800"/>
          </a:xfrm>
        </p:spPr>
        <p:txBody>
          <a:bodyPr/>
          <a:lstStyle/>
          <a:p>
            <a:r>
              <a:rPr lang="en-US" i="1" dirty="0" smtClean="0"/>
              <a:t>Arcs are </a:t>
            </a:r>
            <a:r>
              <a:rPr lang="en-US" dirty="0" smtClean="0"/>
              <a:t>fragments </a:t>
            </a:r>
            <a:r>
              <a:rPr lang="en-US" dirty="0"/>
              <a:t>of a </a:t>
            </a:r>
            <a:r>
              <a:rPr lang="en-US" dirty="0" smtClean="0"/>
              <a:t>circle</a:t>
            </a:r>
          </a:p>
          <a:p>
            <a:r>
              <a:rPr lang="en-NZ" dirty="0"/>
              <a:t>context.arc(x, y, radius, </a:t>
            </a:r>
            <a:r>
              <a:rPr lang="en-NZ" dirty="0" err="1"/>
              <a:t>startAngle</a:t>
            </a:r>
            <a:r>
              <a:rPr lang="en-NZ" dirty="0"/>
              <a:t>, </a:t>
            </a:r>
            <a:r>
              <a:rPr lang="en-NZ" dirty="0" err="1"/>
              <a:t>endAngle</a:t>
            </a:r>
            <a:r>
              <a:rPr lang="en-NZ" dirty="0"/>
              <a:t>, </a:t>
            </a:r>
            <a:r>
              <a:rPr lang="en-NZ" dirty="0" err="1"/>
              <a:t>antiClockwise</a:t>
            </a:r>
            <a:r>
              <a:rPr lang="en-NZ" dirty="0"/>
              <a:t>)</a:t>
            </a:r>
          </a:p>
          <a:p>
            <a:endParaRPr lang="en-US" dirty="0"/>
          </a:p>
        </p:txBody>
      </p:sp>
      <p:sp>
        <p:nvSpPr>
          <p:cNvPr id="5" name="Rectangle 4"/>
          <p:cNvSpPr/>
          <p:nvPr/>
        </p:nvSpPr>
        <p:spPr>
          <a:xfrm>
            <a:off x="152400" y="4572000"/>
            <a:ext cx="6705600" cy="2031325"/>
          </a:xfrm>
          <a:prstGeom prst="rect">
            <a:avLst/>
          </a:prstGeom>
        </p:spPr>
        <p:txBody>
          <a:bodyPr wrap="square">
            <a:spAutoFit/>
          </a:bodyPr>
          <a:lstStyle/>
          <a:p>
            <a:r>
              <a:rPr lang="en-US" sz="1400" dirty="0" smtClean="0">
                <a:solidFill>
                  <a:srgbClr val="0000FF"/>
                </a:solidFill>
                <a:highlight>
                  <a:srgbClr val="FFFFFF"/>
                </a:highlight>
                <a:latin typeface="Courier New" panose="02070309020205020404" pitchFamily="49" charset="0"/>
              </a:rPr>
              <a:t>&lt;</a:t>
            </a:r>
            <a:r>
              <a:rPr lang="en-US" sz="1400" dirty="0">
                <a:solidFill>
                  <a:srgbClr val="0000FF"/>
                </a:solidFill>
                <a:highlight>
                  <a:srgbClr val="FFFFFF"/>
                </a:highlight>
                <a:latin typeface="Courier New" panose="02070309020205020404" pitchFamily="49" charset="0"/>
              </a:rPr>
              <a:t>script&gt;</a:t>
            </a:r>
            <a:endParaRPr lang="en-US" sz="1400" dirty="0">
              <a:solidFill>
                <a:srgbClr val="000000"/>
              </a:solidFill>
              <a:highlight>
                <a:srgbClr val="FFFFFF"/>
              </a:highlight>
              <a:latin typeface="Courier New" panose="02070309020205020404" pitchFamily="49" charset="0"/>
            </a:endParaRPr>
          </a:p>
          <a:p>
            <a:r>
              <a:rPr lang="pt-BR" sz="1400" dirty="0" smtClean="0">
                <a:solidFill>
                  <a:srgbClr val="000000"/>
                </a:solidFill>
                <a:highlight>
                  <a:srgbClr val="F2F4FF"/>
                </a:highlight>
                <a:latin typeface="Courier New" panose="02070309020205020404" pitchFamily="49" charset="0"/>
              </a:rPr>
              <a:t>  </a:t>
            </a:r>
            <a:r>
              <a:rPr lang="pt-BR" sz="1400" b="1" dirty="0">
                <a:solidFill>
                  <a:srgbClr val="000080"/>
                </a:solidFill>
                <a:highlight>
                  <a:srgbClr val="F2F4FF"/>
                </a:highlight>
                <a:latin typeface="Courier New" panose="02070309020205020404" pitchFamily="49" charset="0"/>
              </a:rPr>
              <a:t>var</a:t>
            </a:r>
            <a:r>
              <a:rPr lang="pt-BR" sz="1400" dirty="0">
                <a:solidFill>
                  <a:srgbClr val="000000"/>
                </a:solidFill>
                <a:highlight>
                  <a:srgbClr val="F2F4FF"/>
                </a:highlight>
                <a:latin typeface="Courier New" panose="02070309020205020404" pitchFamily="49" charset="0"/>
              </a:rPr>
              <a:t> cx </a:t>
            </a:r>
            <a:r>
              <a:rPr lang="pt-BR" sz="1400" b="1" dirty="0">
                <a:solidFill>
                  <a:srgbClr val="000000"/>
                </a:solidFill>
                <a:highlight>
                  <a:srgbClr val="F2F4FF"/>
                </a:highlight>
                <a:latin typeface="Courier New" panose="02070309020205020404" pitchFamily="49" charset="0"/>
              </a:rPr>
              <a:t>=</a:t>
            </a:r>
            <a:r>
              <a:rPr lang="pt-BR" sz="1400" dirty="0">
                <a:solidFill>
                  <a:srgbClr val="000000"/>
                </a:solidFill>
                <a:highlight>
                  <a:srgbClr val="F2F4FF"/>
                </a:highlight>
                <a:latin typeface="Courier New" panose="02070309020205020404" pitchFamily="49" charset="0"/>
              </a:rPr>
              <a:t> document.querySelector</a:t>
            </a:r>
            <a:r>
              <a:rPr lang="pt-BR" sz="1400" b="1" dirty="0">
                <a:solidFill>
                  <a:srgbClr val="000000"/>
                </a:solidFill>
                <a:highlight>
                  <a:srgbClr val="F2F4FF"/>
                </a:highlight>
                <a:latin typeface="Courier New" panose="02070309020205020404" pitchFamily="49" charset="0"/>
              </a:rPr>
              <a:t>(</a:t>
            </a:r>
            <a:r>
              <a:rPr lang="pt-BR" sz="1400" dirty="0">
                <a:solidFill>
                  <a:srgbClr val="808080"/>
                </a:solidFill>
                <a:highlight>
                  <a:srgbClr val="F2F4FF"/>
                </a:highlight>
                <a:latin typeface="Courier New" panose="02070309020205020404" pitchFamily="49" charset="0"/>
              </a:rPr>
              <a:t>"canvas"</a:t>
            </a:r>
            <a:r>
              <a:rPr lang="pt-BR" sz="1400" b="1" dirty="0">
                <a:solidFill>
                  <a:srgbClr val="000000"/>
                </a:solidFill>
                <a:highlight>
                  <a:srgbClr val="F2F4FF"/>
                </a:highlight>
                <a:latin typeface="Courier New" panose="02070309020205020404" pitchFamily="49" charset="0"/>
              </a:rPr>
              <a:t>).</a:t>
            </a:r>
            <a:r>
              <a:rPr lang="pt-BR" sz="1400" dirty="0">
                <a:solidFill>
                  <a:srgbClr val="000000"/>
                </a:solidFill>
                <a:highlight>
                  <a:srgbClr val="F2F4FF"/>
                </a:highlight>
                <a:latin typeface="Courier New" panose="02070309020205020404" pitchFamily="49" charset="0"/>
              </a:rPr>
              <a:t>getContext</a:t>
            </a:r>
            <a:r>
              <a:rPr lang="pt-BR" sz="1400" b="1" dirty="0">
                <a:solidFill>
                  <a:srgbClr val="000000"/>
                </a:solidFill>
                <a:highlight>
                  <a:srgbClr val="F2F4FF"/>
                </a:highlight>
                <a:latin typeface="Courier New" panose="02070309020205020404" pitchFamily="49" charset="0"/>
              </a:rPr>
              <a:t>(</a:t>
            </a:r>
            <a:r>
              <a:rPr lang="pt-BR" sz="1400" dirty="0">
                <a:solidFill>
                  <a:srgbClr val="808080"/>
                </a:solidFill>
                <a:highlight>
                  <a:srgbClr val="F2F4FF"/>
                </a:highlight>
                <a:latin typeface="Courier New" panose="02070309020205020404" pitchFamily="49" charset="0"/>
              </a:rPr>
              <a:t>"2d"</a:t>
            </a:r>
            <a:r>
              <a:rPr lang="pt-BR" sz="1400" b="1" dirty="0">
                <a:solidFill>
                  <a:srgbClr val="000000"/>
                </a:solidFill>
                <a:highlight>
                  <a:srgbClr val="F2F4FF"/>
                </a:highlight>
                <a:latin typeface="Courier New" panose="02070309020205020404" pitchFamily="49" charset="0"/>
              </a:rPr>
              <a:t>);</a:t>
            </a:r>
            <a:endParaRPr lang="pt-BR"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cx.beginPath</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a:solidFill>
                  <a:srgbClr val="008000"/>
                </a:solidFill>
                <a:highlight>
                  <a:srgbClr val="F2F4FF"/>
                </a:highlight>
                <a:latin typeface="Courier New" panose="02070309020205020404" pitchFamily="49" charset="0"/>
              </a:rPr>
              <a:t>// center=(50,50) radius=40 angle=0 to 7</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a:solidFill>
                  <a:srgbClr val="000000"/>
                </a:solidFill>
                <a:highlight>
                  <a:srgbClr val="F2F4FF"/>
                </a:highlight>
                <a:latin typeface="Courier New" panose="02070309020205020404" pitchFamily="49" charset="0"/>
              </a:rPr>
              <a:t>cx.arc</a:t>
            </a:r>
            <a:r>
              <a:rPr lang="en-US" sz="1400" b="1" dirty="0">
                <a:solidFill>
                  <a:srgbClr val="000000"/>
                </a:solidFill>
                <a:highlight>
                  <a:srgbClr val="F2F4FF"/>
                </a:highlight>
                <a:latin typeface="Courier New" panose="02070309020205020404" pitchFamily="49" charset="0"/>
              </a:rPr>
              <a:t>(</a:t>
            </a:r>
            <a:r>
              <a:rPr lang="en-US" sz="1400" dirty="0">
                <a:solidFill>
                  <a:srgbClr val="FF0000"/>
                </a:solidFill>
                <a:highlight>
                  <a:srgbClr val="F2F4FF"/>
                </a:highlight>
                <a:latin typeface="Courier New" panose="02070309020205020404" pitchFamily="49" charset="0"/>
              </a:rPr>
              <a:t>50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50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40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7</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a:solidFill>
                  <a:srgbClr val="008000"/>
                </a:solidFill>
                <a:highlight>
                  <a:srgbClr val="F2F4FF"/>
                </a:highlight>
                <a:latin typeface="Courier New" panose="02070309020205020404" pitchFamily="49" charset="0"/>
              </a:rPr>
              <a:t>// center=(150,50) radius=40 angle=0 to ½</a:t>
            </a:r>
            <a:r>
              <a:rPr lang="el-GR" sz="1400" dirty="0">
                <a:solidFill>
                  <a:srgbClr val="008000"/>
                </a:solidFill>
                <a:highlight>
                  <a:srgbClr val="F2F4FF"/>
                </a:highlight>
                <a:latin typeface="Courier New" panose="02070309020205020404" pitchFamily="49" charset="0"/>
              </a:rPr>
              <a:t>π</a:t>
            </a:r>
            <a:endParaRPr lang="el-GR"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a:solidFill>
                  <a:srgbClr val="000000"/>
                </a:solidFill>
                <a:highlight>
                  <a:srgbClr val="F2F4FF"/>
                </a:highlight>
                <a:latin typeface="Courier New" panose="02070309020205020404" pitchFamily="49" charset="0"/>
              </a:rPr>
              <a:t>cx.arc</a:t>
            </a:r>
            <a:r>
              <a:rPr lang="en-US" sz="1400" b="1" dirty="0">
                <a:solidFill>
                  <a:srgbClr val="000000"/>
                </a:solidFill>
                <a:highlight>
                  <a:srgbClr val="F2F4FF"/>
                </a:highlight>
                <a:latin typeface="Courier New" panose="02070309020205020404" pitchFamily="49" charset="0"/>
              </a:rPr>
              <a:t>(</a:t>
            </a:r>
            <a:r>
              <a:rPr lang="en-US" sz="1400" dirty="0">
                <a:solidFill>
                  <a:srgbClr val="FF0000"/>
                </a:solidFill>
                <a:highlight>
                  <a:srgbClr val="F2F4FF"/>
                </a:highlight>
                <a:latin typeface="Courier New" panose="02070309020205020404" pitchFamily="49" charset="0"/>
              </a:rPr>
              <a:t>150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50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40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0.5</a:t>
            </a:r>
            <a:r>
              <a:rPr lang="en-US" sz="1400" dirty="0">
                <a:solidFill>
                  <a:srgbClr val="000000"/>
                </a:solidFill>
                <a:highlight>
                  <a:srgbClr val="F2F4FF"/>
                </a:highlight>
                <a:latin typeface="Courier New" panose="02070309020205020404" pitchFamily="49" charset="0"/>
              </a:rPr>
              <a:t> </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Math.PI</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cx.stroke</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FF"/>
                </a:solidFill>
                <a:highlight>
                  <a:srgbClr val="FFFFFF"/>
                </a:highlight>
                <a:latin typeface="Courier New" panose="02070309020205020404" pitchFamily="49" charset="0"/>
              </a:rPr>
              <a:t>&lt;/</a:t>
            </a:r>
            <a:r>
              <a:rPr lang="en-US" sz="1400" dirty="0">
                <a:solidFill>
                  <a:srgbClr val="0000FF"/>
                </a:solidFill>
                <a:highlight>
                  <a:srgbClr val="FFFFFF"/>
                </a:highlight>
                <a:latin typeface="Courier New" panose="02070309020205020404" pitchFamily="49" charset="0"/>
              </a:rPr>
              <a:t>script&gt;</a:t>
            </a:r>
            <a:endParaRPr lang="en-US" sz="1400" dirty="0"/>
          </a:p>
        </p:txBody>
      </p:sp>
      <p:pic>
        <p:nvPicPr>
          <p:cNvPr id="6" name="Picture 5"/>
          <p:cNvPicPr>
            <a:picLocks noChangeAspect="1"/>
          </p:cNvPicPr>
          <p:nvPr/>
        </p:nvPicPr>
        <p:blipFill>
          <a:blip r:embed="rId2"/>
          <a:stretch>
            <a:fillRect/>
          </a:stretch>
        </p:blipFill>
        <p:spPr>
          <a:xfrm>
            <a:off x="6934200" y="4974550"/>
            <a:ext cx="2028825" cy="1628775"/>
          </a:xfrm>
          <a:prstGeom prst="rect">
            <a:avLst/>
          </a:prstGeom>
        </p:spPr>
      </p:pic>
      <p:pic>
        <p:nvPicPr>
          <p:cNvPr id="7" name="Picture 2" descr="http://www.html5canvastutorials.com/demos/tutorials/html5-canvas-arcs/html5-canvas-arcs-diagram.png"/>
          <p:cNvPicPr>
            <a:picLocks noChangeAspect="1" noChangeArrowheads="1"/>
          </p:cNvPicPr>
          <p:nvPr/>
        </p:nvPicPr>
        <p:blipFill rotWithShape="1">
          <a:blip r:embed="rId3">
            <a:extLst>
              <a:ext uri="{28A0092B-C50C-407E-A947-70E740481C1C}">
                <a14:useLocalDpi xmlns:a14="http://schemas.microsoft.com/office/drawing/2010/main" val="0"/>
              </a:ext>
            </a:extLst>
          </a:blip>
          <a:srcRect l="16125" t="3233" r="21319" b="3838"/>
          <a:stretch/>
        </p:blipFill>
        <p:spPr bwMode="auto">
          <a:xfrm>
            <a:off x="5112067" y="544246"/>
            <a:ext cx="3491865" cy="2275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0157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Text</a:t>
            </a:r>
            <a:endParaRPr lang="en-US" dirty="0"/>
          </a:p>
        </p:txBody>
      </p:sp>
      <p:sp>
        <p:nvSpPr>
          <p:cNvPr id="3" name="Content Placeholder 2"/>
          <p:cNvSpPr>
            <a:spLocks noGrp="1"/>
          </p:cNvSpPr>
          <p:nvPr>
            <p:ph idx="1"/>
          </p:nvPr>
        </p:nvSpPr>
        <p:spPr>
          <a:xfrm>
            <a:off x="457200" y="1143000"/>
            <a:ext cx="8229600" cy="3276600"/>
          </a:xfrm>
        </p:spPr>
        <p:txBody>
          <a:bodyPr/>
          <a:lstStyle/>
          <a:p>
            <a:r>
              <a:rPr lang="en-US" dirty="0"/>
              <a:t>A 2D canvas drawing context provides the methods </a:t>
            </a:r>
            <a:r>
              <a:rPr lang="en-US" dirty="0" err="1"/>
              <a:t>fillText</a:t>
            </a:r>
            <a:r>
              <a:rPr lang="en-US" dirty="0"/>
              <a:t> and </a:t>
            </a:r>
            <a:r>
              <a:rPr lang="en-US" dirty="0" err="1" smtClean="0"/>
              <a:t>strokeText</a:t>
            </a:r>
            <a:endParaRPr lang="en-US" dirty="0" smtClean="0"/>
          </a:p>
          <a:p>
            <a:r>
              <a:rPr lang="en-US" dirty="0"/>
              <a:t>You can specify the size, style, and font of the text with the font </a:t>
            </a:r>
            <a:r>
              <a:rPr lang="en-US" dirty="0" smtClean="0"/>
              <a:t>property</a:t>
            </a:r>
          </a:p>
          <a:p>
            <a:r>
              <a:rPr lang="en-US" dirty="0" smtClean="0"/>
              <a:t>You </a:t>
            </a:r>
            <a:r>
              <a:rPr lang="en-US" dirty="0"/>
              <a:t>can add italic or bold to the start of the string to select a </a:t>
            </a:r>
            <a:r>
              <a:rPr lang="en-US" dirty="0" smtClean="0"/>
              <a:t>style</a:t>
            </a:r>
            <a:endParaRPr lang="en-US" dirty="0"/>
          </a:p>
        </p:txBody>
      </p:sp>
      <p:sp>
        <p:nvSpPr>
          <p:cNvPr id="5" name="Rectangle 4"/>
          <p:cNvSpPr/>
          <p:nvPr/>
        </p:nvSpPr>
        <p:spPr>
          <a:xfrm>
            <a:off x="0" y="4530030"/>
            <a:ext cx="7315200" cy="1384995"/>
          </a:xfrm>
          <a:prstGeom prst="rect">
            <a:avLst/>
          </a:prstGeom>
        </p:spPr>
        <p:txBody>
          <a:bodyPr wrap="square">
            <a:spAutoFit/>
          </a:bodyPr>
          <a:lstStyle/>
          <a:p>
            <a:r>
              <a:rPr lang="en-US" sz="1400" dirty="0" smtClean="0">
                <a:solidFill>
                  <a:srgbClr val="0000FF"/>
                </a:solidFill>
                <a:highlight>
                  <a:srgbClr val="FFFFFF"/>
                </a:highlight>
                <a:latin typeface="Courier New" panose="02070309020205020404" pitchFamily="49" charset="0"/>
              </a:rPr>
              <a:t>&lt;</a:t>
            </a:r>
            <a:r>
              <a:rPr lang="en-US" sz="1400" dirty="0">
                <a:solidFill>
                  <a:srgbClr val="0000FF"/>
                </a:solidFill>
                <a:highlight>
                  <a:srgbClr val="FFFFFF"/>
                </a:highlight>
                <a:latin typeface="Courier New" panose="02070309020205020404" pitchFamily="49" charset="0"/>
              </a:rPr>
              <a:t>script&gt;</a:t>
            </a:r>
            <a:endParaRPr lang="en-US" sz="1400" dirty="0">
              <a:solidFill>
                <a:srgbClr val="000000"/>
              </a:solidFill>
              <a:highlight>
                <a:srgbClr val="FFFFFF"/>
              </a:highlight>
              <a:latin typeface="Courier New" panose="02070309020205020404" pitchFamily="49" charset="0"/>
            </a:endParaRPr>
          </a:p>
          <a:p>
            <a:r>
              <a:rPr lang="pt-BR" sz="1400" dirty="0" smtClean="0">
                <a:solidFill>
                  <a:srgbClr val="000000"/>
                </a:solidFill>
                <a:highlight>
                  <a:srgbClr val="F2F4FF"/>
                </a:highlight>
                <a:latin typeface="Courier New" panose="02070309020205020404" pitchFamily="49" charset="0"/>
              </a:rPr>
              <a:t>  </a:t>
            </a:r>
            <a:r>
              <a:rPr lang="pt-BR" sz="1400" b="1" dirty="0">
                <a:solidFill>
                  <a:srgbClr val="000080"/>
                </a:solidFill>
                <a:highlight>
                  <a:srgbClr val="F2F4FF"/>
                </a:highlight>
                <a:latin typeface="Courier New" panose="02070309020205020404" pitchFamily="49" charset="0"/>
              </a:rPr>
              <a:t>var</a:t>
            </a:r>
            <a:r>
              <a:rPr lang="pt-BR" sz="1400" dirty="0">
                <a:solidFill>
                  <a:srgbClr val="000000"/>
                </a:solidFill>
                <a:highlight>
                  <a:srgbClr val="F2F4FF"/>
                </a:highlight>
                <a:latin typeface="Courier New" panose="02070309020205020404" pitchFamily="49" charset="0"/>
              </a:rPr>
              <a:t> cx </a:t>
            </a:r>
            <a:r>
              <a:rPr lang="pt-BR" sz="1400" b="1" dirty="0">
                <a:solidFill>
                  <a:srgbClr val="000000"/>
                </a:solidFill>
                <a:highlight>
                  <a:srgbClr val="F2F4FF"/>
                </a:highlight>
                <a:latin typeface="Courier New" panose="02070309020205020404" pitchFamily="49" charset="0"/>
              </a:rPr>
              <a:t>=</a:t>
            </a:r>
            <a:r>
              <a:rPr lang="pt-BR" sz="1400" dirty="0">
                <a:solidFill>
                  <a:srgbClr val="000000"/>
                </a:solidFill>
                <a:highlight>
                  <a:srgbClr val="F2F4FF"/>
                </a:highlight>
                <a:latin typeface="Courier New" panose="02070309020205020404" pitchFamily="49" charset="0"/>
              </a:rPr>
              <a:t> document.querySelector</a:t>
            </a:r>
            <a:r>
              <a:rPr lang="pt-BR" sz="1400" b="1" dirty="0">
                <a:solidFill>
                  <a:srgbClr val="000000"/>
                </a:solidFill>
                <a:highlight>
                  <a:srgbClr val="F2F4FF"/>
                </a:highlight>
                <a:latin typeface="Courier New" panose="02070309020205020404" pitchFamily="49" charset="0"/>
              </a:rPr>
              <a:t>(</a:t>
            </a:r>
            <a:r>
              <a:rPr lang="pt-BR" sz="1400" dirty="0">
                <a:solidFill>
                  <a:srgbClr val="808080"/>
                </a:solidFill>
                <a:highlight>
                  <a:srgbClr val="F2F4FF"/>
                </a:highlight>
                <a:latin typeface="Courier New" panose="02070309020205020404" pitchFamily="49" charset="0"/>
              </a:rPr>
              <a:t>"canvas"</a:t>
            </a:r>
            <a:r>
              <a:rPr lang="pt-BR" sz="1400" b="1" dirty="0">
                <a:solidFill>
                  <a:srgbClr val="000000"/>
                </a:solidFill>
                <a:highlight>
                  <a:srgbClr val="F2F4FF"/>
                </a:highlight>
                <a:latin typeface="Courier New" panose="02070309020205020404" pitchFamily="49" charset="0"/>
              </a:rPr>
              <a:t>).</a:t>
            </a:r>
            <a:r>
              <a:rPr lang="pt-BR" sz="1400" dirty="0">
                <a:solidFill>
                  <a:srgbClr val="000000"/>
                </a:solidFill>
                <a:highlight>
                  <a:srgbClr val="F2F4FF"/>
                </a:highlight>
                <a:latin typeface="Courier New" panose="02070309020205020404" pitchFamily="49" charset="0"/>
              </a:rPr>
              <a:t>getContext</a:t>
            </a:r>
            <a:r>
              <a:rPr lang="pt-BR" sz="1400" b="1" dirty="0">
                <a:solidFill>
                  <a:srgbClr val="000000"/>
                </a:solidFill>
                <a:highlight>
                  <a:srgbClr val="F2F4FF"/>
                </a:highlight>
                <a:latin typeface="Courier New" panose="02070309020205020404" pitchFamily="49" charset="0"/>
              </a:rPr>
              <a:t>(</a:t>
            </a:r>
            <a:r>
              <a:rPr lang="pt-BR" sz="1400" dirty="0">
                <a:solidFill>
                  <a:srgbClr val="808080"/>
                </a:solidFill>
                <a:highlight>
                  <a:srgbClr val="F2F4FF"/>
                </a:highlight>
                <a:latin typeface="Courier New" panose="02070309020205020404" pitchFamily="49" charset="0"/>
              </a:rPr>
              <a:t>"2d"</a:t>
            </a:r>
            <a:r>
              <a:rPr lang="pt-BR" sz="1400" b="1" dirty="0">
                <a:solidFill>
                  <a:srgbClr val="000000"/>
                </a:solidFill>
                <a:highlight>
                  <a:srgbClr val="F2F4FF"/>
                </a:highlight>
                <a:latin typeface="Courier New" panose="02070309020205020404" pitchFamily="49" charset="0"/>
              </a:rPr>
              <a:t>);</a:t>
            </a:r>
            <a:endParaRPr lang="pt-BR"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cx.font</a:t>
            </a:r>
            <a:r>
              <a:rPr lang="en-US" sz="1400" dirty="0">
                <a:solidFill>
                  <a:srgbClr val="000000"/>
                </a:solidFill>
                <a:highlight>
                  <a:srgbClr val="F2F4FF"/>
                </a:highlight>
                <a:latin typeface="Courier New" panose="02070309020205020404" pitchFamily="49" charset="0"/>
              </a:rPr>
              <a:t> </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808080"/>
                </a:solidFill>
                <a:highlight>
                  <a:srgbClr val="F2F4FF"/>
                </a:highlight>
                <a:latin typeface="Courier New" panose="02070309020205020404" pitchFamily="49" charset="0"/>
              </a:rPr>
              <a:t>"16px Georgia"</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cx.fillStyle</a:t>
            </a:r>
            <a:r>
              <a:rPr lang="en-US" sz="1400" dirty="0">
                <a:solidFill>
                  <a:srgbClr val="000000"/>
                </a:solidFill>
                <a:highlight>
                  <a:srgbClr val="F2F4FF"/>
                </a:highlight>
                <a:latin typeface="Courier New" panose="02070309020205020404" pitchFamily="49" charset="0"/>
              </a:rPr>
              <a:t> </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808080"/>
                </a:solidFill>
                <a:highlight>
                  <a:srgbClr val="F2F4FF"/>
                </a:highlight>
                <a:latin typeface="Courier New" panose="02070309020205020404" pitchFamily="49" charset="0"/>
              </a:rPr>
              <a:t>"fuchsia"</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cx.fillText</a:t>
            </a:r>
            <a:r>
              <a:rPr lang="en-US" sz="1400" b="1" dirty="0">
                <a:solidFill>
                  <a:srgbClr val="000000"/>
                </a:solidFill>
                <a:highlight>
                  <a:srgbClr val="F2F4FF"/>
                </a:highlight>
                <a:latin typeface="Courier New" panose="02070309020205020404" pitchFamily="49" charset="0"/>
              </a:rPr>
              <a:t>(</a:t>
            </a:r>
            <a:r>
              <a:rPr lang="en-US" sz="1400" dirty="0">
                <a:solidFill>
                  <a:srgbClr val="808080"/>
                </a:solidFill>
                <a:highlight>
                  <a:srgbClr val="F2F4FF"/>
                </a:highlight>
                <a:latin typeface="Courier New" panose="02070309020205020404" pitchFamily="49" charset="0"/>
              </a:rPr>
              <a:t>"I can draw text, too!"</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10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50</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FF"/>
                </a:solidFill>
                <a:highlight>
                  <a:srgbClr val="FFFFFF"/>
                </a:highlight>
                <a:latin typeface="Courier New" panose="02070309020205020404" pitchFamily="49" charset="0"/>
              </a:rPr>
              <a:t>&lt;/</a:t>
            </a:r>
            <a:r>
              <a:rPr lang="en-US" sz="1400" dirty="0">
                <a:solidFill>
                  <a:srgbClr val="0000FF"/>
                </a:solidFill>
                <a:highlight>
                  <a:srgbClr val="FFFFFF"/>
                </a:highlight>
                <a:latin typeface="Courier New" panose="02070309020205020404" pitchFamily="49" charset="0"/>
              </a:rPr>
              <a:t>script&gt;</a:t>
            </a:r>
            <a:endParaRPr lang="en-US" sz="1400" dirty="0"/>
          </a:p>
        </p:txBody>
      </p:sp>
      <p:pic>
        <p:nvPicPr>
          <p:cNvPr id="6" name="Picture 5"/>
          <p:cNvPicPr>
            <a:picLocks noChangeAspect="1"/>
          </p:cNvPicPr>
          <p:nvPr/>
        </p:nvPicPr>
        <p:blipFill>
          <a:blip r:embed="rId2"/>
          <a:stretch>
            <a:fillRect/>
          </a:stretch>
        </p:blipFill>
        <p:spPr>
          <a:xfrm>
            <a:off x="6858000" y="4267200"/>
            <a:ext cx="2009775" cy="1647825"/>
          </a:xfrm>
          <a:prstGeom prst="rect">
            <a:avLst/>
          </a:prstGeom>
        </p:spPr>
      </p:pic>
    </p:spTree>
    <p:extLst>
      <p:ext uri="{BB962C8B-B14F-4D97-AF65-F5344CB8AC3E}">
        <p14:creationId xmlns:p14="http://schemas.microsoft.com/office/powerpoint/2010/main" val="24370404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Images </a:t>
            </a:r>
            <a:endParaRPr lang="en-US" dirty="0"/>
          </a:p>
        </p:txBody>
      </p:sp>
      <p:sp>
        <p:nvSpPr>
          <p:cNvPr id="3" name="Content Placeholder 2"/>
          <p:cNvSpPr>
            <a:spLocks noGrp="1"/>
          </p:cNvSpPr>
          <p:nvPr>
            <p:ph idx="1"/>
          </p:nvPr>
        </p:nvSpPr>
        <p:spPr/>
        <p:txBody>
          <a:bodyPr>
            <a:normAutofit/>
          </a:bodyPr>
          <a:lstStyle/>
          <a:p>
            <a:r>
              <a:rPr lang="en-US" sz="2000" dirty="0"/>
              <a:t>In computer graphics, a distinction is often made between </a:t>
            </a:r>
            <a:r>
              <a:rPr lang="en-US" sz="2000" i="1" dirty="0"/>
              <a:t>vector</a:t>
            </a:r>
            <a:r>
              <a:rPr lang="en-US" sz="2000" dirty="0"/>
              <a:t> graphics and </a:t>
            </a:r>
            <a:r>
              <a:rPr lang="en-US" sz="2000" i="1" dirty="0"/>
              <a:t>bitmap</a:t>
            </a:r>
            <a:r>
              <a:rPr lang="en-US" sz="2000" dirty="0"/>
              <a:t> graphics. The first is what we have been doing so far in this chapter—specifying a picture by giving a </a:t>
            </a:r>
            <a:r>
              <a:rPr lang="en-US" sz="2000" dirty="0" smtClean="0"/>
              <a:t>mathematical description </a:t>
            </a:r>
            <a:r>
              <a:rPr lang="en-US" sz="2000" dirty="0"/>
              <a:t>of shapes. Bitmap graphics, on the other hand, don’t specify actual shapes but rather work with pixel data (</a:t>
            </a:r>
            <a:r>
              <a:rPr lang="en-US" sz="2000" dirty="0" err="1"/>
              <a:t>rasters</a:t>
            </a:r>
            <a:r>
              <a:rPr lang="en-US" sz="2000" dirty="0"/>
              <a:t> of colored dots</a:t>
            </a:r>
            <a:r>
              <a:rPr lang="en-US" sz="2000" dirty="0" smtClean="0"/>
              <a:t>).</a:t>
            </a:r>
          </a:p>
          <a:p>
            <a:r>
              <a:rPr lang="en-US" sz="2000" dirty="0"/>
              <a:t>The </a:t>
            </a:r>
            <a:r>
              <a:rPr lang="en-US" sz="2000" dirty="0" err="1"/>
              <a:t>drawImage</a:t>
            </a:r>
            <a:r>
              <a:rPr lang="en-US" sz="2000" dirty="0"/>
              <a:t> method allows us to draw pixel data onto a canvas. This pixel data can originate from an &lt;</a:t>
            </a:r>
            <a:r>
              <a:rPr lang="en-US" sz="2000" dirty="0" err="1"/>
              <a:t>img</a:t>
            </a:r>
            <a:r>
              <a:rPr lang="en-US" sz="2000" dirty="0"/>
              <a:t>&gt; element or from another canvas, and neither has to be visible in the actual document.</a:t>
            </a:r>
          </a:p>
        </p:txBody>
      </p:sp>
      <p:pic>
        <p:nvPicPr>
          <p:cNvPr id="5" name="Picture 4"/>
          <p:cNvPicPr>
            <a:picLocks noChangeAspect="1"/>
          </p:cNvPicPr>
          <p:nvPr/>
        </p:nvPicPr>
        <p:blipFill>
          <a:blip r:embed="rId2"/>
          <a:stretch>
            <a:fillRect/>
          </a:stretch>
        </p:blipFill>
        <p:spPr>
          <a:xfrm>
            <a:off x="6858000" y="4598879"/>
            <a:ext cx="2009775" cy="1609725"/>
          </a:xfrm>
          <a:prstGeom prst="rect">
            <a:avLst/>
          </a:prstGeom>
        </p:spPr>
      </p:pic>
      <p:sp>
        <p:nvSpPr>
          <p:cNvPr id="6" name="Rectangle 5"/>
          <p:cNvSpPr/>
          <p:nvPr/>
        </p:nvSpPr>
        <p:spPr>
          <a:xfrm>
            <a:off x="0" y="4495800"/>
            <a:ext cx="6858000" cy="1815882"/>
          </a:xfrm>
          <a:prstGeom prst="rect">
            <a:avLst/>
          </a:prstGeom>
        </p:spPr>
        <p:txBody>
          <a:bodyPr wrap="square">
            <a:spAutoFit/>
          </a:bodyPr>
          <a:lstStyle/>
          <a:p>
            <a:r>
              <a:rPr lang="en-US" sz="1400" dirty="0">
                <a:solidFill>
                  <a:srgbClr val="0000FF"/>
                </a:solidFill>
                <a:highlight>
                  <a:srgbClr val="FFFFFF"/>
                </a:highlight>
                <a:latin typeface="Courier New" panose="02070309020205020404" pitchFamily="49" charset="0"/>
              </a:rPr>
              <a:t>&lt;script&gt;</a:t>
            </a:r>
            <a:endParaRPr lang="en-US" sz="1400" dirty="0">
              <a:solidFill>
                <a:srgbClr val="000000"/>
              </a:solidFill>
              <a:highlight>
                <a:srgbClr val="FFFFFF"/>
              </a:highlight>
              <a:latin typeface="Courier New" panose="02070309020205020404" pitchFamily="49" charset="0"/>
            </a:endParaRPr>
          </a:p>
          <a:p>
            <a:r>
              <a:rPr lang="pt-BR" sz="1400" dirty="0">
                <a:solidFill>
                  <a:srgbClr val="000000"/>
                </a:solidFill>
                <a:highlight>
                  <a:srgbClr val="F2F4FF"/>
                </a:highlight>
                <a:latin typeface="Courier New" panose="02070309020205020404" pitchFamily="49" charset="0"/>
              </a:rPr>
              <a:t>  </a:t>
            </a:r>
            <a:r>
              <a:rPr lang="pt-BR" sz="1400" b="1" dirty="0">
                <a:solidFill>
                  <a:srgbClr val="000080"/>
                </a:solidFill>
                <a:highlight>
                  <a:srgbClr val="F2F4FF"/>
                </a:highlight>
                <a:latin typeface="Courier New" panose="02070309020205020404" pitchFamily="49" charset="0"/>
              </a:rPr>
              <a:t>var</a:t>
            </a:r>
            <a:r>
              <a:rPr lang="pt-BR" sz="1400" dirty="0">
                <a:solidFill>
                  <a:srgbClr val="000000"/>
                </a:solidFill>
                <a:highlight>
                  <a:srgbClr val="F2F4FF"/>
                </a:highlight>
                <a:latin typeface="Courier New" panose="02070309020205020404" pitchFamily="49" charset="0"/>
              </a:rPr>
              <a:t> cx </a:t>
            </a:r>
            <a:r>
              <a:rPr lang="pt-BR" sz="1400" b="1" dirty="0">
                <a:solidFill>
                  <a:srgbClr val="000000"/>
                </a:solidFill>
                <a:highlight>
                  <a:srgbClr val="F2F4FF"/>
                </a:highlight>
                <a:latin typeface="Courier New" panose="02070309020205020404" pitchFamily="49" charset="0"/>
              </a:rPr>
              <a:t>=</a:t>
            </a:r>
            <a:r>
              <a:rPr lang="pt-BR" sz="1400" dirty="0">
                <a:solidFill>
                  <a:srgbClr val="000000"/>
                </a:solidFill>
                <a:highlight>
                  <a:srgbClr val="F2F4FF"/>
                </a:highlight>
                <a:latin typeface="Courier New" panose="02070309020205020404" pitchFamily="49" charset="0"/>
              </a:rPr>
              <a:t> document.querySelector</a:t>
            </a:r>
            <a:r>
              <a:rPr lang="pt-BR" sz="1400" b="1" dirty="0">
                <a:solidFill>
                  <a:srgbClr val="000000"/>
                </a:solidFill>
                <a:highlight>
                  <a:srgbClr val="F2F4FF"/>
                </a:highlight>
                <a:latin typeface="Courier New" panose="02070309020205020404" pitchFamily="49" charset="0"/>
              </a:rPr>
              <a:t>(</a:t>
            </a:r>
            <a:r>
              <a:rPr lang="pt-BR" sz="1400" dirty="0">
                <a:solidFill>
                  <a:srgbClr val="808080"/>
                </a:solidFill>
                <a:highlight>
                  <a:srgbClr val="F2F4FF"/>
                </a:highlight>
                <a:latin typeface="Courier New" panose="02070309020205020404" pitchFamily="49" charset="0"/>
              </a:rPr>
              <a:t>"canvas"</a:t>
            </a:r>
            <a:r>
              <a:rPr lang="pt-BR" sz="1400" b="1" dirty="0">
                <a:solidFill>
                  <a:srgbClr val="000000"/>
                </a:solidFill>
                <a:highlight>
                  <a:srgbClr val="F2F4FF"/>
                </a:highlight>
                <a:latin typeface="Courier New" panose="02070309020205020404" pitchFamily="49" charset="0"/>
              </a:rPr>
              <a:t>).</a:t>
            </a:r>
            <a:r>
              <a:rPr lang="pt-BR" sz="1400" dirty="0">
                <a:solidFill>
                  <a:srgbClr val="000000"/>
                </a:solidFill>
                <a:highlight>
                  <a:srgbClr val="F2F4FF"/>
                </a:highlight>
                <a:latin typeface="Courier New" panose="02070309020205020404" pitchFamily="49" charset="0"/>
              </a:rPr>
              <a:t>getContext</a:t>
            </a:r>
            <a:r>
              <a:rPr lang="pt-BR" sz="1400" b="1" dirty="0">
                <a:solidFill>
                  <a:srgbClr val="000000"/>
                </a:solidFill>
                <a:highlight>
                  <a:srgbClr val="F2F4FF"/>
                </a:highlight>
                <a:latin typeface="Courier New" panose="02070309020205020404" pitchFamily="49" charset="0"/>
              </a:rPr>
              <a:t>(</a:t>
            </a:r>
            <a:r>
              <a:rPr lang="pt-BR" sz="1400" dirty="0">
                <a:solidFill>
                  <a:srgbClr val="808080"/>
                </a:solidFill>
                <a:highlight>
                  <a:srgbClr val="F2F4FF"/>
                </a:highlight>
                <a:latin typeface="Courier New" panose="02070309020205020404" pitchFamily="49" charset="0"/>
              </a:rPr>
              <a:t>"2d"</a:t>
            </a:r>
            <a:r>
              <a:rPr lang="pt-BR" sz="1400" b="1" dirty="0">
                <a:solidFill>
                  <a:srgbClr val="000000"/>
                </a:solidFill>
                <a:highlight>
                  <a:srgbClr val="F2F4FF"/>
                </a:highlight>
                <a:latin typeface="Courier New" panose="02070309020205020404" pitchFamily="49" charset="0"/>
              </a:rPr>
              <a:t>);</a:t>
            </a:r>
            <a:endParaRPr lang="pt-BR" sz="1400" dirty="0">
              <a:solidFill>
                <a:srgbClr val="000000"/>
              </a:solidFill>
              <a:highlight>
                <a:srgbClr val="F2F4FF"/>
              </a:highlight>
              <a:latin typeface="Courier New" panose="02070309020205020404" pitchFamily="49" charset="0"/>
            </a:endParaRPr>
          </a:p>
          <a:p>
            <a:r>
              <a:rPr lang="en-US" sz="1400" dirty="0">
                <a:solidFill>
                  <a:srgbClr val="000000"/>
                </a:solidFill>
                <a:highlight>
                  <a:srgbClr val="F2F4FF"/>
                </a:highlight>
                <a:latin typeface="Courier New" panose="02070309020205020404" pitchFamily="49" charset="0"/>
              </a:rPr>
              <a:t>  </a:t>
            </a:r>
            <a:r>
              <a:rPr lang="en-US" sz="1400" b="1" dirty="0" err="1">
                <a:solidFill>
                  <a:srgbClr val="000080"/>
                </a:solidFill>
                <a:highlight>
                  <a:srgbClr val="F2F4FF"/>
                </a:highlight>
                <a:latin typeface="Courier New" panose="02070309020205020404" pitchFamily="49" charset="0"/>
              </a:rPr>
              <a:t>var</a:t>
            </a:r>
            <a:r>
              <a:rPr lang="en-US" sz="1400" dirty="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img</a:t>
            </a:r>
            <a:r>
              <a:rPr lang="en-US" sz="1400" dirty="0">
                <a:solidFill>
                  <a:srgbClr val="000000"/>
                </a:solidFill>
                <a:highlight>
                  <a:srgbClr val="F2F4FF"/>
                </a:highlight>
                <a:latin typeface="Courier New" panose="02070309020205020404" pitchFamily="49" charset="0"/>
              </a:rPr>
              <a:t> </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document.createElement</a:t>
            </a:r>
            <a:r>
              <a:rPr lang="en-US" sz="1400" b="1" dirty="0">
                <a:solidFill>
                  <a:srgbClr val="000000"/>
                </a:solidFill>
                <a:highlight>
                  <a:srgbClr val="F2F4FF"/>
                </a:highlight>
                <a:latin typeface="Courier New" panose="02070309020205020404" pitchFamily="49" charset="0"/>
              </a:rPr>
              <a:t>(</a:t>
            </a:r>
            <a:r>
              <a:rPr lang="en-US" sz="1400" dirty="0">
                <a:solidFill>
                  <a:srgbClr val="808080"/>
                </a:solidFill>
                <a:highlight>
                  <a:srgbClr val="F2F4FF"/>
                </a:highlight>
                <a:latin typeface="Courier New" panose="02070309020205020404" pitchFamily="49" charset="0"/>
              </a:rPr>
              <a:t>"</a:t>
            </a:r>
            <a:r>
              <a:rPr lang="en-US" sz="1400" dirty="0" err="1">
                <a:solidFill>
                  <a:srgbClr val="808080"/>
                </a:solidFill>
                <a:highlight>
                  <a:srgbClr val="F2F4FF"/>
                </a:highlight>
                <a:latin typeface="Courier New" panose="02070309020205020404" pitchFamily="49" charset="0"/>
              </a:rPr>
              <a:t>img</a:t>
            </a:r>
            <a:r>
              <a:rPr lang="en-US" sz="1400" dirty="0">
                <a:solidFill>
                  <a:srgbClr val="808080"/>
                </a:solidFill>
                <a:highlight>
                  <a:srgbClr val="F2F4FF"/>
                </a:highlight>
                <a:latin typeface="Courier New" panose="02070309020205020404" pitchFamily="49" charset="0"/>
              </a:rPr>
              <a:t>"</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img.src</a:t>
            </a:r>
            <a:r>
              <a:rPr lang="en-US" sz="1400" dirty="0">
                <a:solidFill>
                  <a:srgbClr val="000000"/>
                </a:solidFill>
                <a:highlight>
                  <a:srgbClr val="F2F4FF"/>
                </a:highlight>
                <a:latin typeface="Courier New" panose="02070309020205020404" pitchFamily="49" charset="0"/>
              </a:rPr>
              <a:t> </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808080"/>
                </a:solidFill>
                <a:highlight>
                  <a:srgbClr val="F2F4FF"/>
                </a:highlight>
                <a:latin typeface="Courier New" panose="02070309020205020404" pitchFamily="49" charset="0"/>
              </a:rPr>
              <a:t>"car.png"</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img.addEventListener</a:t>
            </a:r>
            <a:r>
              <a:rPr lang="en-US" sz="1400" b="1" dirty="0">
                <a:solidFill>
                  <a:srgbClr val="000000"/>
                </a:solidFill>
                <a:highlight>
                  <a:srgbClr val="F2F4FF"/>
                </a:highlight>
                <a:latin typeface="Courier New" panose="02070309020205020404" pitchFamily="49" charset="0"/>
              </a:rPr>
              <a:t>(</a:t>
            </a:r>
            <a:r>
              <a:rPr lang="en-US" sz="1400" dirty="0">
                <a:solidFill>
                  <a:srgbClr val="808080"/>
                </a:solidFill>
                <a:highlight>
                  <a:srgbClr val="F2F4FF"/>
                </a:highlight>
                <a:latin typeface="Courier New" panose="02070309020205020404" pitchFamily="49" charset="0"/>
              </a:rPr>
              <a:t>"load"</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b="1" dirty="0">
                <a:solidFill>
                  <a:srgbClr val="000080"/>
                </a:solidFill>
                <a:highlight>
                  <a:srgbClr val="F2F4FF"/>
                </a:highlight>
                <a:latin typeface="Courier New" panose="02070309020205020404" pitchFamily="49" charset="0"/>
              </a:rPr>
              <a:t>function</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cx.drawImage</a:t>
            </a:r>
            <a:r>
              <a:rPr lang="en-US" sz="1400" b="1" dirty="0">
                <a:solidFill>
                  <a:srgbClr val="000000"/>
                </a:solidFill>
                <a:highlight>
                  <a:srgbClr val="F2F4FF"/>
                </a:highlight>
                <a:latin typeface="Courier New" panose="02070309020205020404" pitchFamily="49" charset="0"/>
              </a:rPr>
              <a:t>(</a:t>
            </a:r>
            <a:r>
              <a:rPr lang="en-US" sz="1400" dirty="0" err="1">
                <a:solidFill>
                  <a:srgbClr val="000000"/>
                </a:solidFill>
                <a:highlight>
                  <a:srgbClr val="F2F4FF"/>
                </a:highlight>
                <a:latin typeface="Courier New" panose="02070309020205020404" pitchFamily="49" charset="0"/>
              </a:rPr>
              <a:t>img</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10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50</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a:solidFill>
                  <a:srgbClr val="000000"/>
                </a:solidFill>
                <a:highlight>
                  <a:srgbClr val="F2F4FF"/>
                </a:highlight>
                <a:latin typeface="Courier New" panose="02070309020205020404" pitchFamily="49" charset="0"/>
              </a:rPr>
              <a:t>  </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a:solidFill>
                  <a:srgbClr val="0000FF"/>
                </a:solidFill>
                <a:highlight>
                  <a:srgbClr val="FFFFFF"/>
                </a:highlight>
                <a:latin typeface="Courier New" panose="02070309020205020404" pitchFamily="49" charset="0"/>
              </a:rPr>
              <a:t>&lt;/script&gt;</a:t>
            </a:r>
            <a:endParaRPr lang="en-US" sz="1400" dirty="0"/>
          </a:p>
        </p:txBody>
      </p:sp>
    </p:spTree>
    <p:extLst>
      <p:ext uri="{BB962C8B-B14F-4D97-AF65-F5344CB8AC3E}">
        <p14:creationId xmlns:p14="http://schemas.microsoft.com/office/powerpoint/2010/main" val="40494917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Images </a:t>
            </a:r>
            <a:endParaRPr lang="en-US" dirty="0"/>
          </a:p>
        </p:txBody>
      </p:sp>
      <p:sp>
        <p:nvSpPr>
          <p:cNvPr id="3" name="Content Placeholder 2"/>
          <p:cNvSpPr>
            <a:spLocks noGrp="1"/>
          </p:cNvSpPr>
          <p:nvPr>
            <p:ph idx="1"/>
          </p:nvPr>
        </p:nvSpPr>
        <p:spPr/>
        <p:txBody>
          <a:bodyPr>
            <a:normAutofit fontScale="92500" lnSpcReduction="20000"/>
          </a:bodyPr>
          <a:lstStyle/>
          <a:p>
            <a:r>
              <a:rPr lang="en-US" dirty="0"/>
              <a:t>By default, </a:t>
            </a:r>
            <a:r>
              <a:rPr lang="en-US" dirty="0" err="1"/>
              <a:t>drawImage</a:t>
            </a:r>
            <a:r>
              <a:rPr lang="en-US" dirty="0"/>
              <a:t> will draw the image at its original size. You can also give it two additional arguments to dictate a different width and height</a:t>
            </a:r>
            <a:r>
              <a:rPr lang="en-US" dirty="0" smtClean="0"/>
              <a:t>.</a:t>
            </a:r>
          </a:p>
          <a:p>
            <a:r>
              <a:rPr lang="en-US" dirty="0"/>
              <a:t>When </a:t>
            </a:r>
            <a:r>
              <a:rPr lang="en-US" dirty="0" err="1"/>
              <a:t>drawImage</a:t>
            </a:r>
            <a:r>
              <a:rPr lang="en-US" dirty="0"/>
              <a:t> is given nine arguments, it can be used to draw only a fragment of an image. The second through fifth arguments indicate the rectangle (x, y, width, and height) in the source image that should be copied, and the sixth to ninth arguments give the rectangle (on the canvas) into which it should be copied</a:t>
            </a:r>
            <a:r>
              <a:rPr lang="en-US" dirty="0" smtClean="0"/>
              <a:t>.</a:t>
            </a:r>
          </a:p>
          <a:p>
            <a:r>
              <a:rPr lang="en-US" dirty="0"/>
              <a:t>This can be used to pack multiple </a:t>
            </a:r>
            <a:r>
              <a:rPr lang="en-US" i="1" dirty="0"/>
              <a:t>sprites</a:t>
            </a:r>
            <a:r>
              <a:rPr lang="en-US" dirty="0"/>
              <a:t> (image elements) into a single image file and then draw only the part you need. </a:t>
            </a:r>
            <a:endParaRPr lang="en-US" dirty="0" smtClean="0"/>
          </a:p>
          <a:p>
            <a:r>
              <a:rPr lang="en-US" dirty="0"/>
              <a:t>To animate the picture on a canvas, the </a:t>
            </a:r>
            <a:r>
              <a:rPr lang="en-US" dirty="0" err="1"/>
              <a:t>clearRect</a:t>
            </a:r>
            <a:r>
              <a:rPr lang="en-US" dirty="0"/>
              <a:t> method is useful. It resembles </a:t>
            </a:r>
            <a:r>
              <a:rPr lang="en-US" dirty="0" err="1"/>
              <a:t>fillRect</a:t>
            </a:r>
            <a:r>
              <a:rPr lang="en-US" dirty="0"/>
              <a:t>, but instead of coloring the rectangle, it makes it transparent, removing the previously drawn pixels.</a:t>
            </a:r>
          </a:p>
          <a:p>
            <a:r>
              <a:rPr lang="en-US" dirty="0" smtClean="0"/>
              <a:t>We </a:t>
            </a:r>
            <a:r>
              <a:rPr lang="en-US" dirty="0"/>
              <a:t>know that each sprite, each subpicture, is 24 pixels wide and 30 pixels high. </a:t>
            </a:r>
            <a:endParaRPr lang="en-US" dirty="0" smtClean="0"/>
          </a:p>
          <a:p>
            <a:r>
              <a:rPr lang="en-NZ" dirty="0" smtClean="0"/>
              <a:t>Check </a:t>
            </a:r>
            <a:r>
              <a:rPr lang="en-NZ" dirty="0" smtClean="0">
                <a:latin typeface="Consolas" panose="020B0609020204030204" pitchFamily="49" charset="0"/>
                <a:cs typeface="Consolas" panose="020B0609020204030204" pitchFamily="49" charset="0"/>
              </a:rPr>
              <a:t>spritesDemo.html</a:t>
            </a: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541689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 y="1779687"/>
            <a:ext cx="8839200" cy="5078313"/>
          </a:xfrm>
          <a:prstGeom prst="rect">
            <a:avLst/>
          </a:prstGeom>
        </p:spPr>
        <p:txBody>
          <a:bodyPr wrap="square">
            <a:spAutoFit/>
          </a:bodyPr>
          <a:lstStyle/>
          <a:p>
            <a:r>
              <a:rPr lang="en-US" sz="1200" dirty="0">
                <a:solidFill>
                  <a:srgbClr val="000000"/>
                </a:solidFill>
                <a:highlight>
                  <a:srgbClr val="A6CAF0"/>
                </a:highlight>
                <a:latin typeface="Courier New"/>
              </a:rPr>
              <a:t>&lt;!</a:t>
            </a:r>
            <a:r>
              <a:rPr lang="en-US" sz="1200" dirty="0">
                <a:solidFill>
                  <a:srgbClr val="000000"/>
                </a:solidFill>
                <a:highlight>
                  <a:srgbClr val="FFFFFF"/>
                </a:highlight>
                <a:latin typeface="Courier New"/>
              </a:rPr>
              <a:t>DOCTYPE html</a:t>
            </a:r>
            <a:r>
              <a:rPr lang="en-US" sz="1200" dirty="0">
                <a:solidFill>
                  <a:srgbClr val="000000"/>
                </a:solidFill>
                <a:highlight>
                  <a:srgbClr val="A6CAF0"/>
                </a:highlight>
                <a:latin typeface="Courier New"/>
              </a:rPr>
              <a:t>&gt;</a:t>
            </a:r>
            <a:endParaRPr lang="en-US" sz="1200" b="1" dirty="0">
              <a:solidFill>
                <a:srgbClr val="000000"/>
              </a:solidFill>
              <a:highlight>
                <a:srgbClr val="FFFFFF"/>
              </a:highlight>
              <a:latin typeface="Courier New"/>
            </a:endParaRPr>
          </a:p>
          <a:p>
            <a:r>
              <a:rPr lang="en-US" sz="1200" dirty="0">
                <a:solidFill>
                  <a:srgbClr val="0000FF"/>
                </a:solidFill>
                <a:highlight>
                  <a:srgbClr val="FFFFFF"/>
                </a:highlight>
                <a:latin typeface="Courier New"/>
              </a:rPr>
              <a:t>&lt;html&gt;</a:t>
            </a:r>
            <a:endParaRPr lang="en-US" sz="1200" b="1" dirty="0">
              <a:solidFill>
                <a:srgbClr val="000000"/>
              </a:solidFill>
              <a:highlight>
                <a:srgbClr val="FFFFFF"/>
              </a:highlight>
              <a:latin typeface="Courier New"/>
            </a:endParaRPr>
          </a:p>
          <a:p>
            <a:r>
              <a:rPr lang="en-US" sz="1200" dirty="0" smtClean="0">
                <a:solidFill>
                  <a:srgbClr val="0000FF"/>
                </a:solidFill>
                <a:highlight>
                  <a:srgbClr val="FFFFFF"/>
                </a:highlight>
                <a:latin typeface="Courier New"/>
              </a:rPr>
              <a:t>   &lt;</a:t>
            </a:r>
            <a:r>
              <a:rPr lang="en-US" sz="1200" dirty="0">
                <a:solidFill>
                  <a:srgbClr val="0000FF"/>
                </a:solidFill>
                <a:highlight>
                  <a:srgbClr val="FFFFFF"/>
                </a:highlight>
                <a:latin typeface="Courier New"/>
              </a:rPr>
              <a:t>head&gt;</a:t>
            </a:r>
            <a:endParaRPr lang="en-US" sz="1200" b="1" dirty="0">
              <a:solidFill>
                <a:srgbClr val="000000"/>
              </a:solidFill>
              <a:highlight>
                <a:srgbClr val="FFFFFF"/>
              </a:highlight>
              <a:latin typeface="Courier New"/>
            </a:endParaRPr>
          </a:p>
          <a:p>
            <a:r>
              <a:rPr lang="en-US" sz="1200" dirty="0" smtClean="0">
                <a:solidFill>
                  <a:srgbClr val="0000FF"/>
                </a:solidFill>
                <a:highlight>
                  <a:srgbClr val="FFFFFF"/>
                </a:highlight>
                <a:latin typeface="Courier New"/>
              </a:rPr>
              <a:t>      &lt;</a:t>
            </a:r>
            <a:r>
              <a:rPr lang="en-US" sz="1200" dirty="0">
                <a:solidFill>
                  <a:srgbClr val="0000FF"/>
                </a:solidFill>
                <a:highlight>
                  <a:srgbClr val="FFFFFF"/>
                </a:highlight>
                <a:latin typeface="Courier New"/>
              </a:rPr>
              <a:t>title&gt;</a:t>
            </a:r>
            <a:r>
              <a:rPr lang="en-US" sz="1200" b="1" dirty="0">
                <a:solidFill>
                  <a:srgbClr val="000000"/>
                </a:solidFill>
                <a:highlight>
                  <a:srgbClr val="FFFFFF"/>
                </a:highlight>
                <a:latin typeface="Courier New"/>
              </a:rPr>
              <a:t>JavaScript Canvas</a:t>
            </a:r>
            <a:r>
              <a:rPr lang="en-US" sz="1200" dirty="0">
                <a:solidFill>
                  <a:srgbClr val="0000FF"/>
                </a:solidFill>
                <a:highlight>
                  <a:srgbClr val="FFFFFF"/>
                </a:highlight>
                <a:latin typeface="Courier New"/>
              </a:rPr>
              <a:t>&lt;/title&gt;</a:t>
            </a:r>
            <a:endParaRPr lang="en-US" sz="1200" b="1" dirty="0">
              <a:solidFill>
                <a:srgbClr val="000000"/>
              </a:solidFill>
              <a:highlight>
                <a:srgbClr val="FFFFFF"/>
              </a:highlight>
              <a:latin typeface="Courier New"/>
            </a:endParaRPr>
          </a:p>
          <a:p>
            <a:r>
              <a:rPr lang="en-US" sz="1200" dirty="0" smtClean="0">
                <a:solidFill>
                  <a:srgbClr val="0000FF"/>
                </a:solidFill>
                <a:highlight>
                  <a:srgbClr val="FFFFFF"/>
                </a:highlight>
                <a:latin typeface="Courier New"/>
              </a:rPr>
              <a:t>   &lt;/</a:t>
            </a:r>
            <a:r>
              <a:rPr lang="en-US" sz="1200" dirty="0">
                <a:solidFill>
                  <a:srgbClr val="0000FF"/>
                </a:solidFill>
                <a:highlight>
                  <a:srgbClr val="FFFFFF"/>
                </a:highlight>
                <a:latin typeface="Courier New"/>
              </a:rPr>
              <a:t>head&gt;</a:t>
            </a:r>
            <a:endParaRPr lang="en-US" sz="1200" b="1" dirty="0">
              <a:solidFill>
                <a:srgbClr val="000000"/>
              </a:solidFill>
              <a:highlight>
                <a:srgbClr val="FFFFFF"/>
              </a:highlight>
              <a:latin typeface="Courier New"/>
            </a:endParaRPr>
          </a:p>
          <a:p>
            <a:r>
              <a:rPr lang="en-US" sz="1200" dirty="0" smtClean="0">
                <a:solidFill>
                  <a:srgbClr val="0000FF"/>
                </a:solidFill>
                <a:highlight>
                  <a:srgbClr val="FFFFFF"/>
                </a:highlight>
                <a:latin typeface="Courier New"/>
              </a:rPr>
              <a:t>   &lt;</a:t>
            </a:r>
            <a:r>
              <a:rPr lang="en-US" sz="1200" dirty="0">
                <a:solidFill>
                  <a:srgbClr val="0000FF"/>
                </a:solidFill>
                <a:highlight>
                  <a:srgbClr val="FFFFFF"/>
                </a:highlight>
                <a:latin typeface="Courier New"/>
              </a:rPr>
              <a:t>body&gt;</a:t>
            </a:r>
            <a:endParaRPr lang="en-US" sz="1200" b="1" dirty="0">
              <a:solidFill>
                <a:srgbClr val="000000"/>
              </a:solidFill>
              <a:highlight>
                <a:srgbClr val="FFFFFF"/>
              </a:highlight>
              <a:latin typeface="Courier New"/>
            </a:endParaRPr>
          </a:p>
          <a:p>
            <a:r>
              <a:rPr lang="en-US" sz="1200" dirty="0" smtClean="0">
                <a:solidFill>
                  <a:srgbClr val="0000FF"/>
                </a:solidFill>
                <a:highlight>
                  <a:srgbClr val="FFFFFF"/>
                </a:highlight>
                <a:latin typeface="Courier New"/>
              </a:rPr>
              <a:t>     &lt;</a:t>
            </a:r>
            <a:r>
              <a:rPr lang="en-US" sz="1200" dirty="0">
                <a:solidFill>
                  <a:srgbClr val="0000FF"/>
                </a:solidFill>
                <a:highlight>
                  <a:srgbClr val="FFFFFF"/>
                </a:highlight>
                <a:latin typeface="Courier New"/>
              </a:rPr>
              <a:t>canvas</a:t>
            </a:r>
            <a:r>
              <a:rPr lang="en-US" sz="1200" dirty="0">
                <a:solidFill>
                  <a:srgbClr val="000000"/>
                </a:solidFill>
                <a:highlight>
                  <a:srgbClr val="FFFFFF"/>
                </a:highlight>
                <a:latin typeface="Courier New"/>
              </a:rPr>
              <a:t> </a:t>
            </a:r>
            <a:r>
              <a:rPr lang="en-US" sz="1200" dirty="0">
                <a:solidFill>
                  <a:srgbClr val="FF0000"/>
                </a:solidFill>
                <a:highlight>
                  <a:srgbClr val="FFFFFF"/>
                </a:highlight>
                <a:latin typeface="Courier New"/>
              </a:rPr>
              <a:t>style</a:t>
            </a:r>
            <a:r>
              <a:rPr lang="en-US" sz="1200" dirty="0">
                <a:solidFill>
                  <a:srgbClr val="000000"/>
                </a:solidFill>
                <a:highlight>
                  <a:srgbClr val="FFFFFF"/>
                </a:highlight>
                <a:latin typeface="Courier New"/>
              </a:rPr>
              <a:t>=</a:t>
            </a:r>
            <a:r>
              <a:rPr lang="en-US" sz="1200" b="1" dirty="0">
                <a:solidFill>
                  <a:srgbClr val="8000FF"/>
                </a:solidFill>
                <a:highlight>
                  <a:srgbClr val="FFFFFF"/>
                </a:highlight>
                <a:latin typeface="Courier New"/>
              </a:rPr>
              <a:t>"border: solid 1px black"</a:t>
            </a:r>
            <a:r>
              <a:rPr lang="en-US" sz="1200" dirty="0">
                <a:solidFill>
                  <a:srgbClr val="000000"/>
                </a:solidFill>
                <a:highlight>
                  <a:srgbClr val="FFFFFF"/>
                </a:highlight>
                <a:latin typeface="Courier New"/>
              </a:rPr>
              <a:t> </a:t>
            </a:r>
            <a:r>
              <a:rPr lang="en-US" sz="1200" dirty="0">
                <a:solidFill>
                  <a:srgbClr val="FF0000"/>
                </a:solidFill>
                <a:highlight>
                  <a:srgbClr val="FFFFFF"/>
                </a:highlight>
                <a:latin typeface="Courier New"/>
              </a:rPr>
              <a:t>width</a:t>
            </a:r>
            <a:r>
              <a:rPr lang="en-US" sz="1200" dirty="0">
                <a:solidFill>
                  <a:srgbClr val="000000"/>
                </a:solidFill>
                <a:highlight>
                  <a:srgbClr val="FFFFFF"/>
                </a:highlight>
                <a:latin typeface="Courier New"/>
              </a:rPr>
              <a:t>=</a:t>
            </a:r>
            <a:r>
              <a:rPr lang="en-US" sz="1200" b="1" dirty="0">
                <a:solidFill>
                  <a:srgbClr val="8000FF"/>
                </a:solidFill>
                <a:highlight>
                  <a:srgbClr val="FFFFFF"/>
                </a:highlight>
                <a:latin typeface="Courier New"/>
              </a:rPr>
              <a:t>"200"</a:t>
            </a:r>
            <a:r>
              <a:rPr lang="en-US" sz="1200" dirty="0">
                <a:solidFill>
                  <a:srgbClr val="000000"/>
                </a:solidFill>
                <a:highlight>
                  <a:srgbClr val="FFFFFF"/>
                </a:highlight>
                <a:latin typeface="Courier New"/>
              </a:rPr>
              <a:t> </a:t>
            </a:r>
            <a:r>
              <a:rPr lang="en-US" sz="1200" dirty="0">
                <a:solidFill>
                  <a:srgbClr val="FF0000"/>
                </a:solidFill>
                <a:highlight>
                  <a:srgbClr val="FFFFFF"/>
                </a:highlight>
                <a:latin typeface="Courier New"/>
              </a:rPr>
              <a:t>height</a:t>
            </a:r>
            <a:r>
              <a:rPr lang="en-US" sz="1200" dirty="0">
                <a:solidFill>
                  <a:srgbClr val="000000"/>
                </a:solidFill>
                <a:highlight>
                  <a:srgbClr val="FFFFFF"/>
                </a:highlight>
                <a:latin typeface="Courier New"/>
              </a:rPr>
              <a:t>=</a:t>
            </a:r>
            <a:r>
              <a:rPr lang="en-US" sz="1200" b="1" dirty="0">
                <a:solidFill>
                  <a:srgbClr val="8000FF"/>
                </a:solidFill>
                <a:highlight>
                  <a:srgbClr val="FFFFFF"/>
                </a:highlight>
                <a:latin typeface="Courier New"/>
              </a:rPr>
              <a:t>"200"</a:t>
            </a:r>
            <a:r>
              <a:rPr lang="en-US" sz="1200" dirty="0">
                <a:solidFill>
                  <a:srgbClr val="0000FF"/>
                </a:solidFill>
                <a:highlight>
                  <a:srgbClr val="FFFFFF"/>
                </a:highlight>
                <a:latin typeface="Courier New"/>
              </a:rPr>
              <a:t>&gt;&lt;/canvas&gt;</a:t>
            </a:r>
            <a:endParaRPr lang="en-US" sz="1200" b="1" dirty="0">
              <a:solidFill>
                <a:srgbClr val="000000"/>
              </a:solidFill>
              <a:highlight>
                <a:srgbClr val="FFFFFF"/>
              </a:highlight>
              <a:latin typeface="Courier New"/>
            </a:endParaRPr>
          </a:p>
          <a:p>
            <a:pPr lvl="1"/>
            <a:r>
              <a:rPr lang="en-US" sz="1200" dirty="0">
                <a:solidFill>
                  <a:srgbClr val="0000FF"/>
                </a:solidFill>
                <a:highlight>
                  <a:srgbClr val="FFFFFF"/>
                </a:highlight>
                <a:latin typeface="Courier New"/>
              </a:rPr>
              <a:t>&lt;script&gt;</a:t>
            </a:r>
            <a:endParaRPr lang="en-US" sz="1200" dirty="0">
              <a:solidFill>
                <a:srgbClr val="000000"/>
              </a:solidFill>
              <a:highlight>
                <a:srgbClr val="FFFFFF"/>
              </a:highlight>
              <a:latin typeface="Courier New"/>
            </a:endParaRPr>
          </a:p>
          <a:p>
            <a:pPr lvl="1"/>
            <a:r>
              <a:rPr lang="pt-BR" sz="1200" dirty="0">
                <a:solidFill>
                  <a:srgbClr val="000000"/>
                </a:solidFill>
                <a:highlight>
                  <a:srgbClr val="F2F4FF"/>
                </a:highlight>
                <a:latin typeface="Courier New"/>
              </a:rPr>
              <a:t>  </a:t>
            </a:r>
            <a:r>
              <a:rPr lang="pt-BR" sz="1200" b="1" dirty="0">
                <a:solidFill>
                  <a:srgbClr val="000080"/>
                </a:solidFill>
                <a:highlight>
                  <a:srgbClr val="F2F4FF"/>
                </a:highlight>
                <a:latin typeface="Courier New"/>
              </a:rPr>
              <a:t>var</a:t>
            </a:r>
            <a:r>
              <a:rPr lang="pt-BR" sz="1200" dirty="0">
                <a:solidFill>
                  <a:srgbClr val="000000"/>
                </a:solidFill>
                <a:highlight>
                  <a:srgbClr val="F2F4FF"/>
                </a:highlight>
                <a:latin typeface="Courier New"/>
              </a:rPr>
              <a:t> cx </a:t>
            </a:r>
            <a:r>
              <a:rPr lang="pt-BR" sz="1200" b="1" dirty="0">
                <a:solidFill>
                  <a:srgbClr val="000000"/>
                </a:solidFill>
                <a:highlight>
                  <a:srgbClr val="F2F4FF"/>
                </a:highlight>
                <a:latin typeface="Courier New"/>
              </a:rPr>
              <a:t>=</a:t>
            </a:r>
            <a:r>
              <a:rPr lang="pt-BR" sz="1200" dirty="0">
                <a:solidFill>
                  <a:srgbClr val="000000"/>
                </a:solidFill>
                <a:highlight>
                  <a:srgbClr val="F2F4FF"/>
                </a:highlight>
                <a:latin typeface="Courier New"/>
              </a:rPr>
              <a:t> document.querySelector</a:t>
            </a:r>
            <a:r>
              <a:rPr lang="pt-BR" sz="1200" b="1" dirty="0">
                <a:solidFill>
                  <a:srgbClr val="000000"/>
                </a:solidFill>
                <a:highlight>
                  <a:srgbClr val="F2F4FF"/>
                </a:highlight>
                <a:latin typeface="Courier New"/>
              </a:rPr>
              <a:t>(</a:t>
            </a:r>
            <a:r>
              <a:rPr lang="pt-BR" sz="1200" dirty="0">
                <a:solidFill>
                  <a:srgbClr val="808080"/>
                </a:solidFill>
                <a:highlight>
                  <a:srgbClr val="F2F4FF"/>
                </a:highlight>
                <a:latin typeface="Courier New"/>
              </a:rPr>
              <a:t>"canvas"</a:t>
            </a:r>
            <a:r>
              <a:rPr lang="pt-BR" sz="1200" b="1" dirty="0">
                <a:solidFill>
                  <a:srgbClr val="000000"/>
                </a:solidFill>
                <a:highlight>
                  <a:srgbClr val="F2F4FF"/>
                </a:highlight>
                <a:latin typeface="Courier New"/>
              </a:rPr>
              <a:t>).</a:t>
            </a:r>
            <a:r>
              <a:rPr lang="pt-BR" sz="1200" dirty="0">
                <a:solidFill>
                  <a:srgbClr val="000000"/>
                </a:solidFill>
                <a:highlight>
                  <a:srgbClr val="F2F4FF"/>
                </a:highlight>
                <a:latin typeface="Courier New"/>
              </a:rPr>
              <a:t>getContext</a:t>
            </a:r>
            <a:r>
              <a:rPr lang="pt-BR" sz="1200" b="1" dirty="0">
                <a:solidFill>
                  <a:srgbClr val="000000"/>
                </a:solidFill>
                <a:highlight>
                  <a:srgbClr val="F2F4FF"/>
                </a:highlight>
                <a:latin typeface="Courier New"/>
              </a:rPr>
              <a:t>(</a:t>
            </a:r>
            <a:r>
              <a:rPr lang="pt-BR" sz="1200" dirty="0">
                <a:solidFill>
                  <a:srgbClr val="808080"/>
                </a:solidFill>
                <a:highlight>
                  <a:srgbClr val="F2F4FF"/>
                </a:highlight>
                <a:latin typeface="Courier New"/>
              </a:rPr>
              <a:t>"2d"</a:t>
            </a:r>
            <a:r>
              <a:rPr lang="pt-BR" sz="1200" b="1" dirty="0">
                <a:solidFill>
                  <a:srgbClr val="000000"/>
                </a:solidFill>
                <a:highlight>
                  <a:srgbClr val="F2F4FF"/>
                </a:highlight>
                <a:latin typeface="Courier New"/>
              </a:rPr>
              <a:t>);</a:t>
            </a:r>
            <a:endParaRPr lang="pt-BR" sz="1200" dirty="0">
              <a:solidFill>
                <a:srgbClr val="000000"/>
              </a:solidFill>
              <a:highlight>
                <a:srgbClr val="F2F4FF"/>
              </a:highlight>
              <a:latin typeface="Courier New"/>
            </a:endParaRPr>
          </a:p>
          <a:p>
            <a:pPr lvl="1"/>
            <a:r>
              <a:rPr lang="en-US" sz="1200" dirty="0">
                <a:solidFill>
                  <a:srgbClr val="000000"/>
                </a:solidFill>
                <a:highlight>
                  <a:srgbClr val="F2F4FF"/>
                </a:highlight>
                <a:latin typeface="Courier New"/>
              </a:rPr>
              <a:t>  </a:t>
            </a:r>
            <a:r>
              <a:rPr lang="en-US" sz="1200" b="1" dirty="0" err="1">
                <a:solidFill>
                  <a:srgbClr val="000080"/>
                </a:solidFill>
                <a:highlight>
                  <a:srgbClr val="F2F4FF"/>
                </a:highlight>
                <a:latin typeface="Courier New"/>
              </a:rPr>
              <a:t>var</a:t>
            </a:r>
            <a:r>
              <a:rPr lang="en-US" sz="1200" dirty="0">
                <a:solidFill>
                  <a:srgbClr val="000000"/>
                </a:solidFill>
                <a:highlight>
                  <a:srgbClr val="F2F4FF"/>
                </a:highlight>
                <a:latin typeface="Courier New"/>
              </a:rPr>
              <a:t> </a:t>
            </a:r>
            <a:r>
              <a:rPr lang="en-US" sz="1200" dirty="0" err="1">
                <a:solidFill>
                  <a:srgbClr val="000000"/>
                </a:solidFill>
                <a:highlight>
                  <a:srgbClr val="F2F4FF"/>
                </a:highlight>
                <a:latin typeface="Courier New"/>
              </a:rPr>
              <a:t>img</a:t>
            </a:r>
            <a:r>
              <a:rPr lang="en-US" sz="1200" dirty="0">
                <a:solidFill>
                  <a:srgbClr val="000000"/>
                </a:solidFill>
                <a:highlight>
                  <a:srgbClr val="F2F4FF"/>
                </a:highlight>
                <a:latin typeface="Courier New"/>
              </a:rPr>
              <a:t> </a:t>
            </a:r>
            <a:r>
              <a:rPr lang="en-US" sz="1200" b="1" dirty="0">
                <a:solidFill>
                  <a:srgbClr val="000000"/>
                </a:solidFill>
                <a:highlight>
                  <a:srgbClr val="F2F4FF"/>
                </a:highlight>
                <a:latin typeface="Courier New"/>
              </a:rPr>
              <a:t>=</a:t>
            </a:r>
            <a:r>
              <a:rPr lang="en-US" sz="1200" dirty="0">
                <a:solidFill>
                  <a:srgbClr val="000000"/>
                </a:solidFill>
                <a:highlight>
                  <a:srgbClr val="F2F4FF"/>
                </a:highlight>
                <a:latin typeface="Courier New"/>
              </a:rPr>
              <a:t> </a:t>
            </a:r>
            <a:r>
              <a:rPr lang="en-US" sz="1200" dirty="0" err="1">
                <a:solidFill>
                  <a:srgbClr val="000000"/>
                </a:solidFill>
                <a:highlight>
                  <a:srgbClr val="F2F4FF"/>
                </a:highlight>
                <a:latin typeface="Courier New"/>
              </a:rPr>
              <a:t>document.createElement</a:t>
            </a:r>
            <a:r>
              <a:rPr lang="en-US" sz="1200" b="1" dirty="0">
                <a:solidFill>
                  <a:srgbClr val="000000"/>
                </a:solidFill>
                <a:highlight>
                  <a:srgbClr val="F2F4FF"/>
                </a:highlight>
                <a:latin typeface="Courier New"/>
              </a:rPr>
              <a:t>(</a:t>
            </a:r>
            <a:r>
              <a:rPr lang="en-US" sz="1200" dirty="0">
                <a:solidFill>
                  <a:srgbClr val="808080"/>
                </a:solidFill>
                <a:highlight>
                  <a:srgbClr val="F2F4FF"/>
                </a:highlight>
                <a:latin typeface="Courier New"/>
              </a:rPr>
              <a:t>"</a:t>
            </a:r>
            <a:r>
              <a:rPr lang="en-US" sz="1200" dirty="0" err="1">
                <a:solidFill>
                  <a:srgbClr val="808080"/>
                </a:solidFill>
                <a:highlight>
                  <a:srgbClr val="F2F4FF"/>
                </a:highlight>
                <a:latin typeface="Courier New"/>
              </a:rPr>
              <a:t>img</a:t>
            </a:r>
            <a:r>
              <a:rPr lang="en-US" sz="1200" dirty="0">
                <a:solidFill>
                  <a:srgbClr val="808080"/>
                </a:solidFill>
                <a:highlight>
                  <a:srgbClr val="F2F4FF"/>
                </a:highlight>
                <a:latin typeface="Courier New"/>
              </a:rPr>
              <a:t>"</a:t>
            </a:r>
            <a:r>
              <a:rPr lang="en-US" sz="1200" b="1" dirty="0">
                <a:solidFill>
                  <a:srgbClr val="000000"/>
                </a:solidFill>
                <a:highlight>
                  <a:srgbClr val="F2F4FF"/>
                </a:highlight>
                <a:latin typeface="Courier New"/>
              </a:rPr>
              <a:t>);</a:t>
            </a:r>
            <a:endParaRPr lang="en-US" sz="1200" dirty="0">
              <a:solidFill>
                <a:srgbClr val="000000"/>
              </a:solidFill>
              <a:highlight>
                <a:srgbClr val="F2F4FF"/>
              </a:highlight>
              <a:latin typeface="Courier New"/>
            </a:endParaRPr>
          </a:p>
          <a:p>
            <a:pPr lvl="1"/>
            <a:r>
              <a:rPr lang="en-US" sz="1200" dirty="0">
                <a:solidFill>
                  <a:srgbClr val="000000"/>
                </a:solidFill>
                <a:highlight>
                  <a:srgbClr val="F2F4FF"/>
                </a:highlight>
                <a:latin typeface="Courier New"/>
              </a:rPr>
              <a:t>  </a:t>
            </a:r>
            <a:r>
              <a:rPr lang="en-US" sz="1200" dirty="0" err="1">
                <a:solidFill>
                  <a:srgbClr val="000000"/>
                </a:solidFill>
                <a:highlight>
                  <a:srgbClr val="F2F4FF"/>
                </a:highlight>
                <a:latin typeface="Courier New"/>
              </a:rPr>
              <a:t>img.src</a:t>
            </a:r>
            <a:r>
              <a:rPr lang="en-US" sz="1200" dirty="0">
                <a:solidFill>
                  <a:srgbClr val="000000"/>
                </a:solidFill>
                <a:highlight>
                  <a:srgbClr val="F2F4FF"/>
                </a:highlight>
                <a:latin typeface="Courier New"/>
              </a:rPr>
              <a:t> </a:t>
            </a:r>
            <a:r>
              <a:rPr lang="en-US" sz="1200" b="1" dirty="0">
                <a:solidFill>
                  <a:srgbClr val="000000"/>
                </a:solidFill>
                <a:highlight>
                  <a:srgbClr val="F2F4FF"/>
                </a:highlight>
                <a:latin typeface="Courier New"/>
              </a:rPr>
              <a:t>=</a:t>
            </a:r>
            <a:r>
              <a:rPr lang="en-US" sz="1200" dirty="0">
                <a:solidFill>
                  <a:srgbClr val="000000"/>
                </a:solidFill>
                <a:highlight>
                  <a:srgbClr val="F2F4FF"/>
                </a:highlight>
                <a:latin typeface="Courier New"/>
              </a:rPr>
              <a:t> </a:t>
            </a:r>
            <a:r>
              <a:rPr lang="en-US" sz="1200" dirty="0">
                <a:solidFill>
                  <a:srgbClr val="808080"/>
                </a:solidFill>
                <a:highlight>
                  <a:srgbClr val="F2F4FF"/>
                </a:highlight>
                <a:latin typeface="Courier New"/>
              </a:rPr>
              <a:t>"sprites.png"</a:t>
            </a:r>
            <a:r>
              <a:rPr lang="en-US" sz="1200" b="1" dirty="0">
                <a:solidFill>
                  <a:srgbClr val="000000"/>
                </a:solidFill>
                <a:highlight>
                  <a:srgbClr val="F2F4FF"/>
                </a:highlight>
                <a:latin typeface="Courier New"/>
              </a:rPr>
              <a:t>;</a:t>
            </a:r>
            <a:endParaRPr lang="en-US" sz="1200" dirty="0">
              <a:solidFill>
                <a:srgbClr val="000000"/>
              </a:solidFill>
              <a:highlight>
                <a:srgbClr val="F2F4FF"/>
              </a:highlight>
              <a:latin typeface="Courier New"/>
            </a:endParaRPr>
          </a:p>
          <a:p>
            <a:pPr lvl="1"/>
            <a:r>
              <a:rPr lang="sv-SE" sz="1200" dirty="0">
                <a:solidFill>
                  <a:srgbClr val="000000"/>
                </a:solidFill>
                <a:highlight>
                  <a:srgbClr val="F2F4FF"/>
                </a:highlight>
                <a:latin typeface="Courier New"/>
              </a:rPr>
              <a:t>  </a:t>
            </a:r>
            <a:r>
              <a:rPr lang="sv-SE" sz="1200" b="1" dirty="0">
                <a:solidFill>
                  <a:srgbClr val="000080"/>
                </a:solidFill>
                <a:highlight>
                  <a:srgbClr val="F2F4FF"/>
                </a:highlight>
                <a:latin typeface="Courier New"/>
              </a:rPr>
              <a:t>var</a:t>
            </a:r>
            <a:r>
              <a:rPr lang="sv-SE" sz="1200" dirty="0">
                <a:solidFill>
                  <a:srgbClr val="000000"/>
                </a:solidFill>
                <a:highlight>
                  <a:srgbClr val="F2F4FF"/>
                </a:highlight>
                <a:latin typeface="Courier New"/>
              </a:rPr>
              <a:t> spriteW </a:t>
            </a:r>
            <a:r>
              <a:rPr lang="sv-SE" sz="1200" b="1" dirty="0">
                <a:solidFill>
                  <a:srgbClr val="000000"/>
                </a:solidFill>
                <a:highlight>
                  <a:srgbClr val="F2F4FF"/>
                </a:highlight>
                <a:latin typeface="Courier New"/>
              </a:rPr>
              <a:t>=</a:t>
            </a:r>
            <a:r>
              <a:rPr lang="sv-SE" sz="1200" dirty="0">
                <a:solidFill>
                  <a:srgbClr val="000000"/>
                </a:solidFill>
                <a:highlight>
                  <a:srgbClr val="F2F4FF"/>
                </a:highlight>
                <a:latin typeface="Courier New"/>
              </a:rPr>
              <a:t> </a:t>
            </a:r>
            <a:r>
              <a:rPr lang="sv-SE" sz="1200" dirty="0">
                <a:solidFill>
                  <a:srgbClr val="FF0000"/>
                </a:solidFill>
                <a:highlight>
                  <a:srgbClr val="F2F4FF"/>
                </a:highlight>
                <a:latin typeface="Courier New"/>
              </a:rPr>
              <a:t>24</a:t>
            </a:r>
            <a:r>
              <a:rPr lang="sv-SE" sz="1200" b="1" dirty="0">
                <a:solidFill>
                  <a:srgbClr val="000000"/>
                </a:solidFill>
                <a:highlight>
                  <a:srgbClr val="F2F4FF"/>
                </a:highlight>
                <a:latin typeface="Courier New"/>
              </a:rPr>
              <a:t>,</a:t>
            </a:r>
            <a:r>
              <a:rPr lang="sv-SE" sz="1200" dirty="0">
                <a:solidFill>
                  <a:srgbClr val="000000"/>
                </a:solidFill>
                <a:highlight>
                  <a:srgbClr val="F2F4FF"/>
                </a:highlight>
                <a:latin typeface="Courier New"/>
              </a:rPr>
              <a:t> spriteH </a:t>
            </a:r>
            <a:r>
              <a:rPr lang="sv-SE" sz="1200" b="1" dirty="0">
                <a:solidFill>
                  <a:srgbClr val="000000"/>
                </a:solidFill>
                <a:highlight>
                  <a:srgbClr val="F2F4FF"/>
                </a:highlight>
                <a:latin typeface="Courier New"/>
              </a:rPr>
              <a:t>=</a:t>
            </a:r>
            <a:r>
              <a:rPr lang="sv-SE" sz="1200" dirty="0">
                <a:solidFill>
                  <a:srgbClr val="000000"/>
                </a:solidFill>
                <a:highlight>
                  <a:srgbClr val="F2F4FF"/>
                </a:highlight>
                <a:latin typeface="Courier New"/>
              </a:rPr>
              <a:t> </a:t>
            </a:r>
            <a:r>
              <a:rPr lang="sv-SE" sz="1200" dirty="0">
                <a:solidFill>
                  <a:srgbClr val="FF0000"/>
                </a:solidFill>
                <a:highlight>
                  <a:srgbClr val="F2F4FF"/>
                </a:highlight>
                <a:latin typeface="Courier New"/>
              </a:rPr>
              <a:t>30</a:t>
            </a:r>
            <a:r>
              <a:rPr lang="sv-SE" sz="1200" b="1" dirty="0">
                <a:solidFill>
                  <a:srgbClr val="000000"/>
                </a:solidFill>
                <a:highlight>
                  <a:srgbClr val="F2F4FF"/>
                </a:highlight>
                <a:latin typeface="Courier New"/>
              </a:rPr>
              <a:t>;</a:t>
            </a:r>
            <a:endParaRPr lang="sv-SE" sz="1200" dirty="0">
              <a:solidFill>
                <a:srgbClr val="000000"/>
              </a:solidFill>
              <a:highlight>
                <a:srgbClr val="F2F4FF"/>
              </a:highlight>
              <a:latin typeface="Courier New"/>
            </a:endParaRPr>
          </a:p>
          <a:p>
            <a:pPr lvl="1"/>
            <a:r>
              <a:rPr lang="en-US" sz="1200" dirty="0">
                <a:solidFill>
                  <a:srgbClr val="000000"/>
                </a:solidFill>
                <a:highlight>
                  <a:srgbClr val="F2F4FF"/>
                </a:highlight>
                <a:latin typeface="Courier New"/>
              </a:rPr>
              <a:t>  </a:t>
            </a:r>
            <a:r>
              <a:rPr lang="en-US" sz="1200" dirty="0" err="1">
                <a:solidFill>
                  <a:srgbClr val="000000"/>
                </a:solidFill>
                <a:highlight>
                  <a:srgbClr val="F2F4FF"/>
                </a:highlight>
                <a:latin typeface="Courier New"/>
              </a:rPr>
              <a:t>img.addEventListener</a:t>
            </a:r>
            <a:r>
              <a:rPr lang="en-US" sz="1200" b="1" dirty="0">
                <a:solidFill>
                  <a:srgbClr val="000000"/>
                </a:solidFill>
                <a:highlight>
                  <a:srgbClr val="F2F4FF"/>
                </a:highlight>
                <a:latin typeface="Courier New"/>
              </a:rPr>
              <a:t>(</a:t>
            </a:r>
            <a:r>
              <a:rPr lang="en-US" sz="1200" dirty="0">
                <a:solidFill>
                  <a:srgbClr val="808080"/>
                </a:solidFill>
                <a:highlight>
                  <a:srgbClr val="F2F4FF"/>
                </a:highlight>
                <a:latin typeface="Courier New"/>
              </a:rPr>
              <a:t>"load"</a:t>
            </a:r>
            <a:r>
              <a:rPr lang="en-US" sz="1200" b="1" dirty="0">
                <a:solidFill>
                  <a:srgbClr val="000000"/>
                </a:solidFill>
                <a:highlight>
                  <a:srgbClr val="F2F4FF"/>
                </a:highlight>
                <a:latin typeface="Courier New"/>
              </a:rPr>
              <a:t>,</a:t>
            </a:r>
            <a:r>
              <a:rPr lang="en-US" sz="1200" dirty="0">
                <a:solidFill>
                  <a:srgbClr val="000000"/>
                </a:solidFill>
                <a:highlight>
                  <a:srgbClr val="F2F4FF"/>
                </a:highlight>
                <a:latin typeface="Courier New"/>
              </a:rPr>
              <a:t> </a:t>
            </a:r>
            <a:r>
              <a:rPr lang="en-US" sz="1200" b="1" dirty="0">
                <a:solidFill>
                  <a:srgbClr val="000080"/>
                </a:solidFill>
                <a:highlight>
                  <a:srgbClr val="F2F4FF"/>
                </a:highlight>
                <a:latin typeface="Courier New"/>
              </a:rPr>
              <a:t>function</a:t>
            </a:r>
            <a:r>
              <a:rPr lang="en-US" sz="1200" b="1" dirty="0">
                <a:solidFill>
                  <a:srgbClr val="000000"/>
                </a:solidFill>
                <a:highlight>
                  <a:srgbClr val="F2F4FF"/>
                </a:highlight>
                <a:latin typeface="Courier New"/>
              </a:rPr>
              <a:t>()</a:t>
            </a:r>
            <a:r>
              <a:rPr lang="en-US" sz="1200" dirty="0">
                <a:solidFill>
                  <a:srgbClr val="000000"/>
                </a:solidFill>
                <a:highlight>
                  <a:srgbClr val="F2F4FF"/>
                </a:highlight>
                <a:latin typeface="Courier New"/>
              </a:rPr>
              <a:t> </a:t>
            </a:r>
            <a:r>
              <a:rPr lang="en-US" sz="1200" b="1" dirty="0">
                <a:solidFill>
                  <a:srgbClr val="000000"/>
                </a:solidFill>
                <a:highlight>
                  <a:srgbClr val="F2F4FF"/>
                </a:highlight>
                <a:latin typeface="Courier New"/>
              </a:rPr>
              <a:t>{</a:t>
            </a:r>
            <a:endParaRPr lang="en-US" sz="1200" dirty="0">
              <a:solidFill>
                <a:srgbClr val="000000"/>
              </a:solidFill>
              <a:highlight>
                <a:srgbClr val="F2F4FF"/>
              </a:highlight>
              <a:latin typeface="Courier New"/>
            </a:endParaRPr>
          </a:p>
          <a:p>
            <a:pPr lvl="1"/>
            <a:r>
              <a:rPr lang="en-US" sz="1200" dirty="0">
                <a:solidFill>
                  <a:srgbClr val="000000"/>
                </a:solidFill>
                <a:highlight>
                  <a:srgbClr val="F2F4FF"/>
                </a:highlight>
                <a:latin typeface="Courier New"/>
              </a:rPr>
              <a:t>    </a:t>
            </a:r>
            <a:r>
              <a:rPr lang="en-US" sz="1200" b="1" dirty="0" err="1">
                <a:solidFill>
                  <a:srgbClr val="000080"/>
                </a:solidFill>
                <a:highlight>
                  <a:srgbClr val="F2F4FF"/>
                </a:highlight>
                <a:latin typeface="Courier New"/>
              </a:rPr>
              <a:t>var</a:t>
            </a:r>
            <a:r>
              <a:rPr lang="en-US" sz="1200" dirty="0">
                <a:solidFill>
                  <a:srgbClr val="000000"/>
                </a:solidFill>
                <a:highlight>
                  <a:srgbClr val="F2F4FF"/>
                </a:highlight>
                <a:latin typeface="Courier New"/>
              </a:rPr>
              <a:t> cycle </a:t>
            </a:r>
            <a:r>
              <a:rPr lang="en-US" sz="1200" b="1" dirty="0">
                <a:solidFill>
                  <a:srgbClr val="000000"/>
                </a:solidFill>
                <a:highlight>
                  <a:srgbClr val="F2F4FF"/>
                </a:highlight>
                <a:latin typeface="Courier New"/>
              </a:rPr>
              <a:t>=</a:t>
            </a:r>
            <a:r>
              <a:rPr lang="en-US" sz="1200" dirty="0">
                <a:solidFill>
                  <a:srgbClr val="000000"/>
                </a:solidFill>
                <a:highlight>
                  <a:srgbClr val="F2F4FF"/>
                </a:highlight>
                <a:latin typeface="Courier New"/>
              </a:rPr>
              <a:t> </a:t>
            </a:r>
            <a:r>
              <a:rPr lang="en-US" sz="1200" dirty="0">
                <a:solidFill>
                  <a:srgbClr val="FF0000"/>
                </a:solidFill>
                <a:highlight>
                  <a:srgbClr val="F2F4FF"/>
                </a:highlight>
                <a:latin typeface="Courier New"/>
              </a:rPr>
              <a:t>0</a:t>
            </a:r>
            <a:r>
              <a:rPr lang="en-US" sz="1200" b="1" dirty="0">
                <a:solidFill>
                  <a:srgbClr val="000000"/>
                </a:solidFill>
                <a:highlight>
                  <a:srgbClr val="F2F4FF"/>
                </a:highlight>
                <a:latin typeface="Courier New"/>
              </a:rPr>
              <a:t>;</a:t>
            </a:r>
            <a:endParaRPr lang="en-US" sz="1200" dirty="0">
              <a:solidFill>
                <a:srgbClr val="000000"/>
              </a:solidFill>
              <a:highlight>
                <a:srgbClr val="F2F4FF"/>
              </a:highlight>
              <a:latin typeface="Courier New"/>
            </a:endParaRPr>
          </a:p>
          <a:p>
            <a:pPr lvl="1"/>
            <a:r>
              <a:rPr lang="en-US" sz="1200" dirty="0">
                <a:solidFill>
                  <a:srgbClr val="000000"/>
                </a:solidFill>
                <a:highlight>
                  <a:srgbClr val="F2F4FF"/>
                </a:highlight>
                <a:latin typeface="Courier New"/>
              </a:rPr>
              <a:t>    </a:t>
            </a:r>
            <a:r>
              <a:rPr lang="en-US" sz="1200" dirty="0" err="1">
                <a:solidFill>
                  <a:srgbClr val="000000"/>
                </a:solidFill>
                <a:highlight>
                  <a:srgbClr val="F2F4FF"/>
                </a:highlight>
                <a:latin typeface="Courier New"/>
              </a:rPr>
              <a:t>setInterval</a:t>
            </a:r>
            <a:r>
              <a:rPr lang="en-US" sz="1200" b="1" dirty="0">
                <a:solidFill>
                  <a:srgbClr val="000000"/>
                </a:solidFill>
                <a:highlight>
                  <a:srgbClr val="F2F4FF"/>
                </a:highlight>
                <a:latin typeface="Courier New"/>
              </a:rPr>
              <a:t>(</a:t>
            </a:r>
            <a:r>
              <a:rPr lang="en-US" sz="1200" b="1" dirty="0">
                <a:solidFill>
                  <a:srgbClr val="000080"/>
                </a:solidFill>
                <a:highlight>
                  <a:srgbClr val="F2F4FF"/>
                </a:highlight>
                <a:latin typeface="Courier New"/>
              </a:rPr>
              <a:t>function</a:t>
            </a:r>
            <a:r>
              <a:rPr lang="en-US" sz="1200" b="1" dirty="0">
                <a:solidFill>
                  <a:srgbClr val="000000"/>
                </a:solidFill>
                <a:highlight>
                  <a:srgbClr val="F2F4FF"/>
                </a:highlight>
                <a:latin typeface="Courier New"/>
              </a:rPr>
              <a:t>()</a:t>
            </a:r>
            <a:r>
              <a:rPr lang="en-US" sz="1200" dirty="0">
                <a:solidFill>
                  <a:srgbClr val="000000"/>
                </a:solidFill>
                <a:highlight>
                  <a:srgbClr val="F2F4FF"/>
                </a:highlight>
                <a:latin typeface="Courier New"/>
              </a:rPr>
              <a:t> </a:t>
            </a:r>
            <a:r>
              <a:rPr lang="en-US" sz="1200" b="1" dirty="0">
                <a:solidFill>
                  <a:srgbClr val="000000"/>
                </a:solidFill>
                <a:highlight>
                  <a:srgbClr val="F2F4FF"/>
                </a:highlight>
                <a:latin typeface="Courier New"/>
              </a:rPr>
              <a:t>{</a:t>
            </a:r>
            <a:endParaRPr lang="en-US" sz="1200" dirty="0">
              <a:solidFill>
                <a:srgbClr val="000000"/>
              </a:solidFill>
              <a:highlight>
                <a:srgbClr val="F2F4FF"/>
              </a:highlight>
              <a:latin typeface="Courier New"/>
            </a:endParaRPr>
          </a:p>
          <a:p>
            <a:pPr lvl="1"/>
            <a:r>
              <a:rPr lang="en-US" sz="1200" dirty="0">
                <a:solidFill>
                  <a:srgbClr val="000000"/>
                </a:solidFill>
                <a:highlight>
                  <a:srgbClr val="F2F4FF"/>
                </a:highlight>
                <a:latin typeface="Courier New"/>
              </a:rPr>
              <a:t>      </a:t>
            </a:r>
            <a:r>
              <a:rPr lang="en-US" sz="1200" dirty="0" err="1">
                <a:solidFill>
                  <a:srgbClr val="000000"/>
                </a:solidFill>
                <a:highlight>
                  <a:srgbClr val="F2F4FF"/>
                </a:highlight>
                <a:latin typeface="Courier New"/>
              </a:rPr>
              <a:t>cx.clearRect</a:t>
            </a:r>
            <a:r>
              <a:rPr lang="en-US" sz="1200" b="1" dirty="0">
                <a:solidFill>
                  <a:srgbClr val="000000"/>
                </a:solidFill>
                <a:highlight>
                  <a:srgbClr val="F2F4FF"/>
                </a:highlight>
                <a:latin typeface="Courier New"/>
              </a:rPr>
              <a:t>(</a:t>
            </a:r>
            <a:r>
              <a:rPr lang="en-US" sz="1200" dirty="0">
                <a:solidFill>
                  <a:srgbClr val="FF0000"/>
                </a:solidFill>
                <a:highlight>
                  <a:srgbClr val="F2F4FF"/>
                </a:highlight>
                <a:latin typeface="Courier New"/>
              </a:rPr>
              <a:t>0</a:t>
            </a:r>
            <a:r>
              <a:rPr lang="en-US" sz="1200" b="1" dirty="0">
                <a:solidFill>
                  <a:srgbClr val="000000"/>
                </a:solidFill>
                <a:highlight>
                  <a:srgbClr val="F2F4FF"/>
                </a:highlight>
                <a:latin typeface="Courier New"/>
              </a:rPr>
              <a:t>,</a:t>
            </a:r>
            <a:r>
              <a:rPr lang="en-US" sz="1200" dirty="0">
                <a:solidFill>
                  <a:srgbClr val="000000"/>
                </a:solidFill>
                <a:highlight>
                  <a:srgbClr val="F2F4FF"/>
                </a:highlight>
                <a:latin typeface="Courier New"/>
              </a:rPr>
              <a:t> </a:t>
            </a:r>
            <a:r>
              <a:rPr lang="en-US" sz="1200" dirty="0">
                <a:solidFill>
                  <a:srgbClr val="FF0000"/>
                </a:solidFill>
                <a:highlight>
                  <a:srgbClr val="F2F4FF"/>
                </a:highlight>
                <a:latin typeface="Courier New"/>
              </a:rPr>
              <a:t>0</a:t>
            </a:r>
            <a:r>
              <a:rPr lang="en-US" sz="1200" b="1" dirty="0">
                <a:solidFill>
                  <a:srgbClr val="000000"/>
                </a:solidFill>
                <a:highlight>
                  <a:srgbClr val="F2F4FF"/>
                </a:highlight>
                <a:latin typeface="Courier New"/>
              </a:rPr>
              <a:t>,</a:t>
            </a:r>
            <a:r>
              <a:rPr lang="en-US" sz="1200" dirty="0">
                <a:solidFill>
                  <a:srgbClr val="000000"/>
                </a:solidFill>
                <a:highlight>
                  <a:srgbClr val="F2F4FF"/>
                </a:highlight>
                <a:latin typeface="Courier New"/>
              </a:rPr>
              <a:t> </a:t>
            </a:r>
            <a:r>
              <a:rPr lang="en-US" sz="1200" dirty="0" err="1">
                <a:solidFill>
                  <a:srgbClr val="000000"/>
                </a:solidFill>
                <a:highlight>
                  <a:srgbClr val="F2F4FF"/>
                </a:highlight>
                <a:latin typeface="Courier New"/>
              </a:rPr>
              <a:t>spriteW</a:t>
            </a:r>
            <a:r>
              <a:rPr lang="en-US" sz="1200" b="1" dirty="0">
                <a:solidFill>
                  <a:srgbClr val="000000"/>
                </a:solidFill>
                <a:highlight>
                  <a:srgbClr val="F2F4FF"/>
                </a:highlight>
                <a:latin typeface="Courier New"/>
              </a:rPr>
              <a:t>,</a:t>
            </a:r>
            <a:r>
              <a:rPr lang="en-US" sz="1200" dirty="0">
                <a:solidFill>
                  <a:srgbClr val="000000"/>
                </a:solidFill>
                <a:highlight>
                  <a:srgbClr val="F2F4FF"/>
                </a:highlight>
                <a:latin typeface="Courier New"/>
              </a:rPr>
              <a:t> </a:t>
            </a:r>
            <a:r>
              <a:rPr lang="en-US" sz="1200" dirty="0" err="1">
                <a:solidFill>
                  <a:srgbClr val="000000"/>
                </a:solidFill>
                <a:highlight>
                  <a:srgbClr val="F2F4FF"/>
                </a:highlight>
                <a:latin typeface="Courier New"/>
              </a:rPr>
              <a:t>spriteH</a:t>
            </a:r>
            <a:r>
              <a:rPr lang="en-US" sz="1200" b="1" dirty="0">
                <a:solidFill>
                  <a:srgbClr val="000000"/>
                </a:solidFill>
                <a:highlight>
                  <a:srgbClr val="F2F4FF"/>
                </a:highlight>
                <a:latin typeface="Courier New"/>
              </a:rPr>
              <a:t>);</a:t>
            </a:r>
            <a:endParaRPr lang="en-US" sz="1200" dirty="0">
              <a:solidFill>
                <a:srgbClr val="000000"/>
              </a:solidFill>
              <a:highlight>
                <a:srgbClr val="F2F4FF"/>
              </a:highlight>
              <a:latin typeface="Courier New"/>
            </a:endParaRPr>
          </a:p>
          <a:p>
            <a:pPr lvl="1"/>
            <a:r>
              <a:rPr lang="en-US" sz="1200" dirty="0">
                <a:solidFill>
                  <a:srgbClr val="000000"/>
                </a:solidFill>
                <a:highlight>
                  <a:srgbClr val="F2F4FF"/>
                </a:highlight>
                <a:latin typeface="Courier New"/>
              </a:rPr>
              <a:t>      </a:t>
            </a:r>
            <a:r>
              <a:rPr lang="en-US" sz="1200" dirty="0" err="1">
                <a:solidFill>
                  <a:srgbClr val="000000"/>
                </a:solidFill>
                <a:highlight>
                  <a:srgbClr val="F2F4FF"/>
                </a:highlight>
                <a:latin typeface="Courier New"/>
              </a:rPr>
              <a:t>cx.drawImage</a:t>
            </a:r>
            <a:r>
              <a:rPr lang="en-US" sz="1200" b="1" dirty="0">
                <a:solidFill>
                  <a:srgbClr val="000000"/>
                </a:solidFill>
                <a:highlight>
                  <a:srgbClr val="F2F4FF"/>
                </a:highlight>
                <a:latin typeface="Courier New"/>
              </a:rPr>
              <a:t>(</a:t>
            </a:r>
            <a:r>
              <a:rPr lang="en-US" sz="1200" dirty="0" err="1">
                <a:solidFill>
                  <a:srgbClr val="000000"/>
                </a:solidFill>
                <a:highlight>
                  <a:srgbClr val="F2F4FF"/>
                </a:highlight>
                <a:latin typeface="Courier New"/>
              </a:rPr>
              <a:t>img</a:t>
            </a:r>
            <a:r>
              <a:rPr lang="en-US" sz="1200" b="1" dirty="0">
                <a:solidFill>
                  <a:srgbClr val="000000"/>
                </a:solidFill>
                <a:highlight>
                  <a:srgbClr val="F2F4FF"/>
                </a:highlight>
                <a:latin typeface="Courier New"/>
              </a:rPr>
              <a:t>,</a:t>
            </a:r>
            <a:endParaRPr lang="en-US" sz="1200" dirty="0">
              <a:solidFill>
                <a:srgbClr val="000000"/>
              </a:solidFill>
              <a:highlight>
                <a:srgbClr val="F2F4FF"/>
              </a:highlight>
              <a:latin typeface="Courier New"/>
            </a:endParaRPr>
          </a:p>
          <a:p>
            <a:pPr lvl="1"/>
            <a:r>
              <a:rPr lang="en-US" sz="1200" dirty="0">
                <a:solidFill>
                  <a:srgbClr val="000000"/>
                </a:solidFill>
                <a:highlight>
                  <a:srgbClr val="F2F4FF"/>
                </a:highlight>
                <a:latin typeface="Courier New"/>
              </a:rPr>
              <a:t>                   </a:t>
            </a:r>
            <a:r>
              <a:rPr lang="en-US" sz="1200" dirty="0">
                <a:solidFill>
                  <a:srgbClr val="008000"/>
                </a:solidFill>
                <a:highlight>
                  <a:srgbClr val="F2F4FF"/>
                </a:highlight>
                <a:latin typeface="Courier New"/>
              </a:rPr>
              <a:t>// source rectangle</a:t>
            </a:r>
            <a:endParaRPr lang="en-US" sz="1200" dirty="0">
              <a:solidFill>
                <a:srgbClr val="000000"/>
              </a:solidFill>
              <a:highlight>
                <a:srgbClr val="F2F4FF"/>
              </a:highlight>
              <a:latin typeface="Courier New"/>
            </a:endParaRPr>
          </a:p>
          <a:p>
            <a:pPr lvl="1"/>
            <a:r>
              <a:rPr lang="en-US" sz="1200" dirty="0">
                <a:solidFill>
                  <a:srgbClr val="000000"/>
                </a:solidFill>
                <a:highlight>
                  <a:srgbClr val="F2F4FF"/>
                </a:highlight>
                <a:latin typeface="Courier New"/>
              </a:rPr>
              <a:t>                   cycle </a:t>
            </a:r>
            <a:r>
              <a:rPr lang="en-US" sz="1200" b="1" dirty="0">
                <a:solidFill>
                  <a:srgbClr val="000000"/>
                </a:solidFill>
                <a:highlight>
                  <a:srgbClr val="F2F4FF"/>
                </a:highlight>
                <a:latin typeface="Courier New"/>
              </a:rPr>
              <a:t>*</a:t>
            </a:r>
            <a:r>
              <a:rPr lang="en-US" sz="1200" dirty="0">
                <a:solidFill>
                  <a:srgbClr val="000000"/>
                </a:solidFill>
                <a:highlight>
                  <a:srgbClr val="F2F4FF"/>
                </a:highlight>
                <a:latin typeface="Courier New"/>
              </a:rPr>
              <a:t> </a:t>
            </a:r>
            <a:r>
              <a:rPr lang="en-US" sz="1200" dirty="0" err="1">
                <a:solidFill>
                  <a:srgbClr val="000000"/>
                </a:solidFill>
                <a:highlight>
                  <a:srgbClr val="F2F4FF"/>
                </a:highlight>
                <a:latin typeface="Courier New"/>
              </a:rPr>
              <a:t>spriteW</a:t>
            </a:r>
            <a:r>
              <a:rPr lang="en-US" sz="1200" b="1" dirty="0">
                <a:solidFill>
                  <a:srgbClr val="000000"/>
                </a:solidFill>
                <a:highlight>
                  <a:srgbClr val="F2F4FF"/>
                </a:highlight>
                <a:latin typeface="Courier New"/>
              </a:rPr>
              <a:t>,</a:t>
            </a:r>
            <a:r>
              <a:rPr lang="en-US" sz="1200" dirty="0">
                <a:solidFill>
                  <a:srgbClr val="000000"/>
                </a:solidFill>
                <a:highlight>
                  <a:srgbClr val="F2F4FF"/>
                </a:highlight>
                <a:latin typeface="Courier New"/>
              </a:rPr>
              <a:t> </a:t>
            </a:r>
            <a:r>
              <a:rPr lang="en-US" sz="1200" dirty="0">
                <a:solidFill>
                  <a:srgbClr val="FF0000"/>
                </a:solidFill>
                <a:highlight>
                  <a:srgbClr val="F2F4FF"/>
                </a:highlight>
                <a:latin typeface="Courier New"/>
              </a:rPr>
              <a:t>0</a:t>
            </a:r>
            <a:r>
              <a:rPr lang="en-US" sz="1200" b="1" dirty="0">
                <a:solidFill>
                  <a:srgbClr val="000000"/>
                </a:solidFill>
                <a:highlight>
                  <a:srgbClr val="F2F4FF"/>
                </a:highlight>
                <a:latin typeface="Courier New"/>
              </a:rPr>
              <a:t>,</a:t>
            </a:r>
            <a:r>
              <a:rPr lang="en-US" sz="1200" dirty="0">
                <a:solidFill>
                  <a:srgbClr val="000000"/>
                </a:solidFill>
                <a:highlight>
                  <a:srgbClr val="F2F4FF"/>
                </a:highlight>
                <a:latin typeface="Courier New"/>
              </a:rPr>
              <a:t> </a:t>
            </a:r>
            <a:r>
              <a:rPr lang="en-US" sz="1200" dirty="0" err="1">
                <a:solidFill>
                  <a:srgbClr val="000000"/>
                </a:solidFill>
                <a:highlight>
                  <a:srgbClr val="F2F4FF"/>
                </a:highlight>
                <a:latin typeface="Courier New"/>
              </a:rPr>
              <a:t>spriteW</a:t>
            </a:r>
            <a:r>
              <a:rPr lang="en-US" sz="1200" b="1" dirty="0">
                <a:solidFill>
                  <a:srgbClr val="000000"/>
                </a:solidFill>
                <a:highlight>
                  <a:srgbClr val="F2F4FF"/>
                </a:highlight>
                <a:latin typeface="Courier New"/>
              </a:rPr>
              <a:t>,</a:t>
            </a:r>
            <a:r>
              <a:rPr lang="en-US" sz="1200" dirty="0">
                <a:solidFill>
                  <a:srgbClr val="000000"/>
                </a:solidFill>
                <a:highlight>
                  <a:srgbClr val="F2F4FF"/>
                </a:highlight>
                <a:latin typeface="Courier New"/>
              </a:rPr>
              <a:t> </a:t>
            </a:r>
            <a:r>
              <a:rPr lang="en-US" sz="1200" dirty="0" err="1">
                <a:solidFill>
                  <a:srgbClr val="000000"/>
                </a:solidFill>
                <a:highlight>
                  <a:srgbClr val="F2F4FF"/>
                </a:highlight>
                <a:latin typeface="Courier New"/>
              </a:rPr>
              <a:t>spriteH</a:t>
            </a:r>
            <a:r>
              <a:rPr lang="en-US" sz="1200" b="1" dirty="0">
                <a:solidFill>
                  <a:srgbClr val="000000"/>
                </a:solidFill>
                <a:highlight>
                  <a:srgbClr val="F2F4FF"/>
                </a:highlight>
                <a:latin typeface="Courier New"/>
              </a:rPr>
              <a:t>,</a:t>
            </a:r>
            <a:endParaRPr lang="en-US" sz="1200" dirty="0">
              <a:solidFill>
                <a:srgbClr val="000000"/>
              </a:solidFill>
              <a:highlight>
                <a:srgbClr val="F2F4FF"/>
              </a:highlight>
              <a:latin typeface="Courier New"/>
            </a:endParaRPr>
          </a:p>
          <a:p>
            <a:pPr lvl="1"/>
            <a:r>
              <a:rPr lang="en-US" sz="1200" dirty="0">
                <a:solidFill>
                  <a:srgbClr val="000000"/>
                </a:solidFill>
                <a:highlight>
                  <a:srgbClr val="F2F4FF"/>
                </a:highlight>
                <a:latin typeface="Courier New"/>
              </a:rPr>
              <a:t>                   </a:t>
            </a:r>
            <a:r>
              <a:rPr lang="en-US" sz="1200" dirty="0">
                <a:solidFill>
                  <a:srgbClr val="008000"/>
                </a:solidFill>
                <a:highlight>
                  <a:srgbClr val="F2F4FF"/>
                </a:highlight>
                <a:latin typeface="Courier New"/>
              </a:rPr>
              <a:t>// destination rectangle</a:t>
            </a:r>
            <a:endParaRPr lang="en-US" sz="1200" dirty="0">
              <a:solidFill>
                <a:srgbClr val="000000"/>
              </a:solidFill>
              <a:highlight>
                <a:srgbClr val="F2F4FF"/>
              </a:highlight>
              <a:latin typeface="Courier New"/>
            </a:endParaRPr>
          </a:p>
          <a:p>
            <a:pPr lvl="1"/>
            <a:r>
              <a:rPr lang="en-US" sz="1200" dirty="0">
                <a:solidFill>
                  <a:srgbClr val="000000"/>
                </a:solidFill>
                <a:highlight>
                  <a:srgbClr val="F2F4FF"/>
                </a:highlight>
                <a:latin typeface="Courier New"/>
              </a:rPr>
              <a:t>                   </a:t>
            </a:r>
            <a:r>
              <a:rPr lang="en-US" sz="1200" dirty="0">
                <a:solidFill>
                  <a:srgbClr val="FF0000"/>
                </a:solidFill>
                <a:highlight>
                  <a:srgbClr val="F2F4FF"/>
                </a:highlight>
                <a:latin typeface="Courier New"/>
              </a:rPr>
              <a:t>0</a:t>
            </a:r>
            <a:r>
              <a:rPr lang="en-US" sz="1200" b="1" dirty="0">
                <a:solidFill>
                  <a:srgbClr val="000000"/>
                </a:solidFill>
                <a:highlight>
                  <a:srgbClr val="F2F4FF"/>
                </a:highlight>
                <a:latin typeface="Courier New"/>
              </a:rPr>
              <a:t>,</a:t>
            </a:r>
            <a:r>
              <a:rPr lang="en-US" sz="1200" dirty="0">
                <a:solidFill>
                  <a:srgbClr val="000000"/>
                </a:solidFill>
                <a:highlight>
                  <a:srgbClr val="F2F4FF"/>
                </a:highlight>
                <a:latin typeface="Courier New"/>
              </a:rPr>
              <a:t>               </a:t>
            </a:r>
            <a:r>
              <a:rPr lang="en-US" sz="1200" dirty="0">
                <a:solidFill>
                  <a:srgbClr val="FF0000"/>
                </a:solidFill>
                <a:highlight>
                  <a:srgbClr val="F2F4FF"/>
                </a:highlight>
                <a:latin typeface="Courier New"/>
              </a:rPr>
              <a:t>0</a:t>
            </a:r>
            <a:r>
              <a:rPr lang="en-US" sz="1200" b="1" dirty="0">
                <a:solidFill>
                  <a:srgbClr val="000000"/>
                </a:solidFill>
                <a:highlight>
                  <a:srgbClr val="F2F4FF"/>
                </a:highlight>
                <a:latin typeface="Courier New"/>
              </a:rPr>
              <a:t>,</a:t>
            </a:r>
            <a:r>
              <a:rPr lang="en-US" sz="1200" dirty="0">
                <a:solidFill>
                  <a:srgbClr val="000000"/>
                </a:solidFill>
                <a:highlight>
                  <a:srgbClr val="F2F4FF"/>
                </a:highlight>
                <a:latin typeface="Courier New"/>
              </a:rPr>
              <a:t> </a:t>
            </a:r>
            <a:r>
              <a:rPr lang="en-US" sz="1200" dirty="0" err="1">
                <a:solidFill>
                  <a:srgbClr val="000000"/>
                </a:solidFill>
                <a:highlight>
                  <a:srgbClr val="F2F4FF"/>
                </a:highlight>
                <a:latin typeface="Courier New"/>
              </a:rPr>
              <a:t>spriteW</a:t>
            </a:r>
            <a:r>
              <a:rPr lang="en-US" sz="1200" b="1" dirty="0">
                <a:solidFill>
                  <a:srgbClr val="000000"/>
                </a:solidFill>
                <a:highlight>
                  <a:srgbClr val="F2F4FF"/>
                </a:highlight>
                <a:latin typeface="Courier New"/>
              </a:rPr>
              <a:t>,</a:t>
            </a:r>
            <a:r>
              <a:rPr lang="en-US" sz="1200" dirty="0">
                <a:solidFill>
                  <a:srgbClr val="000000"/>
                </a:solidFill>
                <a:highlight>
                  <a:srgbClr val="F2F4FF"/>
                </a:highlight>
                <a:latin typeface="Courier New"/>
              </a:rPr>
              <a:t> </a:t>
            </a:r>
            <a:r>
              <a:rPr lang="en-US" sz="1200" dirty="0" err="1">
                <a:solidFill>
                  <a:srgbClr val="000000"/>
                </a:solidFill>
                <a:highlight>
                  <a:srgbClr val="F2F4FF"/>
                </a:highlight>
                <a:latin typeface="Courier New"/>
              </a:rPr>
              <a:t>spriteH</a:t>
            </a:r>
            <a:r>
              <a:rPr lang="en-US" sz="1200" b="1" dirty="0">
                <a:solidFill>
                  <a:srgbClr val="000000"/>
                </a:solidFill>
                <a:highlight>
                  <a:srgbClr val="F2F4FF"/>
                </a:highlight>
                <a:latin typeface="Courier New"/>
              </a:rPr>
              <a:t>);</a:t>
            </a:r>
            <a:endParaRPr lang="en-US" sz="1200" dirty="0">
              <a:solidFill>
                <a:srgbClr val="000000"/>
              </a:solidFill>
              <a:highlight>
                <a:srgbClr val="F2F4FF"/>
              </a:highlight>
              <a:latin typeface="Courier New"/>
            </a:endParaRPr>
          </a:p>
          <a:p>
            <a:pPr lvl="1"/>
            <a:r>
              <a:rPr lang="en-US" sz="1200" dirty="0">
                <a:solidFill>
                  <a:srgbClr val="000000"/>
                </a:solidFill>
                <a:highlight>
                  <a:srgbClr val="F2F4FF"/>
                </a:highlight>
                <a:latin typeface="Courier New"/>
              </a:rPr>
              <a:t>      cycle </a:t>
            </a:r>
            <a:r>
              <a:rPr lang="en-US" sz="1200" b="1" dirty="0">
                <a:solidFill>
                  <a:srgbClr val="000000"/>
                </a:solidFill>
                <a:highlight>
                  <a:srgbClr val="F2F4FF"/>
                </a:highlight>
                <a:latin typeface="Courier New"/>
              </a:rPr>
              <a:t>=</a:t>
            </a:r>
            <a:r>
              <a:rPr lang="en-US" sz="1200" dirty="0">
                <a:solidFill>
                  <a:srgbClr val="000000"/>
                </a:solidFill>
                <a:highlight>
                  <a:srgbClr val="F2F4FF"/>
                </a:highlight>
                <a:latin typeface="Courier New"/>
              </a:rPr>
              <a:t> </a:t>
            </a:r>
            <a:r>
              <a:rPr lang="en-US" sz="1200" b="1" dirty="0">
                <a:solidFill>
                  <a:srgbClr val="000000"/>
                </a:solidFill>
                <a:highlight>
                  <a:srgbClr val="F2F4FF"/>
                </a:highlight>
                <a:latin typeface="Courier New"/>
              </a:rPr>
              <a:t>(</a:t>
            </a:r>
            <a:r>
              <a:rPr lang="en-US" sz="1200" dirty="0">
                <a:solidFill>
                  <a:srgbClr val="000000"/>
                </a:solidFill>
                <a:highlight>
                  <a:srgbClr val="F2F4FF"/>
                </a:highlight>
                <a:latin typeface="Courier New"/>
              </a:rPr>
              <a:t>cycle </a:t>
            </a:r>
            <a:r>
              <a:rPr lang="en-US" sz="1200" b="1" dirty="0">
                <a:solidFill>
                  <a:srgbClr val="000000"/>
                </a:solidFill>
                <a:highlight>
                  <a:srgbClr val="F2F4FF"/>
                </a:highlight>
                <a:latin typeface="Courier New"/>
              </a:rPr>
              <a:t>+</a:t>
            </a:r>
            <a:r>
              <a:rPr lang="en-US" sz="1200" dirty="0">
                <a:solidFill>
                  <a:srgbClr val="000000"/>
                </a:solidFill>
                <a:highlight>
                  <a:srgbClr val="F2F4FF"/>
                </a:highlight>
                <a:latin typeface="Courier New"/>
              </a:rPr>
              <a:t> </a:t>
            </a:r>
            <a:r>
              <a:rPr lang="en-US" sz="1200" dirty="0">
                <a:solidFill>
                  <a:srgbClr val="FF0000"/>
                </a:solidFill>
                <a:highlight>
                  <a:srgbClr val="F2F4FF"/>
                </a:highlight>
                <a:latin typeface="Courier New"/>
              </a:rPr>
              <a:t>1</a:t>
            </a:r>
            <a:r>
              <a:rPr lang="en-US" sz="1200" b="1" dirty="0">
                <a:solidFill>
                  <a:srgbClr val="000000"/>
                </a:solidFill>
                <a:highlight>
                  <a:srgbClr val="F2F4FF"/>
                </a:highlight>
                <a:latin typeface="Courier New"/>
              </a:rPr>
              <a:t>)</a:t>
            </a:r>
            <a:r>
              <a:rPr lang="en-US" sz="1200" dirty="0">
                <a:solidFill>
                  <a:srgbClr val="000000"/>
                </a:solidFill>
                <a:highlight>
                  <a:srgbClr val="F2F4FF"/>
                </a:highlight>
                <a:latin typeface="Courier New"/>
              </a:rPr>
              <a:t> </a:t>
            </a:r>
            <a:r>
              <a:rPr lang="en-US" sz="1200" b="1" dirty="0">
                <a:solidFill>
                  <a:srgbClr val="000000"/>
                </a:solidFill>
                <a:highlight>
                  <a:srgbClr val="F2F4FF"/>
                </a:highlight>
                <a:latin typeface="Courier New"/>
              </a:rPr>
              <a:t>%</a:t>
            </a:r>
            <a:r>
              <a:rPr lang="en-US" sz="1200" dirty="0">
                <a:solidFill>
                  <a:srgbClr val="000000"/>
                </a:solidFill>
                <a:highlight>
                  <a:srgbClr val="F2F4FF"/>
                </a:highlight>
                <a:latin typeface="Courier New"/>
              </a:rPr>
              <a:t> </a:t>
            </a:r>
            <a:r>
              <a:rPr lang="en-US" sz="1200" dirty="0">
                <a:solidFill>
                  <a:srgbClr val="FF0000"/>
                </a:solidFill>
                <a:highlight>
                  <a:srgbClr val="F2F4FF"/>
                </a:highlight>
                <a:latin typeface="Courier New"/>
              </a:rPr>
              <a:t>8</a:t>
            </a:r>
            <a:r>
              <a:rPr lang="en-US" sz="1200" b="1" dirty="0">
                <a:solidFill>
                  <a:srgbClr val="000000"/>
                </a:solidFill>
                <a:highlight>
                  <a:srgbClr val="F2F4FF"/>
                </a:highlight>
                <a:latin typeface="Courier New"/>
              </a:rPr>
              <a:t>;</a:t>
            </a:r>
            <a:endParaRPr lang="en-US" sz="1200" dirty="0">
              <a:solidFill>
                <a:srgbClr val="000000"/>
              </a:solidFill>
              <a:highlight>
                <a:srgbClr val="F2F4FF"/>
              </a:highlight>
              <a:latin typeface="Courier New"/>
            </a:endParaRPr>
          </a:p>
          <a:p>
            <a:pPr lvl="1"/>
            <a:r>
              <a:rPr lang="en-US" sz="1200" dirty="0">
                <a:solidFill>
                  <a:srgbClr val="000000"/>
                </a:solidFill>
                <a:highlight>
                  <a:srgbClr val="F2F4FF"/>
                </a:highlight>
                <a:latin typeface="Courier New"/>
              </a:rPr>
              <a:t>    </a:t>
            </a:r>
            <a:r>
              <a:rPr lang="en-US" sz="1200" b="1" dirty="0">
                <a:solidFill>
                  <a:srgbClr val="000000"/>
                </a:solidFill>
                <a:highlight>
                  <a:srgbClr val="F2F4FF"/>
                </a:highlight>
                <a:latin typeface="Courier New"/>
              </a:rPr>
              <a:t>},</a:t>
            </a:r>
            <a:r>
              <a:rPr lang="en-US" sz="1200" dirty="0">
                <a:solidFill>
                  <a:srgbClr val="000000"/>
                </a:solidFill>
                <a:highlight>
                  <a:srgbClr val="F2F4FF"/>
                </a:highlight>
                <a:latin typeface="Courier New"/>
              </a:rPr>
              <a:t> </a:t>
            </a:r>
            <a:r>
              <a:rPr lang="en-US" sz="1200" dirty="0">
                <a:solidFill>
                  <a:srgbClr val="FF0000"/>
                </a:solidFill>
                <a:highlight>
                  <a:srgbClr val="F2F4FF"/>
                </a:highlight>
                <a:latin typeface="Courier New"/>
              </a:rPr>
              <a:t>120</a:t>
            </a:r>
            <a:r>
              <a:rPr lang="en-US" sz="1200" b="1" dirty="0">
                <a:solidFill>
                  <a:srgbClr val="000000"/>
                </a:solidFill>
                <a:highlight>
                  <a:srgbClr val="F2F4FF"/>
                </a:highlight>
                <a:latin typeface="Courier New"/>
              </a:rPr>
              <a:t>);</a:t>
            </a:r>
            <a:endParaRPr lang="en-US" sz="1200" dirty="0">
              <a:solidFill>
                <a:srgbClr val="000000"/>
              </a:solidFill>
              <a:highlight>
                <a:srgbClr val="F2F4FF"/>
              </a:highlight>
              <a:latin typeface="Courier New"/>
            </a:endParaRPr>
          </a:p>
          <a:p>
            <a:pPr lvl="1"/>
            <a:r>
              <a:rPr lang="en-US" sz="1200" dirty="0">
                <a:solidFill>
                  <a:srgbClr val="000000"/>
                </a:solidFill>
                <a:highlight>
                  <a:srgbClr val="F2F4FF"/>
                </a:highlight>
                <a:latin typeface="Courier New"/>
              </a:rPr>
              <a:t>  </a:t>
            </a:r>
            <a:r>
              <a:rPr lang="en-US" sz="1200" b="1" dirty="0">
                <a:solidFill>
                  <a:srgbClr val="000000"/>
                </a:solidFill>
                <a:highlight>
                  <a:srgbClr val="F2F4FF"/>
                </a:highlight>
                <a:latin typeface="Courier New"/>
              </a:rPr>
              <a:t>});</a:t>
            </a:r>
            <a:endParaRPr lang="en-US" sz="1200" dirty="0">
              <a:solidFill>
                <a:srgbClr val="000000"/>
              </a:solidFill>
              <a:highlight>
                <a:srgbClr val="F2F4FF"/>
              </a:highlight>
              <a:latin typeface="Courier New"/>
            </a:endParaRPr>
          </a:p>
          <a:p>
            <a:pPr lvl="1"/>
            <a:r>
              <a:rPr lang="en-US" sz="1200" dirty="0">
                <a:solidFill>
                  <a:srgbClr val="0000FF"/>
                </a:solidFill>
                <a:highlight>
                  <a:srgbClr val="FFFFFF"/>
                </a:highlight>
                <a:latin typeface="Courier New"/>
              </a:rPr>
              <a:t>&lt;/script&gt;</a:t>
            </a:r>
            <a:endParaRPr lang="en-US" sz="1200" b="1" dirty="0">
              <a:solidFill>
                <a:srgbClr val="000000"/>
              </a:solidFill>
              <a:highlight>
                <a:srgbClr val="FFFFFF"/>
              </a:highlight>
              <a:latin typeface="Courier New"/>
            </a:endParaRPr>
          </a:p>
          <a:p>
            <a:r>
              <a:rPr lang="en-US" sz="1200" dirty="0" smtClean="0">
                <a:solidFill>
                  <a:srgbClr val="0000FF"/>
                </a:solidFill>
                <a:highlight>
                  <a:srgbClr val="FFFFFF"/>
                </a:highlight>
                <a:latin typeface="Courier New"/>
              </a:rPr>
              <a:t>   &lt;/</a:t>
            </a:r>
            <a:r>
              <a:rPr lang="en-US" sz="1200" dirty="0">
                <a:solidFill>
                  <a:srgbClr val="0000FF"/>
                </a:solidFill>
                <a:highlight>
                  <a:srgbClr val="FFFFFF"/>
                </a:highlight>
                <a:latin typeface="Courier New"/>
              </a:rPr>
              <a:t>body&gt;</a:t>
            </a:r>
            <a:endParaRPr lang="en-US" sz="1200" b="1" dirty="0">
              <a:solidFill>
                <a:srgbClr val="000000"/>
              </a:solidFill>
              <a:highlight>
                <a:srgbClr val="FFFFFF"/>
              </a:highlight>
              <a:latin typeface="Courier New"/>
            </a:endParaRPr>
          </a:p>
          <a:p>
            <a:r>
              <a:rPr lang="en-US" sz="1200" dirty="0">
                <a:solidFill>
                  <a:srgbClr val="0000FF"/>
                </a:solidFill>
                <a:highlight>
                  <a:srgbClr val="FFFFFF"/>
                </a:highlight>
                <a:latin typeface="Courier New"/>
              </a:rPr>
              <a:t>&lt;/html&gt;</a:t>
            </a:r>
            <a:endParaRPr lang="en-US" sz="1200" b="1" dirty="0">
              <a:solidFill>
                <a:srgbClr val="000000"/>
              </a:solidFill>
              <a:highlight>
                <a:srgbClr val="FFFFFF"/>
              </a:highlight>
              <a:latin typeface="Courier New"/>
            </a:endParaRPr>
          </a:p>
        </p:txBody>
      </p:sp>
      <p:pic>
        <p:nvPicPr>
          <p:cNvPr id="6" name="spritesDemoVideo.avi">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5791200" y="548164"/>
            <a:ext cx="2019300" cy="2019300"/>
          </a:xfrm>
          <a:prstGeom prst="rect">
            <a:avLst/>
          </a:prstGeom>
        </p:spPr>
      </p:pic>
      <p:pic>
        <p:nvPicPr>
          <p:cNvPr id="1026" name="Picture 2" descr="D:\Dropbox\Work\Teaching\IN712 - Web Programming 3\Teaching Sessions\6JavaScript 3 - regex and JavaScript canvas\sprite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609600"/>
            <a:ext cx="3048000" cy="381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14400" y="178832"/>
            <a:ext cx="2438400" cy="369332"/>
          </a:xfrm>
          <a:prstGeom prst="rect">
            <a:avLst/>
          </a:prstGeom>
          <a:noFill/>
        </p:spPr>
        <p:txBody>
          <a:bodyPr wrap="square" rtlCol="0">
            <a:spAutoFit/>
          </a:bodyPr>
          <a:lstStyle/>
          <a:p>
            <a:r>
              <a:rPr lang="en-NZ" dirty="0">
                <a:latin typeface="Consolas" panose="020B0609020204030204" pitchFamily="49" charset="0"/>
                <a:cs typeface="Consolas" panose="020B0609020204030204" pitchFamily="49" charset="0"/>
              </a:rPr>
              <a:t>s</a:t>
            </a:r>
            <a:r>
              <a:rPr lang="en-NZ" dirty="0" smtClean="0">
                <a:latin typeface="Consolas" panose="020B0609020204030204" pitchFamily="49" charset="0"/>
                <a:cs typeface="Consolas" panose="020B0609020204030204" pitchFamily="49" charset="0"/>
              </a:rPr>
              <a:t>prites.png</a:t>
            </a:r>
            <a:endParaRPr lang="en-US" dirty="0">
              <a:latin typeface="Consolas" panose="020B0609020204030204" pitchFamily="49" charset="0"/>
              <a:cs typeface="Consolas" panose="020B0609020204030204" pitchFamily="49" charset="0"/>
            </a:endParaRPr>
          </a:p>
        </p:txBody>
      </p:sp>
      <p:sp>
        <p:nvSpPr>
          <p:cNvPr id="9" name="TextBox 8"/>
          <p:cNvSpPr txBox="1"/>
          <p:nvPr/>
        </p:nvSpPr>
        <p:spPr>
          <a:xfrm>
            <a:off x="5803900" y="178832"/>
            <a:ext cx="2438400" cy="369332"/>
          </a:xfrm>
          <a:prstGeom prst="rect">
            <a:avLst/>
          </a:prstGeom>
          <a:noFill/>
        </p:spPr>
        <p:txBody>
          <a:bodyPr wrap="square" rtlCol="0">
            <a:spAutoFit/>
          </a:bodyPr>
          <a:lstStyle/>
          <a:p>
            <a:r>
              <a:rPr lang="en-NZ" dirty="0" smtClean="0">
                <a:latin typeface="Consolas" panose="020B0609020204030204" pitchFamily="49" charset="0"/>
                <a:cs typeface="Consolas" panose="020B0609020204030204" pitchFamily="49" charset="0"/>
              </a:rPr>
              <a:t>spritesDemo.html</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4289978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vol="80000">
                <p:cTn id="7" fill="hold" display="0">
                  <p:stCondLst>
                    <p:cond delay="indefinite"/>
                  </p:stCondLst>
                </p:cTn>
                <p:tgtEl>
                  <p:spTgt spid="6"/>
                </p:tgtEl>
              </p:cMediaNode>
            </p:video>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clipular.com/c/6193737127428096.png?k=KGutATyCP1Rc0CQAqAYsvYm_JOM"/>
          <p:cNvPicPr>
            <a:picLocks noChangeAspect="1" noChangeArrowheads="1"/>
          </p:cNvPicPr>
          <p:nvPr/>
        </p:nvPicPr>
        <p:blipFill rotWithShape="1">
          <a:blip r:embed="rId2">
            <a:extLst>
              <a:ext uri="{28A0092B-C50C-407E-A947-70E740481C1C}">
                <a14:useLocalDpi xmlns:a14="http://schemas.microsoft.com/office/drawing/2010/main" val="0"/>
              </a:ext>
            </a:extLst>
          </a:blip>
          <a:srcRect t="20248" r="20966"/>
          <a:stretch/>
        </p:blipFill>
        <p:spPr bwMode="auto">
          <a:xfrm>
            <a:off x="155576" y="533400"/>
            <a:ext cx="8288338" cy="27574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clipular.com/c/5941518931066880.png?k=epjQqx2lgW3V8lugfs1R2yb8x8s"/>
          <p:cNvPicPr>
            <a:picLocks noChangeAspect="1" noChangeArrowheads="1"/>
          </p:cNvPicPr>
          <p:nvPr/>
        </p:nvPicPr>
        <p:blipFill rotWithShape="1">
          <a:blip r:embed="rId3">
            <a:extLst>
              <a:ext uri="{28A0092B-C50C-407E-A947-70E740481C1C}">
                <a14:useLocalDpi xmlns:a14="http://schemas.microsoft.com/office/drawing/2010/main" val="0"/>
              </a:ext>
            </a:extLst>
          </a:blip>
          <a:srcRect t="19458" r="20277"/>
          <a:stretch/>
        </p:blipFill>
        <p:spPr bwMode="auto">
          <a:xfrm>
            <a:off x="136526" y="3571874"/>
            <a:ext cx="8307388" cy="311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1174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clipular.com/c/5400230913638400.png?k=QxS8J382o33XrqRWGPSkHY-BWQY"/>
          <p:cNvPicPr>
            <a:picLocks noChangeAspect="1" noChangeArrowheads="1"/>
          </p:cNvPicPr>
          <p:nvPr/>
        </p:nvPicPr>
        <p:blipFill rotWithShape="1">
          <a:blip r:embed="rId2">
            <a:extLst>
              <a:ext uri="{28A0092B-C50C-407E-A947-70E740481C1C}">
                <a14:useLocalDpi xmlns:a14="http://schemas.microsoft.com/office/drawing/2010/main" val="0"/>
              </a:ext>
            </a:extLst>
          </a:blip>
          <a:srcRect l="1511" t="12754" r="12088"/>
          <a:stretch/>
        </p:blipFill>
        <p:spPr bwMode="auto">
          <a:xfrm>
            <a:off x="76200" y="1143000"/>
            <a:ext cx="8986837" cy="5310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0187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Timers in a Web Page</a:t>
            </a:r>
            <a:endParaRPr lang="en-US" dirty="0"/>
          </a:p>
        </p:txBody>
      </p:sp>
      <p:pic>
        <p:nvPicPr>
          <p:cNvPr id="4" name="Picture 3"/>
          <p:cNvPicPr>
            <a:picLocks noChangeAspect="1"/>
          </p:cNvPicPr>
          <p:nvPr/>
        </p:nvPicPr>
        <p:blipFill>
          <a:blip r:embed="rId2"/>
          <a:stretch>
            <a:fillRect/>
          </a:stretch>
        </p:blipFill>
        <p:spPr>
          <a:xfrm>
            <a:off x="468086" y="2133600"/>
            <a:ext cx="8093213" cy="3352800"/>
          </a:xfrm>
          <a:prstGeom prst="rect">
            <a:avLst/>
          </a:prstGeom>
        </p:spPr>
      </p:pic>
    </p:spTree>
    <p:extLst>
      <p:ext uri="{BB962C8B-B14F-4D97-AF65-F5344CB8AC3E}">
        <p14:creationId xmlns:p14="http://schemas.microsoft.com/office/powerpoint/2010/main" val="35986800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Stopping a Timer</a:t>
            </a:r>
            <a:endParaRPr lang="en-US" dirty="0"/>
          </a:p>
        </p:txBody>
      </p:sp>
      <p:pic>
        <p:nvPicPr>
          <p:cNvPr id="4" name="Picture 3"/>
          <p:cNvPicPr>
            <a:picLocks noChangeAspect="1"/>
          </p:cNvPicPr>
          <p:nvPr/>
        </p:nvPicPr>
        <p:blipFill>
          <a:blip r:embed="rId2"/>
          <a:stretch>
            <a:fillRect/>
          </a:stretch>
        </p:blipFill>
        <p:spPr>
          <a:xfrm>
            <a:off x="228600" y="2362200"/>
            <a:ext cx="8740999" cy="3429000"/>
          </a:xfrm>
          <a:prstGeom prst="rect">
            <a:avLst/>
          </a:prstGeom>
        </p:spPr>
      </p:pic>
    </p:spTree>
    <p:extLst>
      <p:ext uri="{BB962C8B-B14F-4D97-AF65-F5344CB8AC3E}">
        <p14:creationId xmlns:p14="http://schemas.microsoft.com/office/powerpoint/2010/main" val="21821531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Animation Clock</a:t>
            </a:r>
            <a:endParaRPr lang="en-NZ" dirty="0"/>
          </a:p>
        </p:txBody>
      </p:sp>
      <p:sp>
        <p:nvSpPr>
          <p:cNvPr id="3" name="Content Placeholder 2"/>
          <p:cNvSpPr>
            <a:spLocks noGrp="1"/>
          </p:cNvSpPr>
          <p:nvPr>
            <p:ph idx="1"/>
          </p:nvPr>
        </p:nvSpPr>
        <p:spPr/>
        <p:txBody>
          <a:bodyPr>
            <a:normAutofit/>
          </a:bodyPr>
          <a:lstStyle/>
          <a:p>
            <a:pPr marL="171450" indent="-171450"/>
            <a:r>
              <a:rPr lang="en-NZ" dirty="0"/>
              <a:t>Drawing is good; animation is better.</a:t>
            </a:r>
          </a:p>
          <a:p>
            <a:pPr marL="171450" indent="-171450"/>
            <a:r>
              <a:rPr lang="en-NZ" dirty="0"/>
              <a:t>To achieve the clock cycle required for animation (serial frequent presentation of images) in </a:t>
            </a:r>
            <a:r>
              <a:rPr lang="en-NZ" dirty="0" err="1"/>
              <a:t>Javascript</a:t>
            </a:r>
            <a:r>
              <a:rPr lang="en-NZ" dirty="0"/>
              <a:t> we use the </a:t>
            </a:r>
            <a:r>
              <a:rPr lang="en-NZ" dirty="0" err="1">
                <a:latin typeface="Consolas" panose="020B0609020204030204" pitchFamily="49" charset="0"/>
                <a:cs typeface="Consolas" panose="020B0609020204030204" pitchFamily="49" charset="0"/>
              </a:rPr>
              <a:t>setInterval</a:t>
            </a:r>
            <a:r>
              <a:rPr lang="en-NZ" dirty="0"/>
              <a:t> method.</a:t>
            </a:r>
          </a:p>
          <a:p>
            <a:pPr marL="171450" indent="-171450"/>
            <a:r>
              <a:rPr lang="en-NZ" dirty="0"/>
              <a:t>This is a method of the global object (it is fine to think of it as a method of the page, or the application), so you can call it from pretty much anywhere.</a:t>
            </a:r>
          </a:p>
          <a:p>
            <a:endParaRPr lang="en-NZ" dirty="0" smtClean="0"/>
          </a:p>
          <a:p>
            <a:r>
              <a:rPr lang="en-NZ" dirty="0" err="1" smtClean="0">
                <a:latin typeface="Consolas" panose="020B0609020204030204" pitchFamily="49" charset="0"/>
                <a:cs typeface="Consolas" panose="020B0609020204030204" pitchFamily="49" charset="0"/>
              </a:rPr>
              <a:t>setInterval</a:t>
            </a:r>
            <a:r>
              <a:rPr lang="en-NZ" dirty="0" smtClean="0">
                <a:latin typeface="Consolas" panose="020B0609020204030204" pitchFamily="49" charset="0"/>
                <a:cs typeface="Consolas" panose="020B0609020204030204" pitchFamily="49" charset="0"/>
              </a:rPr>
              <a:t>(</a:t>
            </a:r>
            <a:r>
              <a:rPr lang="en-NZ" i="1" dirty="0" smtClean="0">
                <a:latin typeface="Consolas" panose="020B0609020204030204" pitchFamily="49" charset="0"/>
                <a:cs typeface="Consolas" panose="020B0609020204030204" pitchFamily="49" charset="0"/>
              </a:rPr>
              <a:t>function object, interval</a:t>
            </a:r>
            <a:r>
              <a:rPr lang="en-NZ" dirty="0" smtClean="0">
                <a:latin typeface="Consolas" panose="020B0609020204030204" pitchFamily="49" charset="0"/>
                <a:cs typeface="Consolas" panose="020B0609020204030204" pitchFamily="49" charset="0"/>
              </a:rPr>
              <a:t>)</a:t>
            </a:r>
          </a:p>
          <a:p>
            <a:endParaRPr lang="en-NZ" dirty="0">
              <a:latin typeface="Consolas" panose="020B0609020204030204" pitchFamily="49" charset="0"/>
              <a:cs typeface="Consolas" panose="020B0609020204030204" pitchFamily="49" charset="0"/>
            </a:endParaRPr>
          </a:p>
          <a:p>
            <a:r>
              <a:rPr lang="en-NZ" dirty="0" err="1" smtClean="0">
                <a:latin typeface="Consolas" panose="020B0609020204030204" pitchFamily="49" charset="0"/>
                <a:cs typeface="Consolas" panose="020B0609020204030204" pitchFamily="49" charset="0"/>
              </a:rPr>
              <a:t>setInterval</a:t>
            </a:r>
            <a:r>
              <a:rPr lang="en-NZ" dirty="0" smtClean="0">
                <a:latin typeface="Consolas" panose="020B0609020204030204" pitchFamily="49" charset="0"/>
                <a:cs typeface="Consolas" panose="020B0609020204030204" pitchFamily="49" charset="0"/>
              </a:rPr>
              <a:t> returns an identifier</a:t>
            </a:r>
          </a:p>
          <a:p>
            <a:endParaRPr lang="en-NZ" dirty="0"/>
          </a:p>
          <a:p>
            <a:r>
              <a:rPr lang="en-NZ" dirty="0" smtClean="0"/>
              <a:t>To </a:t>
            </a:r>
            <a:r>
              <a:rPr lang="en-NZ" b="1" dirty="0" smtClean="0"/>
              <a:t>stop</a:t>
            </a:r>
            <a:r>
              <a:rPr lang="en-NZ" dirty="0" smtClean="0"/>
              <a:t> looping, pass the id to </a:t>
            </a:r>
            <a:r>
              <a:rPr lang="en-NZ" dirty="0" err="1" smtClean="0">
                <a:latin typeface="Consolas" panose="020B0609020204030204" pitchFamily="49" charset="0"/>
                <a:cs typeface="Consolas" panose="020B0609020204030204" pitchFamily="49" charset="0"/>
              </a:rPr>
              <a:t>clearInterval</a:t>
            </a:r>
            <a:r>
              <a:rPr lang="en-NZ" dirty="0" smtClean="0">
                <a:latin typeface="Consolas" panose="020B0609020204030204" pitchFamily="49" charset="0"/>
                <a:cs typeface="Consolas" panose="020B0609020204030204" pitchFamily="49" charset="0"/>
              </a:rPr>
              <a:t>(</a:t>
            </a:r>
            <a:r>
              <a:rPr lang="en-NZ" i="1" dirty="0" smtClean="0">
                <a:latin typeface="Consolas" panose="020B0609020204030204" pitchFamily="49" charset="0"/>
                <a:cs typeface="Consolas" panose="020B0609020204030204" pitchFamily="49" charset="0"/>
              </a:rPr>
              <a:t>id)</a:t>
            </a:r>
            <a:endParaRPr lang="en-NZ"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73673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Regular expression example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187" y="1905000"/>
            <a:ext cx="7667625"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962400"/>
            <a:ext cx="4801583" cy="1661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38187" y="4343400"/>
            <a:ext cx="3071813" cy="1477328"/>
          </a:xfrm>
          <a:prstGeom prst="rect">
            <a:avLst/>
          </a:prstGeom>
          <a:noFill/>
        </p:spPr>
        <p:txBody>
          <a:bodyPr wrap="square" rtlCol="0">
            <a:spAutoFit/>
          </a:bodyPr>
          <a:lstStyle/>
          <a:p>
            <a:r>
              <a:rPr lang="en-US" dirty="0"/>
              <a:t>By default, the </a:t>
            </a:r>
            <a:r>
              <a:rPr lang="en-US" dirty="0" err="1"/>
              <a:t>RegExp</a:t>
            </a:r>
            <a:r>
              <a:rPr lang="en-US" dirty="0"/>
              <a:t> object looks only for the first matching pattern, in this case the first Paul, and then</a:t>
            </a:r>
          </a:p>
          <a:p>
            <a:r>
              <a:rPr lang="en-US" dirty="0"/>
              <a:t>stops.</a:t>
            </a:r>
          </a:p>
        </p:txBody>
      </p:sp>
    </p:spTree>
    <p:extLst>
      <p:ext uri="{BB962C8B-B14F-4D97-AF65-F5344CB8AC3E}">
        <p14:creationId xmlns:p14="http://schemas.microsoft.com/office/powerpoint/2010/main" val="289559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2209800" cy="2133600"/>
          </a:xfrm>
        </p:spPr>
        <p:txBody>
          <a:bodyPr/>
          <a:lstStyle/>
          <a:p>
            <a:r>
              <a:rPr lang="en-NZ" dirty="0" smtClean="0"/>
              <a:t>What will this code do?</a:t>
            </a:r>
            <a:endParaRPr lang="en-NZ"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44059"/>
            <a:ext cx="5029200" cy="6816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6282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Output</a:t>
            </a:r>
            <a:endParaRPr lang="en-NZ" dirty="0"/>
          </a:p>
        </p:txBody>
      </p:sp>
      <p:pic>
        <p:nvPicPr>
          <p:cNvPr id="3" name="Untitled.avi">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2590800" y="1924050"/>
            <a:ext cx="3962400" cy="3009900"/>
          </a:xfrm>
          <a:prstGeom prst="rect">
            <a:avLst/>
          </a:prstGeom>
        </p:spPr>
      </p:pic>
    </p:spTree>
    <p:extLst>
      <p:ext uri="{BB962C8B-B14F-4D97-AF65-F5344CB8AC3E}">
        <p14:creationId xmlns:p14="http://schemas.microsoft.com/office/powerpoint/2010/main" val="249471240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Demo</a:t>
            </a:r>
            <a:endParaRPr lang="en-US" dirty="0"/>
          </a:p>
        </p:txBody>
      </p:sp>
      <p:pic>
        <p:nvPicPr>
          <p:cNvPr id="3" name="Picture 2" descr="Liveweave - HTML5, CSS3 &amp; JavaScript playground for web designers &amp; developers - Google Chrome">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828800"/>
            <a:ext cx="8077200" cy="4405746"/>
          </a:xfrm>
          <a:prstGeom prst="rect">
            <a:avLst/>
          </a:prstGeom>
        </p:spPr>
      </p:pic>
    </p:spTree>
    <p:extLst>
      <p:ext uri="{BB962C8B-B14F-4D97-AF65-F5344CB8AC3E}">
        <p14:creationId xmlns:p14="http://schemas.microsoft.com/office/powerpoint/2010/main" val="1187685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Appendix - JavaScript strict mode</a:t>
            </a:r>
            <a:endParaRPr lang="en-US" dirty="0"/>
          </a:p>
        </p:txBody>
      </p:sp>
      <p:sp>
        <p:nvSpPr>
          <p:cNvPr id="3" name="Content Placeholder 2"/>
          <p:cNvSpPr>
            <a:spLocks noGrp="1"/>
          </p:cNvSpPr>
          <p:nvPr>
            <p:ph idx="1"/>
          </p:nvPr>
        </p:nvSpPr>
        <p:spPr>
          <a:xfrm>
            <a:off x="457200" y="1600200"/>
            <a:ext cx="8686800" cy="4876800"/>
          </a:xfrm>
        </p:spPr>
        <p:txBody>
          <a:bodyPr>
            <a:normAutofit fontScale="92500" lnSpcReduction="10000"/>
          </a:bodyPr>
          <a:lstStyle/>
          <a:p>
            <a:r>
              <a:rPr lang="en-US" dirty="0"/>
              <a:t>A program is crystallized thought. </a:t>
            </a:r>
            <a:endParaRPr lang="en-US" dirty="0" smtClean="0"/>
          </a:p>
          <a:p>
            <a:r>
              <a:rPr lang="en-US" dirty="0" smtClean="0"/>
              <a:t>Sometimes </a:t>
            </a:r>
            <a:r>
              <a:rPr lang="en-US" dirty="0"/>
              <a:t>those thoughts are confused</a:t>
            </a:r>
            <a:r>
              <a:rPr lang="en-US" dirty="0" smtClean="0"/>
              <a:t>.</a:t>
            </a:r>
          </a:p>
          <a:p>
            <a:r>
              <a:rPr lang="en-US" dirty="0" smtClean="0"/>
              <a:t>Other </a:t>
            </a:r>
            <a:r>
              <a:rPr lang="en-US" dirty="0"/>
              <a:t>times, mistakes are introduced when converting </a:t>
            </a:r>
            <a:r>
              <a:rPr lang="en-US" dirty="0" smtClean="0"/>
              <a:t>thought into </a:t>
            </a:r>
            <a:r>
              <a:rPr lang="en-US" dirty="0"/>
              <a:t>code. </a:t>
            </a:r>
            <a:endParaRPr lang="en-US" dirty="0" smtClean="0"/>
          </a:p>
          <a:p>
            <a:r>
              <a:rPr lang="en-US" dirty="0" smtClean="0"/>
              <a:t>Either </a:t>
            </a:r>
            <a:r>
              <a:rPr lang="en-US" dirty="0"/>
              <a:t>way, the result is a flawed program</a:t>
            </a:r>
            <a:r>
              <a:rPr lang="en-US" dirty="0" smtClean="0"/>
              <a:t>.</a:t>
            </a:r>
          </a:p>
          <a:p>
            <a:r>
              <a:rPr lang="en-US" dirty="0"/>
              <a:t>The degree to which languages help you find such mistakes varies.</a:t>
            </a:r>
          </a:p>
          <a:p>
            <a:r>
              <a:rPr lang="en-US" dirty="0" smtClean="0"/>
              <a:t>JavaScript </a:t>
            </a:r>
            <a:r>
              <a:rPr lang="en-US" dirty="0"/>
              <a:t>is at the “hardly helps at all” end of </a:t>
            </a:r>
            <a:r>
              <a:rPr lang="en-US" dirty="0" smtClean="0"/>
              <a:t>that scale</a:t>
            </a:r>
            <a:r>
              <a:rPr lang="en-US" dirty="0"/>
              <a:t>. </a:t>
            </a:r>
            <a:endParaRPr lang="en-US" dirty="0" smtClean="0"/>
          </a:p>
          <a:p>
            <a:r>
              <a:rPr lang="en-US" dirty="0" smtClean="0"/>
              <a:t>Some </a:t>
            </a:r>
            <a:r>
              <a:rPr lang="en-US" dirty="0"/>
              <a:t>languages want to know the types of all your variables </a:t>
            </a:r>
            <a:r>
              <a:rPr lang="en-US" dirty="0" smtClean="0"/>
              <a:t>and expressions </a:t>
            </a:r>
            <a:r>
              <a:rPr lang="en-US" dirty="0"/>
              <a:t>before even running a program and will tell you right </a:t>
            </a:r>
            <a:r>
              <a:rPr lang="en-US" dirty="0" smtClean="0"/>
              <a:t>away when </a:t>
            </a:r>
            <a:r>
              <a:rPr lang="en-US" dirty="0"/>
              <a:t>a type is used in an inconsistent way. </a:t>
            </a:r>
            <a:endParaRPr lang="en-US" dirty="0" smtClean="0"/>
          </a:p>
          <a:p>
            <a:r>
              <a:rPr lang="en-US" dirty="0" smtClean="0"/>
              <a:t>JavaScript </a:t>
            </a:r>
            <a:r>
              <a:rPr lang="en-US" dirty="0"/>
              <a:t>considers </a:t>
            </a:r>
            <a:r>
              <a:rPr lang="en-US" dirty="0" smtClean="0"/>
              <a:t>types only </a:t>
            </a:r>
            <a:r>
              <a:rPr lang="en-US" dirty="0"/>
              <a:t>when actually running the program, and even then, it allows you </a:t>
            </a:r>
            <a:r>
              <a:rPr lang="en-US" dirty="0" smtClean="0"/>
              <a:t>to do </a:t>
            </a:r>
            <a:r>
              <a:rPr lang="en-US" dirty="0"/>
              <a:t>some clearly nonsensical things without complaint, such as x = </a:t>
            </a:r>
            <a:r>
              <a:rPr lang="en-US" dirty="0" smtClean="0"/>
              <a:t>true *  monkey</a:t>
            </a:r>
            <a:r>
              <a:rPr lang="en-US" dirty="0"/>
              <a:t>".</a:t>
            </a:r>
          </a:p>
        </p:txBody>
      </p:sp>
    </p:spTree>
    <p:extLst>
      <p:ext uri="{BB962C8B-B14F-4D97-AF65-F5344CB8AC3E}">
        <p14:creationId xmlns:p14="http://schemas.microsoft.com/office/powerpoint/2010/main" val="9561587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Appendix </a:t>
            </a:r>
            <a:r>
              <a:rPr lang="en-NZ" dirty="0" smtClean="0"/>
              <a:t>- JavaScript strict mode</a:t>
            </a:r>
            <a:endParaRPr lang="en-US" dirty="0"/>
          </a:p>
        </p:txBody>
      </p:sp>
      <p:sp>
        <p:nvSpPr>
          <p:cNvPr id="3" name="Content Placeholder 2"/>
          <p:cNvSpPr>
            <a:spLocks noGrp="1"/>
          </p:cNvSpPr>
          <p:nvPr>
            <p:ph idx="1"/>
          </p:nvPr>
        </p:nvSpPr>
        <p:spPr>
          <a:xfrm>
            <a:off x="457200" y="1219200"/>
            <a:ext cx="8686800" cy="3505200"/>
          </a:xfrm>
        </p:spPr>
        <p:txBody>
          <a:bodyPr>
            <a:normAutofit/>
          </a:bodyPr>
          <a:lstStyle/>
          <a:p>
            <a:r>
              <a:rPr lang="en-US" dirty="0"/>
              <a:t>JavaScript can be made a </a:t>
            </a:r>
            <a:r>
              <a:rPr lang="en-US" i="1" dirty="0"/>
              <a:t>little </a:t>
            </a:r>
            <a:r>
              <a:rPr lang="en-US" dirty="0"/>
              <a:t>more strict by enabling </a:t>
            </a:r>
            <a:r>
              <a:rPr lang="en-US" i="1" dirty="0"/>
              <a:t>strict mode</a:t>
            </a:r>
            <a:r>
              <a:rPr lang="en-US" dirty="0"/>
              <a:t>. </a:t>
            </a:r>
            <a:endParaRPr lang="en-US" dirty="0" smtClean="0"/>
          </a:p>
          <a:p>
            <a:r>
              <a:rPr lang="en-US" dirty="0" smtClean="0"/>
              <a:t>This is </a:t>
            </a:r>
            <a:r>
              <a:rPr lang="en-US" dirty="0"/>
              <a:t>done by putting the string "</a:t>
            </a:r>
            <a:r>
              <a:rPr lang="en-US" dirty="0">
                <a:latin typeface="Consolas" panose="020B0609020204030204" pitchFamily="49" charset="0"/>
                <a:cs typeface="Consolas" panose="020B0609020204030204" pitchFamily="49" charset="0"/>
              </a:rPr>
              <a:t>use strict</a:t>
            </a:r>
            <a:r>
              <a:rPr lang="en-US" dirty="0"/>
              <a:t>" at the top of a file or a </a:t>
            </a:r>
            <a:r>
              <a:rPr lang="en-US" dirty="0" smtClean="0"/>
              <a:t>function</a:t>
            </a:r>
          </a:p>
          <a:p>
            <a:r>
              <a:rPr lang="en-US" dirty="0"/>
              <a:t>Normally, when you forget to put </a:t>
            </a:r>
            <a:r>
              <a:rPr lang="en-US" dirty="0" err="1">
                <a:latin typeface="Consolas" panose="020B0609020204030204" pitchFamily="49" charset="0"/>
                <a:cs typeface="Consolas" panose="020B0609020204030204" pitchFamily="49" charset="0"/>
              </a:rPr>
              <a:t>var</a:t>
            </a:r>
            <a:r>
              <a:rPr lang="en-US" dirty="0"/>
              <a:t> in front of your variable, as </a:t>
            </a:r>
            <a:r>
              <a:rPr lang="en-US" dirty="0" smtClean="0"/>
              <a:t>with </a:t>
            </a:r>
            <a:r>
              <a:rPr lang="en-US" dirty="0" smtClean="0">
                <a:latin typeface="Consolas" panose="020B0609020204030204" pitchFamily="49" charset="0"/>
                <a:cs typeface="Consolas" panose="020B0609020204030204" pitchFamily="49" charset="0"/>
              </a:rPr>
              <a:t>counter</a:t>
            </a:r>
            <a:r>
              <a:rPr lang="en-US" dirty="0" smtClean="0"/>
              <a:t> </a:t>
            </a:r>
            <a:r>
              <a:rPr lang="en-US" dirty="0"/>
              <a:t>in the example, JavaScript quietly creates a global variable </a:t>
            </a:r>
            <a:r>
              <a:rPr lang="en-US" dirty="0" smtClean="0"/>
              <a:t>and uses </a:t>
            </a:r>
            <a:r>
              <a:rPr lang="en-US" dirty="0"/>
              <a:t>that. </a:t>
            </a:r>
            <a:endParaRPr lang="en-US" dirty="0" smtClean="0"/>
          </a:p>
          <a:p>
            <a:r>
              <a:rPr lang="en-US" dirty="0" smtClean="0"/>
              <a:t>In </a:t>
            </a:r>
            <a:r>
              <a:rPr lang="en-US" dirty="0"/>
              <a:t>strict mode, however, an error is reported instead.</a:t>
            </a:r>
          </a:p>
        </p:txBody>
      </p:sp>
      <p:pic>
        <p:nvPicPr>
          <p:cNvPr id="4" name="Picture 3"/>
          <p:cNvPicPr>
            <a:picLocks noChangeAspect="1"/>
          </p:cNvPicPr>
          <p:nvPr/>
        </p:nvPicPr>
        <p:blipFill>
          <a:blip r:embed="rId2"/>
          <a:stretch>
            <a:fillRect/>
          </a:stretch>
        </p:blipFill>
        <p:spPr>
          <a:xfrm>
            <a:off x="1981199" y="4876800"/>
            <a:ext cx="4626873" cy="1828800"/>
          </a:xfrm>
          <a:prstGeom prst="rect">
            <a:avLst/>
          </a:prstGeom>
        </p:spPr>
      </p:pic>
    </p:spTree>
    <p:extLst>
      <p:ext uri="{BB962C8B-B14F-4D97-AF65-F5344CB8AC3E}">
        <p14:creationId xmlns:p14="http://schemas.microsoft.com/office/powerpoint/2010/main" val="15160211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References</a:t>
            </a:r>
            <a:endParaRPr lang="en-US" dirty="0"/>
          </a:p>
        </p:txBody>
      </p:sp>
      <p:sp>
        <p:nvSpPr>
          <p:cNvPr id="3" name="Content Placeholder 2"/>
          <p:cNvSpPr>
            <a:spLocks noGrp="1"/>
          </p:cNvSpPr>
          <p:nvPr>
            <p:ph idx="1"/>
          </p:nvPr>
        </p:nvSpPr>
        <p:spPr/>
        <p:txBody>
          <a:bodyPr/>
          <a:lstStyle/>
          <a:p>
            <a:r>
              <a:rPr lang="en-US" dirty="0" smtClean="0"/>
              <a:t>Beginning </a:t>
            </a:r>
            <a:r>
              <a:rPr lang="en-US" dirty="0"/>
              <a:t>JavaScript (5th Edition</a:t>
            </a:r>
            <a:r>
              <a:rPr lang="en-US" dirty="0" smtClean="0"/>
              <a:t>)</a:t>
            </a:r>
          </a:p>
          <a:p>
            <a:r>
              <a:rPr lang="en-US" dirty="0" smtClean="0"/>
              <a:t>Eloquent JavaScript</a:t>
            </a:r>
          </a:p>
          <a:p>
            <a:endParaRPr lang="en-US" dirty="0"/>
          </a:p>
        </p:txBody>
      </p:sp>
    </p:spTree>
    <p:extLst>
      <p:ext uri="{BB962C8B-B14F-4D97-AF65-F5344CB8AC3E}">
        <p14:creationId xmlns:p14="http://schemas.microsoft.com/office/powerpoint/2010/main" val="21948761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Attribute Characters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0"/>
            <a:ext cx="8772525" cy="2815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6716" y="2133600"/>
            <a:ext cx="5598167" cy="2311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648200"/>
            <a:ext cx="7667625"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6820" y="5181600"/>
            <a:ext cx="3268980"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689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Regular expressions special characters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23999"/>
            <a:ext cx="6672250" cy="4919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08549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57076"/>
            <a:ext cx="8686800" cy="3476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99962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Repetition characters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427741"/>
            <a:ext cx="8915400" cy="41396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62232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Example: matching a telephone number</a:t>
            </a:r>
            <a:endParaRPr lang="en-US" dirty="0"/>
          </a:p>
        </p:txBody>
      </p:sp>
      <p:sp>
        <p:nvSpPr>
          <p:cNvPr id="3" name="Content Placeholder 2"/>
          <p:cNvSpPr>
            <a:spLocks noGrp="1"/>
          </p:cNvSpPr>
          <p:nvPr>
            <p:ph idx="1"/>
          </p:nvPr>
        </p:nvSpPr>
        <p:spPr/>
        <p:txBody>
          <a:bodyPr/>
          <a:lstStyle/>
          <a:p>
            <a:r>
              <a:rPr lang="en-US" dirty="0"/>
              <a:t>match a telephone number in the format </a:t>
            </a:r>
            <a:r>
              <a:rPr lang="en-US" dirty="0" smtClean="0"/>
              <a:t>1‐800‐888‐5474</a:t>
            </a:r>
          </a:p>
          <a:p>
            <a:r>
              <a:rPr lang="en-US" dirty="0" err="1"/>
              <a:t>var</a:t>
            </a:r>
            <a:r>
              <a:rPr lang="en-US" dirty="0"/>
              <a:t> </a:t>
            </a:r>
            <a:r>
              <a:rPr lang="en-US" dirty="0" err="1"/>
              <a:t>myRegExp</a:t>
            </a:r>
            <a:r>
              <a:rPr lang="en-US" dirty="0"/>
              <a:t> = </a:t>
            </a:r>
            <a:r>
              <a:rPr lang="en-US" dirty="0" smtClean="0"/>
              <a:t>/\</a:t>
            </a:r>
            <a:r>
              <a:rPr lang="en-US" dirty="0"/>
              <a:t>d‐\d\d\d‐\d\d\d‐\</a:t>
            </a:r>
            <a:r>
              <a:rPr lang="en-US" dirty="0" smtClean="0"/>
              <a:t>d\d\d\d/</a:t>
            </a:r>
          </a:p>
          <a:p>
            <a:r>
              <a:rPr lang="en-US" dirty="0" err="1"/>
              <a:t>var</a:t>
            </a:r>
            <a:r>
              <a:rPr lang="en-US" dirty="0"/>
              <a:t> </a:t>
            </a:r>
            <a:r>
              <a:rPr lang="en-US" dirty="0" err="1"/>
              <a:t>myRegExp</a:t>
            </a:r>
            <a:r>
              <a:rPr lang="en-US" dirty="0"/>
              <a:t> = /\d-\d{3}-\d{3}-\d{4}/</a:t>
            </a:r>
          </a:p>
        </p:txBody>
      </p:sp>
    </p:spTree>
    <p:extLst>
      <p:ext uri="{BB962C8B-B14F-4D97-AF65-F5344CB8AC3E}">
        <p14:creationId xmlns:p14="http://schemas.microsoft.com/office/powerpoint/2010/main" val="4595457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5527</TotalTime>
  <Words>2239</Words>
  <Application>Microsoft Office PowerPoint</Application>
  <PresentationFormat>On-screen Show (4:3)</PresentationFormat>
  <Paragraphs>283</Paragraphs>
  <Slides>45</Slides>
  <Notes>9</Notes>
  <HiddenSlides>0</HiddenSlides>
  <MMClips>2</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Clarity</vt:lpstr>
      <vt:lpstr>Javascript Regular Expressions and canvas</vt:lpstr>
      <vt:lpstr>Javascript Regular Expressions</vt:lpstr>
      <vt:lpstr>Javascript Regular Expressions</vt:lpstr>
      <vt:lpstr>Regular expression example</vt:lpstr>
      <vt:lpstr>Attribute Characters</vt:lpstr>
      <vt:lpstr>Regular expressions special characters</vt:lpstr>
      <vt:lpstr>Example</vt:lpstr>
      <vt:lpstr>Repetition characters</vt:lpstr>
      <vt:lpstr>Example: matching a telephone number</vt:lpstr>
      <vt:lpstr>Position characters</vt:lpstr>
      <vt:lpstr>The String split() method</vt:lpstr>
      <vt:lpstr>The String search() method</vt:lpstr>
      <vt:lpstr>The String match() method</vt:lpstr>
      <vt:lpstr>The String replace() method</vt:lpstr>
      <vt:lpstr>The RegExp test() method</vt:lpstr>
      <vt:lpstr>Grouping regular expressions</vt:lpstr>
      <vt:lpstr>Reusing groups of characters</vt:lpstr>
      <vt:lpstr>A word on the mechanics of matching</vt:lpstr>
      <vt:lpstr>Debugging regular expressions</vt:lpstr>
      <vt:lpstr>JavaScript and the HTML5 Canvas</vt:lpstr>
      <vt:lpstr>Introduction </vt:lpstr>
      <vt:lpstr>SVG</vt:lpstr>
      <vt:lpstr>HTML, SVG or canvas</vt:lpstr>
      <vt:lpstr>The Canvas element</vt:lpstr>
      <vt:lpstr>The canvas element</vt:lpstr>
      <vt:lpstr>Filling and stroking</vt:lpstr>
      <vt:lpstr>Paths</vt:lpstr>
      <vt:lpstr>Curves</vt:lpstr>
      <vt:lpstr>Curves</vt:lpstr>
      <vt:lpstr>Arcs</vt:lpstr>
      <vt:lpstr>Text</vt:lpstr>
      <vt:lpstr>Images </vt:lpstr>
      <vt:lpstr>Images </vt:lpstr>
      <vt:lpstr>PowerPoint Presentation</vt:lpstr>
      <vt:lpstr>PowerPoint Presentation</vt:lpstr>
      <vt:lpstr>PowerPoint Presentation</vt:lpstr>
      <vt:lpstr>Timers in a Web Page</vt:lpstr>
      <vt:lpstr>Stopping a Timer</vt:lpstr>
      <vt:lpstr>Animation Clock</vt:lpstr>
      <vt:lpstr>What will this code do?</vt:lpstr>
      <vt:lpstr>Output</vt:lpstr>
      <vt:lpstr>Demo</vt:lpstr>
      <vt:lpstr>Appendix - JavaScript strict mode</vt:lpstr>
      <vt:lpstr>Appendix - JavaScript strict mode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Patricia</dc:creator>
  <cp:lastModifiedBy>Default-User</cp:lastModifiedBy>
  <cp:revision>380</cp:revision>
  <cp:lastPrinted>2016-04-05T02:26:40Z</cp:lastPrinted>
  <dcterms:created xsi:type="dcterms:W3CDTF">2006-08-16T00:00:00Z</dcterms:created>
  <dcterms:modified xsi:type="dcterms:W3CDTF">2017-03-01T23:12:52Z</dcterms:modified>
</cp:coreProperties>
</file>