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57" r:id="rId8"/>
    <p:sldId id="262" r:id="rId9"/>
    <p:sldId id="265" r:id="rId10"/>
    <p:sldId id="266" r:id="rId11"/>
    <p:sldId id="267" r:id="rId12"/>
    <p:sldId id="270" r:id="rId13"/>
    <p:sldId id="271" r:id="rId14"/>
    <p:sldId id="272" r:id="rId15"/>
    <p:sldId id="273" r:id="rId16"/>
    <p:sldId id="274"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BD5800B0-0364-4F37-B6E9-77FC0AC62E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D4CCAE-82D0-4810-A8DE-670CC460D7D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D5800B0-0364-4F37-B6E9-77FC0AC62E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D4CCAE-82D0-4810-A8DE-670CC460D7D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D5800B0-0364-4F37-B6E9-77FC0AC62E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D4CCAE-82D0-4810-A8DE-670CC460D7D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D5800B0-0364-4F37-B6E9-77FC0AC62E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D4CCAE-82D0-4810-A8DE-670CC460D7D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D5800B0-0364-4F37-B6E9-77FC0AC62E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D4CCAE-82D0-4810-A8DE-670CC460D7D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D5800B0-0364-4F37-B6E9-77FC0AC62E6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D4CCAE-82D0-4810-A8DE-670CC460D7D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BD5800B0-0364-4F37-B6E9-77FC0AC62E6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D4CCAE-82D0-4810-A8DE-670CC460D7D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BD5800B0-0364-4F37-B6E9-77FC0AC62E6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D4CCAE-82D0-4810-A8DE-670CC460D7D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D5800B0-0364-4F37-B6E9-77FC0AC62E6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D4CCAE-82D0-4810-A8DE-670CC460D7D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D5800B0-0364-4F37-B6E9-77FC0AC62E6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D4CCAE-82D0-4810-A8DE-670CC460D7D1}" type="slidenum">
              <a:rPr lang="zh-CN" altLang="en-US" smtClean="0"/>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D5800B0-0364-4F37-B6E9-77FC0AC62E6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D4CCAE-82D0-4810-A8DE-670CC460D7D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2">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3">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BD5800B0-0364-4F37-B6E9-77FC0AC62E6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99D4CCAE-82D0-4810-A8DE-670CC460D7D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00100" y="642918"/>
            <a:ext cx="7772400" cy="3643338"/>
          </a:xfrm>
        </p:spPr>
        <p:txBody>
          <a:bodyPr>
            <a:normAutofit fontScale="90000"/>
          </a:bodyPr>
          <a:lstStyle/>
          <a:p>
            <a:br>
              <a:rPr lang="en-US" altLang="zh-CN" b="1" dirty="0" smtClean="0"/>
            </a:br>
            <a:br>
              <a:rPr lang="en-US" altLang="zh-CN" b="1" dirty="0"/>
            </a:br>
            <a:br>
              <a:rPr lang="en-US" altLang="zh-CN" b="1" dirty="0" smtClean="0"/>
            </a:br>
            <a:r>
              <a:rPr lang="zh-CN" altLang="en-US" b="1" dirty="0" smtClean="0"/>
              <a:t>创 </a:t>
            </a:r>
            <a:r>
              <a:rPr lang="zh-CN" altLang="en-US" b="1" dirty="0"/>
              <a:t>业 项 目 计 划 书 样 本</a:t>
            </a:r>
            <a:br>
              <a:rPr lang="zh-CN" altLang="en-US" dirty="0"/>
            </a:br>
            <a:br>
              <a:rPr lang="zh-CN" altLang="en-US" dirty="0"/>
            </a:b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85720" y="571480"/>
          <a:ext cx="8501154" cy="4429152"/>
        </p:xfrm>
        <a:graphic>
          <a:graphicData uri="http://schemas.openxmlformats.org/drawingml/2006/table">
            <a:tbl>
              <a:tblPr firstRow="1" bandRow="1">
                <a:tableStyleId>{5C22544A-7EE6-4342-B048-85BDC9FD1C3A}</a:tableStyleId>
              </a:tblPr>
              <a:tblGrid>
                <a:gridCol w="1416859"/>
                <a:gridCol w="1416859"/>
                <a:gridCol w="1416859"/>
                <a:gridCol w="1416859"/>
                <a:gridCol w="1416859"/>
                <a:gridCol w="1416859"/>
              </a:tblGrid>
              <a:tr h="783921">
                <a:tc>
                  <a:txBody>
                    <a:bodyPr/>
                    <a:lstStyle/>
                    <a:p>
                      <a:pPr algn="ctr">
                        <a:spcAft>
                          <a:spcPts val="0"/>
                        </a:spcAft>
                      </a:pPr>
                      <a:r>
                        <a:rPr lang="zh-CN" sz="2000" kern="100" dirty="0">
                          <a:latin typeface="Times New Roman"/>
                          <a:ea typeface="楷体_GB2312"/>
                        </a:rPr>
                        <a:t>（单位万元）</a:t>
                      </a:r>
                      <a:endParaRPr lang="zh-CN" sz="2000" kern="100" dirty="0">
                        <a:latin typeface="Times New Roman"/>
                        <a:ea typeface="宋体"/>
                      </a:endParaRPr>
                    </a:p>
                  </a:txBody>
                  <a:tcPr marL="68580" marR="68580" marT="0" marB="0" anchor="ctr"/>
                </a:tc>
                <a:tc>
                  <a:txBody>
                    <a:bodyPr/>
                    <a:lstStyle/>
                    <a:p>
                      <a:pPr algn="ctr">
                        <a:spcAft>
                          <a:spcPts val="0"/>
                        </a:spcAft>
                      </a:pPr>
                      <a:r>
                        <a:rPr lang="zh-CN" sz="2000" kern="100" dirty="0">
                          <a:latin typeface="Times New Roman"/>
                          <a:ea typeface="楷体_GB2312"/>
                        </a:rPr>
                        <a:t>第一年</a:t>
                      </a:r>
                      <a:endParaRPr lang="zh-CN" sz="2000" kern="100" dirty="0">
                        <a:latin typeface="Times New Roman"/>
                        <a:ea typeface="宋体"/>
                      </a:endParaRPr>
                    </a:p>
                  </a:txBody>
                  <a:tcPr marL="68580" marR="68580" marT="0" marB="0" anchor="ctr"/>
                </a:tc>
                <a:tc>
                  <a:txBody>
                    <a:bodyPr/>
                    <a:lstStyle/>
                    <a:p>
                      <a:pPr algn="ctr">
                        <a:spcAft>
                          <a:spcPts val="0"/>
                        </a:spcAft>
                      </a:pPr>
                      <a:r>
                        <a:rPr lang="zh-CN" sz="2000" kern="100">
                          <a:latin typeface="Times New Roman"/>
                          <a:ea typeface="楷体_GB2312"/>
                        </a:rPr>
                        <a:t>第二年</a:t>
                      </a:r>
                      <a:endParaRPr lang="zh-CN" sz="2000" kern="100">
                        <a:latin typeface="Times New Roman"/>
                        <a:ea typeface="宋体"/>
                      </a:endParaRPr>
                    </a:p>
                  </a:txBody>
                  <a:tcPr marL="68580" marR="68580" marT="0" marB="0" anchor="ctr"/>
                </a:tc>
                <a:tc>
                  <a:txBody>
                    <a:bodyPr/>
                    <a:lstStyle/>
                    <a:p>
                      <a:pPr algn="ctr">
                        <a:spcAft>
                          <a:spcPts val="0"/>
                        </a:spcAft>
                      </a:pPr>
                      <a:r>
                        <a:rPr lang="zh-CN" sz="2000" kern="100">
                          <a:latin typeface="Times New Roman"/>
                          <a:ea typeface="楷体_GB2312"/>
                        </a:rPr>
                        <a:t>第三年</a:t>
                      </a:r>
                      <a:endParaRPr lang="zh-CN" sz="2000" kern="100">
                        <a:latin typeface="Times New Roman"/>
                        <a:ea typeface="宋体"/>
                      </a:endParaRPr>
                    </a:p>
                  </a:txBody>
                  <a:tcPr marL="68580" marR="68580" marT="0" marB="0" anchor="ctr"/>
                </a:tc>
                <a:tc>
                  <a:txBody>
                    <a:bodyPr/>
                    <a:lstStyle/>
                    <a:p>
                      <a:pPr algn="ctr">
                        <a:spcAft>
                          <a:spcPts val="0"/>
                        </a:spcAft>
                      </a:pPr>
                      <a:r>
                        <a:rPr lang="zh-CN" sz="2000" kern="100">
                          <a:latin typeface="Times New Roman"/>
                          <a:ea typeface="楷体_GB2312"/>
                        </a:rPr>
                        <a:t>第四年</a:t>
                      </a:r>
                      <a:endParaRPr lang="zh-CN" sz="2000" kern="100">
                        <a:latin typeface="Times New Roman"/>
                        <a:ea typeface="宋体"/>
                      </a:endParaRPr>
                    </a:p>
                  </a:txBody>
                  <a:tcPr marL="68580" marR="68580" marT="0" marB="0" anchor="ctr"/>
                </a:tc>
                <a:tc>
                  <a:txBody>
                    <a:bodyPr/>
                    <a:lstStyle/>
                    <a:p>
                      <a:pPr algn="ctr">
                        <a:spcAft>
                          <a:spcPts val="0"/>
                        </a:spcAft>
                      </a:pPr>
                      <a:r>
                        <a:rPr lang="zh-CN" sz="2000" kern="100">
                          <a:latin typeface="Times New Roman"/>
                          <a:ea typeface="楷体_GB2312"/>
                        </a:rPr>
                        <a:t>第五年</a:t>
                      </a:r>
                      <a:endParaRPr lang="zh-CN" sz="2000" kern="100">
                        <a:latin typeface="Times New Roman"/>
                        <a:ea typeface="宋体"/>
                      </a:endParaRPr>
                    </a:p>
                  </a:txBody>
                  <a:tcPr marL="68580" marR="68580" marT="0" marB="0" anchor="ctr"/>
                </a:tc>
              </a:tr>
              <a:tr h="476885">
                <a:tc>
                  <a:txBody>
                    <a:bodyPr/>
                    <a:lstStyle/>
                    <a:p>
                      <a:pPr algn="ctr">
                        <a:spcAft>
                          <a:spcPts val="0"/>
                        </a:spcAft>
                      </a:pPr>
                      <a:r>
                        <a:rPr lang="zh-CN" sz="2000" kern="100" dirty="0">
                          <a:latin typeface="Times New Roman"/>
                          <a:ea typeface="楷体_GB2312"/>
                        </a:rPr>
                        <a:t>年 收 入</a:t>
                      </a:r>
                      <a:endParaRPr lang="zh-CN" sz="2000" kern="100" dirty="0">
                        <a:latin typeface="Times New Roman"/>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r>
              <a:tr h="476885">
                <a:tc>
                  <a:txBody>
                    <a:bodyPr/>
                    <a:lstStyle/>
                    <a:p>
                      <a:pPr algn="ctr">
                        <a:spcAft>
                          <a:spcPts val="0"/>
                        </a:spcAft>
                      </a:pPr>
                      <a:r>
                        <a:rPr lang="zh-CN" sz="2000" kern="100">
                          <a:latin typeface="Times New Roman"/>
                          <a:ea typeface="楷体_GB2312"/>
                        </a:rPr>
                        <a:t>销售成本</a:t>
                      </a:r>
                      <a:endParaRPr lang="zh-CN" sz="2000" kern="100">
                        <a:latin typeface="Times New Roman"/>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r>
              <a:tr h="476885">
                <a:tc>
                  <a:txBody>
                    <a:bodyPr/>
                    <a:lstStyle/>
                    <a:p>
                      <a:pPr algn="ctr">
                        <a:spcAft>
                          <a:spcPts val="0"/>
                        </a:spcAft>
                      </a:pPr>
                      <a:r>
                        <a:rPr lang="zh-CN" sz="2000" kern="100">
                          <a:latin typeface="Times New Roman"/>
                          <a:ea typeface="楷体_GB2312"/>
                        </a:rPr>
                        <a:t>运营成本</a:t>
                      </a:r>
                      <a:endParaRPr lang="zh-CN" sz="2000" kern="100">
                        <a:latin typeface="Times New Roman"/>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r>
              <a:tr h="476885">
                <a:tc>
                  <a:txBody>
                    <a:bodyPr/>
                    <a:lstStyle/>
                    <a:p>
                      <a:pPr algn="ctr">
                        <a:spcAft>
                          <a:spcPts val="0"/>
                        </a:spcAft>
                      </a:pPr>
                      <a:r>
                        <a:rPr lang="zh-CN" sz="2000" kern="100">
                          <a:latin typeface="Times New Roman"/>
                          <a:ea typeface="楷体_GB2312"/>
                        </a:rPr>
                        <a:t>净 收 入</a:t>
                      </a:r>
                      <a:endParaRPr lang="zh-CN" sz="2000" kern="100">
                        <a:latin typeface="Times New Roman"/>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r>
              <a:tr h="476885">
                <a:tc>
                  <a:txBody>
                    <a:bodyPr/>
                    <a:lstStyle/>
                    <a:p>
                      <a:pPr algn="ctr">
                        <a:spcAft>
                          <a:spcPts val="0"/>
                        </a:spcAft>
                      </a:pPr>
                      <a:r>
                        <a:rPr lang="zh-CN" sz="2000" kern="100">
                          <a:latin typeface="Times New Roman"/>
                          <a:ea typeface="楷体_GB2312"/>
                        </a:rPr>
                        <a:t>实际投资</a:t>
                      </a:r>
                      <a:endParaRPr lang="zh-CN" sz="2000" kern="100">
                        <a:latin typeface="Times New Roman"/>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r>
              <a:tr h="476885">
                <a:tc>
                  <a:txBody>
                    <a:bodyPr/>
                    <a:lstStyle/>
                    <a:p>
                      <a:pPr algn="ctr">
                        <a:spcAft>
                          <a:spcPts val="0"/>
                        </a:spcAft>
                      </a:pPr>
                      <a:r>
                        <a:rPr lang="zh-CN" sz="2000" kern="100">
                          <a:latin typeface="Times New Roman"/>
                          <a:ea typeface="楷体_GB2312"/>
                        </a:rPr>
                        <a:t>资本支出</a:t>
                      </a:r>
                      <a:endParaRPr lang="zh-CN" sz="2000" kern="100">
                        <a:latin typeface="Times New Roman"/>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r>
              <a:tr h="783921">
                <a:tc>
                  <a:txBody>
                    <a:bodyPr/>
                    <a:lstStyle/>
                    <a:p>
                      <a:pPr algn="ctr">
                        <a:spcAft>
                          <a:spcPts val="0"/>
                        </a:spcAft>
                      </a:pPr>
                      <a:r>
                        <a:rPr lang="zh-CN" sz="2000" kern="100">
                          <a:latin typeface="Times New Roman"/>
                          <a:ea typeface="楷体_GB2312"/>
                        </a:rPr>
                        <a:t>年终现金余额</a:t>
                      </a:r>
                      <a:endParaRPr lang="zh-CN" sz="2000" kern="100">
                        <a:latin typeface="Times New Roman"/>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r>
            </a:tbl>
          </a:graphicData>
        </a:graphic>
      </p:graphicFrame>
      <p:sp>
        <p:nvSpPr>
          <p:cNvPr id="5" name="矩形 4"/>
          <p:cNvSpPr/>
          <p:nvPr/>
        </p:nvSpPr>
        <p:spPr>
          <a:xfrm>
            <a:off x="0" y="142852"/>
            <a:ext cx="3071802" cy="369332"/>
          </a:xfrm>
          <a:prstGeom prst="rect">
            <a:avLst/>
          </a:prstGeom>
        </p:spPr>
        <p:txBody>
          <a:bodyPr wrap="square">
            <a:spAutoFit/>
          </a:bodyPr>
          <a:lstStyle/>
          <a:p>
            <a:r>
              <a:rPr lang="en-US" b="1" dirty="0" smtClean="0"/>
              <a:t>*</a:t>
            </a:r>
            <a:r>
              <a:rPr lang="zh-CN" altLang="en-US" b="1" dirty="0" smtClean="0"/>
              <a:t>投资与收益</a:t>
            </a:r>
            <a:endParaRPr lang="zh-CN" altLang="en-US" dirty="0"/>
          </a:p>
        </p:txBody>
      </p:sp>
      <p:sp>
        <p:nvSpPr>
          <p:cNvPr id="6" name="矩形 5"/>
          <p:cNvSpPr/>
          <p:nvPr/>
        </p:nvSpPr>
        <p:spPr>
          <a:xfrm>
            <a:off x="214282" y="5214950"/>
            <a:ext cx="8286808" cy="369332"/>
          </a:xfrm>
          <a:prstGeom prst="rect">
            <a:avLst/>
          </a:prstGeom>
        </p:spPr>
        <p:txBody>
          <a:bodyPr wrap="square">
            <a:spAutoFit/>
          </a:bodyPr>
          <a:lstStyle/>
          <a:p>
            <a:r>
              <a:rPr lang="en-US" b="1" dirty="0" smtClean="0"/>
              <a:t>*</a:t>
            </a:r>
            <a:r>
              <a:rPr lang="zh-CN" altLang="en-US" b="1" dirty="0" smtClean="0"/>
              <a:t>简述本期风险投资的数额、退出策略、预计回报数额和时间表？</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686800" cy="1417638"/>
          </a:xfrm>
        </p:spPr>
        <p:txBody>
          <a:bodyPr/>
          <a:lstStyle/>
          <a:p>
            <a:r>
              <a:rPr lang="zh-CN" altLang="en-US" b="1" dirty="0" smtClean="0"/>
              <a:t>七、资本结构</a:t>
            </a:r>
            <a:endParaRPr lang="zh-CN" altLang="en-US" dirty="0"/>
          </a:p>
        </p:txBody>
      </p:sp>
      <p:graphicFrame>
        <p:nvGraphicFramePr>
          <p:cNvPr id="4" name="内容占位符 3"/>
          <p:cNvGraphicFramePr>
            <a:graphicFrameLocks noGrp="1"/>
          </p:cNvGraphicFramePr>
          <p:nvPr>
            <p:ph idx="1"/>
          </p:nvPr>
        </p:nvGraphicFramePr>
        <p:xfrm>
          <a:off x="642910" y="2071680"/>
          <a:ext cx="7829577" cy="3357585"/>
        </p:xfrm>
        <a:graphic>
          <a:graphicData uri="http://schemas.openxmlformats.org/drawingml/2006/table">
            <a:tbl>
              <a:tblPr firstRow="1" bandRow="1">
                <a:tableStyleId>{5C22544A-7EE6-4342-B048-85BDC9FD1C3A}</a:tableStyleId>
              </a:tblPr>
              <a:tblGrid>
                <a:gridCol w="2609859"/>
                <a:gridCol w="2609859"/>
                <a:gridCol w="2609859"/>
              </a:tblGrid>
              <a:tr h="479655">
                <a:tc>
                  <a:txBody>
                    <a:bodyPr/>
                    <a:lstStyle/>
                    <a:p>
                      <a:pPr algn="ctr">
                        <a:spcAft>
                          <a:spcPts val="0"/>
                        </a:spcAft>
                      </a:pPr>
                      <a:r>
                        <a:rPr lang="zh-CN" sz="1600" kern="100" dirty="0">
                          <a:latin typeface="Times New Roman"/>
                          <a:ea typeface="楷体_GB2312"/>
                        </a:rPr>
                        <a:t>股东成份</a:t>
                      </a:r>
                      <a:endParaRPr lang="zh-CN" sz="1600" kern="100" dirty="0">
                        <a:latin typeface="Times New Roman"/>
                        <a:ea typeface="宋体"/>
                      </a:endParaRPr>
                    </a:p>
                  </a:txBody>
                  <a:tcPr marL="68580" marR="68580" marT="0" marB="0" anchor="ctr"/>
                </a:tc>
                <a:tc>
                  <a:txBody>
                    <a:bodyPr/>
                    <a:lstStyle/>
                    <a:p>
                      <a:pPr algn="ctr">
                        <a:spcAft>
                          <a:spcPts val="0"/>
                        </a:spcAft>
                      </a:pPr>
                      <a:r>
                        <a:rPr lang="zh-CN" sz="1600" kern="100">
                          <a:latin typeface="Times New Roman"/>
                          <a:ea typeface="楷体_GB2312"/>
                        </a:rPr>
                        <a:t>已投入资金</a:t>
                      </a:r>
                      <a:endParaRPr lang="zh-CN" sz="1600" kern="100">
                        <a:latin typeface="Times New Roman"/>
                        <a:ea typeface="宋体"/>
                      </a:endParaRPr>
                    </a:p>
                  </a:txBody>
                  <a:tcPr marL="68580" marR="68580" marT="0" marB="0" anchor="ctr"/>
                </a:tc>
                <a:tc>
                  <a:txBody>
                    <a:bodyPr/>
                    <a:lstStyle/>
                    <a:p>
                      <a:pPr algn="ctr">
                        <a:spcAft>
                          <a:spcPts val="0"/>
                        </a:spcAft>
                      </a:pPr>
                      <a:r>
                        <a:rPr lang="zh-CN" sz="1600" kern="100">
                          <a:latin typeface="Times New Roman"/>
                          <a:ea typeface="楷体_GB2312"/>
                        </a:rPr>
                        <a:t>股权比例</a:t>
                      </a:r>
                      <a:endParaRPr lang="zh-CN" sz="1600" kern="100">
                        <a:latin typeface="Times New Roman"/>
                        <a:ea typeface="宋体"/>
                      </a:endParaRPr>
                    </a:p>
                  </a:txBody>
                  <a:tcPr marL="68580" marR="68580" marT="0" marB="0" anchor="ctr"/>
                </a:tc>
              </a:tr>
              <a:tr h="479655">
                <a:tc>
                  <a:txBody>
                    <a:bodyPr/>
                    <a:lstStyle/>
                    <a:p>
                      <a:pPr algn="just">
                        <a:spcAft>
                          <a:spcPts val="0"/>
                        </a:spcAft>
                      </a:pPr>
                      <a:endParaRPr lang="en-US" sz="1600" kern="100" dirty="0">
                        <a:latin typeface="楷体_GB2312"/>
                        <a:ea typeface="宋体"/>
                      </a:endParaRPr>
                    </a:p>
                  </a:txBody>
                  <a:tcPr marL="68580" marR="68580" marT="0" marB="0"/>
                </a:tc>
                <a:tc>
                  <a:txBody>
                    <a:bodyPr/>
                    <a:lstStyle/>
                    <a:p>
                      <a:pPr algn="just">
                        <a:spcAft>
                          <a:spcPts val="0"/>
                        </a:spcAft>
                      </a:pPr>
                      <a:endParaRPr lang="en-US" sz="1600" kern="100" dirty="0">
                        <a:latin typeface="楷体_GB2312"/>
                        <a:ea typeface="宋体"/>
                      </a:endParaRPr>
                    </a:p>
                  </a:txBody>
                  <a:tcPr marL="68580" marR="68580" marT="0" marB="0"/>
                </a:tc>
                <a:tc>
                  <a:txBody>
                    <a:bodyPr/>
                    <a:lstStyle/>
                    <a:p>
                      <a:pPr algn="just">
                        <a:spcAft>
                          <a:spcPts val="0"/>
                        </a:spcAft>
                      </a:pPr>
                      <a:endParaRPr lang="en-US" sz="1600" kern="100">
                        <a:latin typeface="楷体_GB2312"/>
                        <a:ea typeface="宋体"/>
                      </a:endParaRPr>
                    </a:p>
                  </a:txBody>
                  <a:tcPr marL="68580" marR="68580" marT="0" marB="0"/>
                </a:tc>
              </a:tr>
              <a:tr h="479655">
                <a:tc>
                  <a:txBody>
                    <a:bodyPr/>
                    <a:lstStyle/>
                    <a:p>
                      <a:pPr algn="just">
                        <a:spcAft>
                          <a:spcPts val="0"/>
                        </a:spcAft>
                      </a:pPr>
                      <a:endParaRPr lang="en-US" sz="1600" kern="100" dirty="0">
                        <a:latin typeface="楷体_GB2312"/>
                        <a:ea typeface="宋体"/>
                      </a:endParaRPr>
                    </a:p>
                  </a:txBody>
                  <a:tcPr marL="68580" marR="68580" marT="0" marB="0"/>
                </a:tc>
                <a:tc>
                  <a:txBody>
                    <a:bodyPr/>
                    <a:lstStyle/>
                    <a:p>
                      <a:pPr algn="just">
                        <a:spcAft>
                          <a:spcPts val="0"/>
                        </a:spcAft>
                      </a:pPr>
                      <a:endParaRPr lang="en-US" sz="1600" kern="100" dirty="0">
                        <a:latin typeface="楷体_GB2312"/>
                        <a:ea typeface="宋体"/>
                      </a:endParaRPr>
                    </a:p>
                  </a:txBody>
                  <a:tcPr marL="68580" marR="68580" marT="0" marB="0"/>
                </a:tc>
                <a:tc>
                  <a:txBody>
                    <a:bodyPr/>
                    <a:lstStyle/>
                    <a:p>
                      <a:pPr algn="just">
                        <a:spcAft>
                          <a:spcPts val="0"/>
                        </a:spcAft>
                      </a:pPr>
                      <a:endParaRPr lang="en-US" sz="1600" kern="100">
                        <a:latin typeface="楷体_GB2312"/>
                        <a:ea typeface="宋体"/>
                      </a:endParaRPr>
                    </a:p>
                  </a:txBody>
                  <a:tcPr marL="68580" marR="68580" marT="0" marB="0"/>
                </a:tc>
              </a:tr>
              <a:tr h="479655">
                <a:tc>
                  <a:txBody>
                    <a:bodyPr/>
                    <a:lstStyle/>
                    <a:p>
                      <a:pPr algn="just">
                        <a:spcAft>
                          <a:spcPts val="0"/>
                        </a:spcAft>
                      </a:pPr>
                      <a:endParaRPr lang="en-US" sz="1600" kern="100">
                        <a:latin typeface="楷体_GB2312"/>
                        <a:ea typeface="宋体"/>
                      </a:endParaRPr>
                    </a:p>
                  </a:txBody>
                  <a:tcPr marL="68580" marR="68580" marT="0" marB="0"/>
                </a:tc>
                <a:tc>
                  <a:txBody>
                    <a:bodyPr/>
                    <a:lstStyle/>
                    <a:p>
                      <a:pPr algn="just">
                        <a:spcAft>
                          <a:spcPts val="0"/>
                        </a:spcAft>
                      </a:pPr>
                      <a:endParaRPr lang="en-US" sz="1600" kern="100" dirty="0">
                        <a:latin typeface="楷体_GB2312"/>
                        <a:ea typeface="宋体"/>
                      </a:endParaRPr>
                    </a:p>
                  </a:txBody>
                  <a:tcPr marL="68580" marR="68580" marT="0" marB="0"/>
                </a:tc>
                <a:tc>
                  <a:txBody>
                    <a:bodyPr/>
                    <a:lstStyle/>
                    <a:p>
                      <a:pPr algn="just">
                        <a:spcAft>
                          <a:spcPts val="0"/>
                        </a:spcAft>
                      </a:pPr>
                      <a:endParaRPr lang="en-US" sz="1600" kern="100" dirty="0">
                        <a:latin typeface="楷体_GB2312"/>
                        <a:ea typeface="宋体"/>
                      </a:endParaRPr>
                    </a:p>
                  </a:txBody>
                  <a:tcPr marL="68580" marR="68580" marT="0" marB="0"/>
                </a:tc>
              </a:tr>
              <a:tr h="479655">
                <a:tc>
                  <a:txBody>
                    <a:bodyPr/>
                    <a:lstStyle/>
                    <a:p>
                      <a:pPr algn="just">
                        <a:spcAft>
                          <a:spcPts val="0"/>
                        </a:spcAft>
                      </a:pPr>
                      <a:endParaRPr lang="en-US" sz="1600" kern="100" dirty="0">
                        <a:latin typeface="楷体_GB2312"/>
                        <a:ea typeface="宋体"/>
                      </a:endParaRPr>
                    </a:p>
                  </a:txBody>
                  <a:tcPr marL="68580" marR="68580" marT="0" marB="0"/>
                </a:tc>
                <a:tc>
                  <a:txBody>
                    <a:bodyPr/>
                    <a:lstStyle/>
                    <a:p>
                      <a:pPr algn="just">
                        <a:spcAft>
                          <a:spcPts val="0"/>
                        </a:spcAft>
                      </a:pPr>
                      <a:endParaRPr lang="en-US" sz="1600" kern="100">
                        <a:latin typeface="楷体_GB2312"/>
                        <a:ea typeface="宋体"/>
                      </a:endParaRPr>
                    </a:p>
                  </a:txBody>
                  <a:tcPr marL="68580" marR="68580" marT="0" marB="0"/>
                </a:tc>
                <a:tc>
                  <a:txBody>
                    <a:bodyPr/>
                    <a:lstStyle/>
                    <a:p>
                      <a:pPr algn="just">
                        <a:spcAft>
                          <a:spcPts val="0"/>
                        </a:spcAft>
                      </a:pPr>
                      <a:endParaRPr lang="en-US" sz="1600" kern="100" dirty="0">
                        <a:latin typeface="楷体_GB2312"/>
                        <a:ea typeface="宋体"/>
                      </a:endParaRPr>
                    </a:p>
                  </a:txBody>
                  <a:tcPr marL="68580" marR="68580" marT="0" marB="0"/>
                </a:tc>
              </a:tr>
              <a:tr h="479655">
                <a:tc>
                  <a:txBody>
                    <a:bodyPr/>
                    <a:lstStyle/>
                    <a:p>
                      <a:pPr algn="just">
                        <a:spcAft>
                          <a:spcPts val="0"/>
                        </a:spcAft>
                      </a:pPr>
                      <a:endParaRPr lang="en-US" sz="1600" kern="100">
                        <a:latin typeface="楷体_GB2312"/>
                        <a:ea typeface="宋体"/>
                      </a:endParaRPr>
                    </a:p>
                  </a:txBody>
                  <a:tcPr marL="68580" marR="68580" marT="0" marB="0"/>
                </a:tc>
                <a:tc>
                  <a:txBody>
                    <a:bodyPr/>
                    <a:lstStyle/>
                    <a:p>
                      <a:pPr algn="just">
                        <a:spcAft>
                          <a:spcPts val="0"/>
                        </a:spcAft>
                      </a:pPr>
                      <a:endParaRPr lang="en-US" sz="1600" kern="100">
                        <a:latin typeface="楷体_GB2312"/>
                        <a:ea typeface="宋体"/>
                      </a:endParaRPr>
                    </a:p>
                  </a:txBody>
                  <a:tcPr marL="68580" marR="68580" marT="0" marB="0"/>
                </a:tc>
                <a:tc>
                  <a:txBody>
                    <a:bodyPr/>
                    <a:lstStyle/>
                    <a:p>
                      <a:pPr algn="just">
                        <a:spcAft>
                          <a:spcPts val="0"/>
                        </a:spcAft>
                      </a:pPr>
                      <a:endParaRPr lang="en-US" sz="1600" kern="100" dirty="0">
                        <a:latin typeface="楷体_GB2312"/>
                        <a:ea typeface="宋体"/>
                      </a:endParaRPr>
                    </a:p>
                  </a:txBody>
                  <a:tcPr marL="68580" marR="68580" marT="0" marB="0"/>
                </a:tc>
              </a:tr>
              <a:tr h="479655">
                <a:tc>
                  <a:txBody>
                    <a:bodyPr/>
                    <a:lstStyle/>
                    <a:p>
                      <a:pPr algn="just">
                        <a:spcAft>
                          <a:spcPts val="0"/>
                        </a:spcAft>
                      </a:pPr>
                      <a:endParaRPr lang="en-US" sz="1600" kern="100">
                        <a:latin typeface="楷体_GB2312"/>
                        <a:ea typeface="宋体"/>
                      </a:endParaRPr>
                    </a:p>
                  </a:txBody>
                  <a:tcPr marL="68580" marR="68580" marT="0" marB="0"/>
                </a:tc>
                <a:tc>
                  <a:txBody>
                    <a:bodyPr/>
                    <a:lstStyle/>
                    <a:p>
                      <a:pPr algn="just">
                        <a:spcAft>
                          <a:spcPts val="0"/>
                        </a:spcAft>
                      </a:pPr>
                      <a:endParaRPr lang="en-US" sz="1600" kern="100">
                        <a:latin typeface="楷体_GB2312"/>
                        <a:ea typeface="宋体"/>
                      </a:endParaRPr>
                    </a:p>
                  </a:txBody>
                  <a:tcPr marL="68580" marR="68580" marT="0" marB="0"/>
                </a:tc>
                <a:tc>
                  <a:txBody>
                    <a:bodyPr/>
                    <a:lstStyle/>
                    <a:p>
                      <a:pPr algn="just">
                        <a:spcAft>
                          <a:spcPts val="0"/>
                        </a:spcAft>
                      </a:pPr>
                      <a:endParaRPr lang="en-US" sz="1600" kern="100" dirty="0">
                        <a:latin typeface="楷体_GB2312"/>
                        <a:ea typeface="宋体"/>
                      </a:endParaRPr>
                    </a:p>
                  </a:txBody>
                  <a:tcPr marL="68580" marR="68580" marT="0" marB="0"/>
                </a:tc>
              </a:tr>
            </a:tbl>
          </a:graphicData>
        </a:graphic>
      </p:graphicFrame>
      <p:sp>
        <p:nvSpPr>
          <p:cNvPr id="5" name="矩形 4"/>
          <p:cNvSpPr/>
          <p:nvPr/>
        </p:nvSpPr>
        <p:spPr>
          <a:xfrm>
            <a:off x="571472" y="1428736"/>
            <a:ext cx="6572296" cy="461665"/>
          </a:xfrm>
          <a:prstGeom prst="rect">
            <a:avLst/>
          </a:prstGeom>
        </p:spPr>
        <p:txBody>
          <a:bodyPr wrap="square">
            <a:spAutoFit/>
          </a:bodyPr>
          <a:lstStyle/>
          <a:p>
            <a:r>
              <a:rPr lang="en-US" b="1" dirty="0" smtClean="0"/>
              <a:t>*</a:t>
            </a:r>
            <a:r>
              <a:rPr lang="zh-CN" altLang="en-US" sz="2400" b="1" dirty="0" smtClean="0"/>
              <a:t>目前资本结构表</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57200" y="1600200"/>
          <a:ext cx="8229600" cy="3900504"/>
        </p:xfrm>
        <a:graphic>
          <a:graphicData uri="http://schemas.openxmlformats.org/drawingml/2006/table">
            <a:tbl>
              <a:tblPr firstRow="1" bandRow="1">
                <a:tableStyleId>{5C22544A-7EE6-4342-B048-85BDC9FD1C3A}</a:tableStyleId>
              </a:tblPr>
              <a:tblGrid>
                <a:gridCol w="2743200"/>
                <a:gridCol w="2743200"/>
                <a:gridCol w="2743200"/>
              </a:tblGrid>
              <a:tr h="650084">
                <a:tc>
                  <a:txBody>
                    <a:bodyPr/>
                    <a:lstStyle/>
                    <a:p>
                      <a:pPr algn="ctr">
                        <a:spcAft>
                          <a:spcPts val="0"/>
                        </a:spcAft>
                      </a:pPr>
                      <a:r>
                        <a:rPr lang="zh-CN" sz="1800" kern="100" dirty="0">
                          <a:latin typeface="Times New Roman"/>
                          <a:ea typeface="楷体_GB2312"/>
                        </a:rPr>
                        <a:t>股东成份</a:t>
                      </a:r>
                      <a:endParaRPr lang="zh-CN" sz="1800" kern="100" dirty="0">
                        <a:latin typeface="Times New Roman"/>
                        <a:ea typeface="宋体"/>
                      </a:endParaRPr>
                    </a:p>
                  </a:txBody>
                  <a:tcPr marL="68579" marR="68579" marT="0" marB="0" anchor="ctr"/>
                </a:tc>
                <a:tc>
                  <a:txBody>
                    <a:bodyPr/>
                    <a:lstStyle/>
                    <a:p>
                      <a:pPr algn="ctr">
                        <a:spcAft>
                          <a:spcPts val="0"/>
                        </a:spcAft>
                      </a:pPr>
                      <a:r>
                        <a:rPr lang="zh-CN" sz="1800" kern="100" dirty="0">
                          <a:latin typeface="Times New Roman"/>
                          <a:ea typeface="楷体_GB2312"/>
                        </a:rPr>
                        <a:t>投入资金</a:t>
                      </a:r>
                      <a:endParaRPr lang="zh-CN" sz="1800" kern="100" dirty="0">
                        <a:latin typeface="Times New Roman"/>
                        <a:ea typeface="宋体"/>
                      </a:endParaRPr>
                    </a:p>
                  </a:txBody>
                  <a:tcPr marL="68579" marR="68579" marT="0" marB="0" anchor="ctr"/>
                </a:tc>
                <a:tc>
                  <a:txBody>
                    <a:bodyPr/>
                    <a:lstStyle/>
                    <a:p>
                      <a:pPr algn="ctr">
                        <a:spcAft>
                          <a:spcPts val="0"/>
                        </a:spcAft>
                      </a:pPr>
                      <a:r>
                        <a:rPr lang="zh-CN" sz="1800" kern="100">
                          <a:latin typeface="Times New Roman"/>
                          <a:ea typeface="楷体_GB2312"/>
                        </a:rPr>
                        <a:t>股权比例</a:t>
                      </a:r>
                      <a:endParaRPr lang="zh-CN" sz="1800" kern="100">
                        <a:latin typeface="Times New Roman"/>
                        <a:ea typeface="宋体"/>
                      </a:endParaRPr>
                    </a:p>
                  </a:txBody>
                  <a:tcPr marL="68579" marR="68579" marT="0" marB="0" anchor="ctr"/>
                </a:tc>
              </a:tr>
              <a:tr h="650084">
                <a:tc>
                  <a:txBody>
                    <a:bodyPr/>
                    <a:lstStyle/>
                    <a:p>
                      <a:pPr algn="just">
                        <a:spcAft>
                          <a:spcPts val="0"/>
                        </a:spcAft>
                      </a:pPr>
                      <a:endParaRPr lang="en-US" sz="1800" kern="100" dirty="0">
                        <a:latin typeface="楷体_GB2312"/>
                        <a:ea typeface="宋体"/>
                      </a:endParaRPr>
                    </a:p>
                  </a:txBody>
                  <a:tcPr marL="68579" marR="68579" marT="0" marB="0"/>
                </a:tc>
                <a:tc>
                  <a:txBody>
                    <a:bodyPr/>
                    <a:lstStyle/>
                    <a:p>
                      <a:pPr algn="just">
                        <a:spcAft>
                          <a:spcPts val="0"/>
                        </a:spcAft>
                      </a:pPr>
                      <a:endParaRPr lang="en-US" sz="1800" kern="100" dirty="0">
                        <a:latin typeface="楷体_GB2312"/>
                        <a:ea typeface="宋体"/>
                      </a:endParaRPr>
                    </a:p>
                  </a:txBody>
                  <a:tcPr marL="68579" marR="68579" marT="0" marB="0"/>
                </a:tc>
                <a:tc>
                  <a:txBody>
                    <a:bodyPr/>
                    <a:lstStyle/>
                    <a:p>
                      <a:pPr algn="just">
                        <a:spcAft>
                          <a:spcPts val="0"/>
                        </a:spcAft>
                      </a:pPr>
                      <a:endParaRPr lang="en-US" sz="1800" kern="100" dirty="0">
                        <a:latin typeface="楷体_GB2312"/>
                        <a:ea typeface="宋体"/>
                      </a:endParaRPr>
                    </a:p>
                  </a:txBody>
                  <a:tcPr marL="68579" marR="68579" marT="0" marB="0"/>
                </a:tc>
              </a:tr>
              <a:tr h="650084">
                <a:tc>
                  <a:txBody>
                    <a:bodyPr/>
                    <a:lstStyle/>
                    <a:p>
                      <a:pPr algn="just">
                        <a:spcAft>
                          <a:spcPts val="0"/>
                        </a:spcAft>
                      </a:pPr>
                      <a:endParaRPr lang="en-US" sz="1800" kern="100">
                        <a:latin typeface="楷体_GB2312"/>
                        <a:ea typeface="宋体"/>
                      </a:endParaRPr>
                    </a:p>
                  </a:txBody>
                  <a:tcPr marL="68579" marR="68579" marT="0" marB="0"/>
                </a:tc>
                <a:tc>
                  <a:txBody>
                    <a:bodyPr/>
                    <a:lstStyle/>
                    <a:p>
                      <a:pPr algn="just">
                        <a:spcAft>
                          <a:spcPts val="0"/>
                        </a:spcAft>
                      </a:pPr>
                      <a:endParaRPr lang="en-US" sz="1800" kern="100">
                        <a:latin typeface="楷体_GB2312"/>
                        <a:ea typeface="宋体"/>
                      </a:endParaRPr>
                    </a:p>
                  </a:txBody>
                  <a:tcPr marL="68579" marR="68579" marT="0" marB="0"/>
                </a:tc>
                <a:tc>
                  <a:txBody>
                    <a:bodyPr/>
                    <a:lstStyle/>
                    <a:p>
                      <a:pPr algn="just">
                        <a:spcAft>
                          <a:spcPts val="0"/>
                        </a:spcAft>
                      </a:pPr>
                      <a:endParaRPr lang="en-US" sz="1800" kern="100" dirty="0">
                        <a:latin typeface="楷体_GB2312"/>
                        <a:ea typeface="宋体"/>
                      </a:endParaRPr>
                    </a:p>
                  </a:txBody>
                  <a:tcPr marL="68579" marR="68579" marT="0" marB="0"/>
                </a:tc>
              </a:tr>
              <a:tr h="650084">
                <a:tc>
                  <a:txBody>
                    <a:bodyPr/>
                    <a:lstStyle/>
                    <a:p>
                      <a:pPr algn="just">
                        <a:spcAft>
                          <a:spcPts val="0"/>
                        </a:spcAft>
                      </a:pPr>
                      <a:endParaRPr lang="en-US" sz="1800" kern="100">
                        <a:latin typeface="楷体_GB2312"/>
                        <a:ea typeface="宋体"/>
                      </a:endParaRPr>
                    </a:p>
                  </a:txBody>
                  <a:tcPr marL="68579" marR="68579" marT="0" marB="0"/>
                </a:tc>
                <a:tc>
                  <a:txBody>
                    <a:bodyPr/>
                    <a:lstStyle/>
                    <a:p>
                      <a:pPr algn="just">
                        <a:spcAft>
                          <a:spcPts val="0"/>
                        </a:spcAft>
                      </a:pPr>
                      <a:endParaRPr lang="en-US" sz="1800" kern="100">
                        <a:latin typeface="楷体_GB2312"/>
                        <a:ea typeface="宋体"/>
                      </a:endParaRPr>
                    </a:p>
                  </a:txBody>
                  <a:tcPr marL="68579" marR="68579" marT="0" marB="0"/>
                </a:tc>
                <a:tc>
                  <a:txBody>
                    <a:bodyPr/>
                    <a:lstStyle/>
                    <a:p>
                      <a:pPr algn="just">
                        <a:spcAft>
                          <a:spcPts val="0"/>
                        </a:spcAft>
                      </a:pPr>
                      <a:endParaRPr lang="en-US" sz="1800" kern="100" dirty="0">
                        <a:latin typeface="楷体_GB2312"/>
                        <a:ea typeface="宋体"/>
                      </a:endParaRPr>
                    </a:p>
                  </a:txBody>
                  <a:tcPr marL="68579" marR="68579" marT="0" marB="0"/>
                </a:tc>
              </a:tr>
              <a:tr h="650084">
                <a:tc>
                  <a:txBody>
                    <a:bodyPr/>
                    <a:lstStyle/>
                    <a:p>
                      <a:pPr algn="just">
                        <a:spcAft>
                          <a:spcPts val="0"/>
                        </a:spcAft>
                      </a:pPr>
                      <a:endParaRPr lang="en-US" sz="1800" kern="100">
                        <a:latin typeface="楷体_GB2312"/>
                        <a:ea typeface="宋体"/>
                      </a:endParaRPr>
                    </a:p>
                  </a:txBody>
                  <a:tcPr marL="68579" marR="68579" marT="0" marB="0"/>
                </a:tc>
                <a:tc>
                  <a:txBody>
                    <a:bodyPr/>
                    <a:lstStyle/>
                    <a:p>
                      <a:pPr algn="just">
                        <a:spcAft>
                          <a:spcPts val="0"/>
                        </a:spcAft>
                      </a:pPr>
                      <a:endParaRPr lang="en-US" sz="1800" kern="100">
                        <a:latin typeface="楷体_GB2312"/>
                        <a:ea typeface="宋体"/>
                      </a:endParaRPr>
                    </a:p>
                  </a:txBody>
                  <a:tcPr marL="68579" marR="68579" marT="0" marB="0"/>
                </a:tc>
                <a:tc>
                  <a:txBody>
                    <a:bodyPr/>
                    <a:lstStyle/>
                    <a:p>
                      <a:pPr algn="just">
                        <a:spcAft>
                          <a:spcPts val="0"/>
                        </a:spcAft>
                      </a:pPr>
                      <a:endParaRPr lang="en-US" sz="1800" kern="100" dirty="0">
                        <a:latin typeface="楷体_GB2312"/>
                        <a:ea typeface="宋体"/>
                      </a:endParaRPr>
                    </a:p>
                  </a:txBody>
                  <a:tcPr marL="68579" marR="68579" marT="0" marB="0"/>
                </a:tc>
              </a:tr>
              <a:tr h="650084">
                <a:tc>
                  <a:txBody>
                    <a:bodyPr/>
                    <a:lstStyle/>
                    <a:p>
                      <a:pPr algn="just">
                        <a:spcAft>
                          <a:spcPts val="0"/>
                        </a:spcAft>
                      </a:pPr>
                      <a:endParaRPr lang="en-US" sz="1800" kern="100">
                        <a:latin typeface="楷体_GB2312"/>
                        <a:ea typeface="宋体"/>
                      </a:endParaRPr>
                    </a:p>
                  </a:txBody>
                  <a:tcPr marL="68579" marR="68579" marT="0" marB="0"/>
                </a:tc>
                <a:tc>
                  <a:txBody>
                    <a:bodyPr/>
                    <a:lstStyle/>
                    <a:p>
                      <a:pPr algn="just">
                        <a:spcAft>
                          <a:spcPts val="0"/>
                        </a:spcAft>
                      </a:pPr>
                      <a:endParaRPr lang="en-US" sz="1800" kern="100">
                        <a:latin typeface="楷体_GB2312"/>
                        <a:ea typeface="宋体"/>
                      </a:endParaRPr>
                    </a:p>
                  </a:txBody>
                  <a:tcPr marL="68579" marR="68579" marT="0" marB="0"/>
                </a:tc>
                <a:tc>
                  <a:txBody>
                    <a:bodyPr/>
                    <a:lstStyle/>
                    <a:p>
                      <a:pPr algn="just">
                        <a:spcAft>
                          <a:spcPts val="0"/>
                        </a:spcAft>
                      </a:pPr>
                      <a:endParaRPr lang="en-US" sz="1800" kern="100" dirty="0">
                        <a:latin typeface="楷体_GB2312"/>
                        <a:ea typeface="宋体"/>
                      </a:endParaRPr>
                    </a:p>
                  </a:txBody>
                  <a:tcPr marL="68579" marR="68579" marT="0" marB="0"/>
                </a:tc>
              </a:tr>
            </a:tbl>
          </a:graphicData>
        </a:graphic>
      </p:graphicFrame>
      <p:sp>
        <p:nvSpPr>
          <p:cNvPr id="1025" name="Rectangle 1"/>
          <p:cNvSpPr>
            <a:spLocks noChangeArrowheads="1"/>
          </p:cNvSpPr>
          <p:nvPr/>
        </p:nvSpPr>
        <p:spPr bwMode="auto">
          <a:xfrm>
            <a:off x="357158" y="5715016"/>
            <a:ext cx="8174033" cy="307777"/>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a:t>
            </a:r>
            <a:r>
              <a:rPr kumimoji="0" lang="zh-CN" altLang="en-US" sz="1400"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请说明你们希望寻求什么样的投资者？（包括投资者对行业的了解，资金上、管理上的支持程度等）</a:t>
            </a:r>
            <a:endParaRPr kumimoji="0" lang="zh-CN" altLang="en-US" sz="1400" b="0" i="0" u="none" strike="noStrike" cap="none" normalizeH="0" baseline="0" dirty="0" smtClean="0">
              <a:ln>
                <a:noFill/>
              </a:ln>
              <a:solidFill>
                <a:schemeClr val="tx1"/>
              </a:solidFill>
              <a:effectLst/>
              <a:latin typeface="Arial" panose="02080604020202020204" pitchFamily="34" charset="0"/>
              <a:ea typeface="宋体" pitchFamily="2" charset="-122"/>
              <a:cs typeface="宋体" pitchFamily="2" charset="-122"/>
            </a:endParaRPr>
          </a:p>
        </p:txBody>
      </p:sp>
      <p:sp>
        <p:nvSpPr>
          <p:cNvPr id="6" name="矩形 5"/>
          <p:cNvSpPr/>
          <p:nvPr/>
        </p:nvSpPr>
        <p:spPr>
          <a:xfrm>
            <a:off x="214282" y="500042"/>
            <a:ext cx="5572164" cy="461665"/>
          </a:xfrm>
          <a:prstGeom prst="rect">
            <a:avLst/>
          </a:prstGeom>
        </p:spPr>
        <p:txBody>
          <a:bodyPr wrap="square">
            <a:spAutoFit/>
          </a:bodyPr>
          <a:lstStyle/>
          <a:p>
            <a:r>
              <a:rPr lang="en-US" b="1" dirty="0" smtClean="0"/>
              <a:t>*</a:t>
            </a:r>
            <a:r>
              <a:rPr lang="zh-CN" altLang="en-US" sz="2400" b="1" dirty="0" smtClean="0"/>
              <a:t>本期资金到位后的资本结构表</a:t>
            </a: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八、投资者退出方式</a:t>
            </a:r>
            <a:endParaRPr lang="zh-CN" altLang="en-US" dirty="0"/>
          </a:p>
        </p:txBody>
      </p:sp>
      <p:sp>
        <p:nvSpPr>
          <p:cNvPr id="3" name="内容占位符 2"/>
          <p:cNvSpPr>
            <a:spLocks noGrp="1"/>
          </p:cNvSpPr>
          <p:nvPr>
            <p:ph idx="1"/>
          </p:nvPr>
        </p:nvSpPr>
        <p:spPr/>
        <p:txBody>
          <a:bodyPr>
            <a:normAutofit fontScale="92500" lnSpcReduction="10000"/>
          </a:bodyPr>
          <a:lstStyle/>
          <a:p>
            <a:r>
              <a:rPr lang="en-US" b="1" dirty="0" smtClean="0"/>
              <a:t>*</a:t>
            </a:r>
            <a:r>
              <a:rPr lang="zh-CN" altLang="en-US" b="1" dirty="0"/>
              <a:t>股票上市：</a:t>
            </a:r>
            <a:r>
              <a:rPr lang="zh-CN" altLang="en-US" dirty="0"/>
              <a:t>依照本创业计划的分析，对公司上市的可能性做出分析，对上市的前提条件做出说明</a:t>
            </a:r>
            <a:endParaRPr lang="zh-CN" altLang="en-US" dirty="0"/>
          </a:p>
          <a:p>
            <a:r>
              <a:rPr lang="en-US" b="1" dirty="0"/>
              <a:t>*</a:t>
            </a:r>
            <a:r>
              <a:rPr lang="zh-CN" altLang="en-US" b="1" dirty="0"/>
              <a:t>股权转让：</a:t>
            </a:r>
            <a:r>
              <a:rPr lang="zh-CN" altLang="en-US" dirty="0"/>
              <a:t>投资商可以通过股权转让的方式收回投资</a:t>
            </a:r>
            <a:endParaRPr lang="zh-CN" altLang="en-US" dirty="0"/>
          </a:p>
          <a:p>
            <a:r>
              <a:rPr lang="en-US" b="1" dirty="0"/>
              <a:t>*</a:t>
            </a:r>
            <a:r>
              <a:rPr lang="zh-CN" altLang="en-US" b="1" dirty="0"/>
              <a:t>股权回购：</a:t>
            </a:r>
            <a:r>
              <a:rPr lang="zh-CN" altLang="en-US" dirty="0"/>
              <a:t>依照本创业计划的分析，公司对实施股权回购计划应向投资者说明</a:t>
            </a:r>
            <a:endParaRPr lang="zh-CN" altLang="en-US" dirty="0"/>
          </a:p>
          <a:p>
            <a:r>
              <a:rPr lang="en-US" b="1" dirty="0"/>
              <a:t>*</a:t>
            </a:r>
            <a:r>
              <a:rPr lang="zh-CN" altLang="en-US" b="1" dirty="0"/>
              <a:t>利润分红：</a:t>
            </a:r>
            <a:r>
              <a:rPr lang="zh-CN" altLang="en-US" dirty="0"/>
              <a:t>投资商可以通过公司利润分红达到收回投资的目的，按照本创业计划的分析，公司对实施股权利润分红计划应向投资者说明</a:t>
            </a:r>
            <a:endParaRPr lang="zh-CN" altLang="en-US"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九、风险分析</a:t>
            </a:r>
            <a:endParaRPr lang="zh-CN" altLang="en-US" dirty="0"/>
          </a:p>
        </p:txBody>
      </p:sp>
      <p:sp>
        <p:nvSpPr>
          <p:cNvPr id="3" name="内容占位符 2"/>
          <p:cNvSpPr>
            <a:spLocks noGrp="1"/>
          </p:cNvSpPr>
          <p:nvPr>
            <p:ph idx="1"/>
          </p:nvPr>
        </p:nvSpPr>
        <p:spPr/>
        <p:txBody>
          <a:bodyPr/>
          <a:lstStyle/>
          <a:p>
            <a:r>
              <a:rPr lang="en-US" b="1" dirty="0" smtClean="0"/>
              <a:t>*</a:t>
            </a:r>
            <a:r>
              <a:rPr lang="zh-CN" altLang="en-US" b="1" dirty="0"/>
              <a:t>企业面临的风险及对策</a:t>
            </a:r>
            <a:endParaRPr lang="zh-CN" altLang="en-US" dirty="0"/>
          </a:p>
          <a:p>
            <a:r>
              <a:rPr lang="zh-CN" altLang="en-US" dirty="0"/>
              <a:t>详细说明项目实施过程中可能遇到的风险，提出有效的风险控制和防范手段，包括技术风险、市场风险、管理风险、财务风险及其他不可预见的风险</a:t>
            </a:r>
            <a:endParaRPr lang="zh-CN" altLang="en-US"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十、其它说明</a:t>
            </a:r>
            <a:endParaRPr lang="zh-CN" altLang="en-US" dirty="0"/>
          </a:p>
        </p:txBody>
      </p:sp>
      <p:sp>
        <p:nvSpPr>
          <p:cNvPr id="3" name="内容占位符 2"/>
          <p:cNvSpPr>
            <a:spLocks noGrp="1"/>
          </p:cNvSpPr>
          <p:nvPr>
            <p:ph idx="1"/>
          </p:nvPr>
        </p:nvSpPr>
        <p:spPr/>
        <p:txBody>
          <a:bodyPr>
            <a:normAutofit/>
          </a:bodyPr>
          <a:lstStyle/>
          <a:p>
            <a:r>
              <a:rPr lang="en-US" b="1" dirty="0" smtClean="0"/>
              <a:t>*</a:t>
            </a:r>
            <a:r>
              <a:rPr lang="zh-CN" altLang="en-US" b="1" dirty="0"/>
              <a:t>您认为企业成功的关键因素是什么？</a:t>
            </a:r>
            <a:endParaRPr lang="zh-CN" altLang="en-US" dirty="0"/>
          </a:p>
          <a:p>
            <a:r>
              <a:rPr lang="en-US" b="1" dirty="0"/>
              <a:t>*</a:t>
            </a:r>
            <a:r>
              <a:rPr lang="zh-CN" altLang="en-US" b="1" dirty="0"/>
              <a:t>请说明为什么投资人应该投贵企业而不是别的企业？</a:t>
            </a:r>
            <a:endParaRPr lang="zh-CN" altLang="en-US" dirty="0"/>
          </a:p>
          <a:p>
            <a:r>
              <a:rPr lang="en-US" b="1" dirty="0"/>
              <a:t>*</a:t>
            </a:r>
            <a:r>
              <a:rPr lang="zh-CN" altLang="en-US" b="1" dirty="0"/>
              <a:t>关于项目承担团队的主要负责人或公司总经理详细的个人简历及证明人。</a:t>
            </a:r>
            <a:endParaRPr lang="zh-CN" altLang="en-US" dirty="0"/>
          </a:p>
          <a:p>
            <a:r>
              <a:rPr lang="en-US" b="1" dirty="0"/>
              <a:t>*</a:t>
            </a:r>
            <a:r>
              <a:rPr lang="zh-CN" altLang="en-US" b="1" dirty="0"/>
              <a:t>媒介关于产品的报道；公司产品的样品、图片及说明；有关公司及产品的其它资料。</a:t>
            </a:r>
            <a:endParaRPr lang="zh-CN" altLang="en-US" dirty="0"/>
          </a:p>
          <a:p>
            <a:r>
              <a:rPr lang="en-US" b="1" dirty="0"/>
              <a:t>*</a:t>
            </a:r>
            <a:r>
              <a:rPr lang="zh-CN" altLang="en-US" b="1" dirty="0"/>
              <a:t>创业计划书内容真实性承诺。</a:t>
            </a:r>
            <a:endParaRPr lang="zh-CN" altLang="en-US"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b="1" dirty="0"/>
              <a:t>*</a:t>
            </a:r>
            <a:r>
              <a:rPr lang="zh-CN" altLang="en-US" b="1" dirty="0"/>
              <a:t>企业的宗旨（</a:t>
            </a:r>
            <a:r>
              <a:rPr lang="en-US" b="1" dirty="0"/>
              <a:t>200</a:t>
            </a:r>
            <a:r>
              <a:rPr lang="zh-CN" altLang="en-US" b="1" dirty="0"/>
              <a:t>字左右，我们是做什么的）</a:t>
            </a:r>
            <a:endParaRPr lang="zh-CN" altLang="en-US"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1143000"/>
          </a:xfrm>
        </p:spPr>
        <p:txBody>
          <a:bodyPr>
            <a:normAutofit/>
          </a:bodyPr>
          <a:lstStyle/>
          <a:p>
            <a:r>
              <a:rPr lang="zh-CN" altLang="en-US" b="1" dirty="0" smtClean="0"/>
              <a:t>一、项目摘要</a:t>
            </a:r>
            <a:endParaRPr lang="zh-CN" altLang="en-US" dirty="0"/>
          </a:p>
        </p:txBody>
      </p:sp>
      <p:sp>
        <p:nvSpPr>
          <p:cNvPr id="3" name="内容占位符 2"/>
          <p:cNvSpPr>
            <a:spLocks noGrp="1"/>
          </p:cNvSpPr>
          <p:nvPr>
            <p:ph idx="1"/>
          </p:nvPr>
        </p:nvSpPr>
        <p:spPr>
          <a:xfrm>
            <a:off x="214282" y="1071546"/>
            <a:ext cx="8643998" cy="5286412"/>
          </a:xfrm>
        </p:spPr>
        <p:txBody>
          <a:bodyPr>
            <a:normAutofit fontScale="92500" lnSpcReduction="10000"/>
          </a:bodyPr>
          <a:lstStyle/>
          <a:p>
            <a:pPr>
              <a:buNone/>
            </a:pPr>
            <a:r>
              <a:rPr lang="zh-CN" altLang="en-US" dirty="0" smtClean="0"/>
              <a:t>（</a:t>
            </a:r>
            <a:r>
              <a:rPr lang="zh-CN" altLang="en-US" dirty="0"/>
              <a:t>创业计划书摘要，是全部计划书的核心之所在</a:t>
            </a:r>
            <a:r>
              <a:rPr lang="en-US" dirty="0"/>
              <a:t>,</a:t>
            </a:r>
            <a:r>
              <a:rPr lang="zh-CN" altLang="en-US" dirty="0"/>
              <a:t>要提炼要点，引人入胜。）</a:t>
            </a:r>
            <a:endParaRPr lang="zh-CN" altLang="en-US" dirty="0"/>
          </a:p>
          <a:p>
            <a:pPr marL="514350" indent="-514350">
              <a:buFont typeface="+mj-lt"/>
              <a:buAutoNum type="arabicPeriod"/>
            </a:pPr>
            <a:r>
              <a:rPr lang="zh-CN" altLang="en-US" b="1" dirty="0" smtClean="0"/>
              <a:t>创业</a:t>
            </a:r>
            <a:r>
              <a:rPr lang="zh-CN" altLang="en-US" b="1" dirty="0"/>
              <a:t>项目概念与概貌</a:t>
            </a:r>
            <a:endParaRPr lang="zh-CN" altLang="en-US" dirty="0"/>
          </a:p>
          <a:p>
            <a:pPr marL="514350" indent="-514350">
              <a:buFont typeface="+mj-lt"/>
              <a:buAutoNum type="arabicPeriod"/>
            </a:pPr>
            <a:r>
              <a:rPr lang="zh-CN" altLang="en-US" b="1" dirty="0" smtClean="0"/>
              <a:t>市场</a:t>
            </a:r>
            <a:r>
              <a:rPr lang="zh-CN" altLang="en-US" b="1" dirty="0"/>
              <a:t>机遇与市场谋略</a:t>
            </a:r>
            <a:endParaRPr lang="zh-CN" altLang="en-US" dirty="0"/>
          </a:p>
          <a:p>
            <a:pPr marL="514350" indent="-514350">
              <a:buFont typeface="+mj-lt"/>
              <a:buAutoNum type="arabicPeriod"/>
            </a:pPr>
            <a:r>
              <a:rPr lang="zh-CN" altLang="en-US" b="1" dirty="0" smtClean="0"/>
              <a:t>目标</a:t>
            </a:r>
            <a:r>
              <a:rPr lang="zh-CN" altLang="en-US" b="1" dirty="0"/>
              <a:t>市场及发展前景</a:t>
            </a:r>
            <a:endParaRPr lang="zh-CN" altLang="en-US" dirty="0"/>
          </a:p>
          <a:p>
            <a:pPr marL="514350" indent="-514350">
              <a:buFont typeface="+mj-lt"/>
              <a:buAutoNum type="arabicPeriod"/>
            </a:pPr>
            <a:r>
              <a:rPr lang="zh-CN" altLang="en-US" b="1" dirty="0" smtClean="0"/>
              <a:t>创业</a:t>
            </a:r>
            <a:r>
              <a:rPr lang="zh-CN" altLang="en-US" b="1" dirty="0"/>
              <a:t>项目的竞争优势</a:t>
            </a:r>
            <a:endParaRPr lang="zh-CN" altLang="en-US" dirty="0"/>
          </a:p>
          <a:p>
            <a:pPr marL="514350" indent="-514350">
              <a:buFont typeface="+mj-lt"/>
              <a:buAutoNum type="arabicPeriod"/>
            </a:pPr>
            <a:r>
              <a:rPr lang="zh-CN" altLang="en-US" b="1" dirty="0" smtClean="0"/>
              <a:t>创业</a:t>
            </a:r>
            <a:r>
              <a:rPr lang="zh-CN" altLang="en-US" b="1" dirty="0"/>
              <a:t>项目营收与盈利</a:t>
            </a:r>
            <a:endParaRPr lang="zh-CN" altLang="en-US" dirty="0"/>
          </a:p>
          <a:p>
            <a:pPr marL="514350" indent="-514350">
              <a:buFont typeface="+mj-lt"/>
              <a:buAutoNum type="arabicPeriod"/>
            </a:pPr>
            <a:r>
              <a:rPr lang="zh-CN" altLang="en-US" b="1" dirty="0" smtClean="0"/>
              <a:t>创业</a:t>
            </a:r>
            <a:r>
              <a:rPr lang="zh-CN" altLang="en-US" b="1" dirty="0"/>
              <a:t>项目的核心团队</a:t>
            </a:r>
            <a:endParaRPr lang="zh-CN" altLang="en-US" dirty="0"/>
          </a:p>
          <a:p>
            <a:pPr marL="514350" indent="-514350">
              <a:buFont typeface="+mj-lt"/>
              <a:buAutoNum type="arabicPeriod"/>
            </a:pPr>
            <a:r>
              <a:rPr lang="zh-CN" altLang="en-US" b="1" dirty="0" smtClean="0"/>
              <a:t>创业</a:t>
            </a:r>
            <a:r>
              <a:rPr lang="zh-CN" altLang="en-US" b="1" dirty="0"/>
              <a:t>项目股权与融资</a:t>
            </a:r>
            <a:endParaRPr lang="zh-CN" altLang="en-US" dirty="0"/>
          </a:p>
          <a:p>
            <a:r>
              <a:rPr lang="zh-CN" altLang="en-US" b="1" dirty="0" smtClean="0"/>
              <a:t>其它</a:t>
            </a:r>
            <a:r>
              <a:rPr lang="zh-CN" altLang="en-US" b="1" dirty="0"/>
              <a:t>需要着重说明的情况或</a:t>
            </a:r>
            <a:r>
              <a:rPr lang="zh-CN" altLang="en-US" b="1" dirty="0" smtClean="0"/>
              <a:t>数据</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1143000"/>
          </a:xfrm>
        </p:spPr>
        <p:txBody>
          <a:bodyPr>
            <a:normAutofit/>
          </a:bodyPr>
          <a:lstStyle/>
          <a:p>
            <a:r>
              <a:rPr lang="zh-CN" altLang="en-US" b="1" dirty="0" smtClean="0"/>
              <a:t>二、市场分析</a:t>
            </a:r>
            <a:endParaRPr lang="zh-CN" altLang="en-US" dirty="0"/>
          </a:p>
        </p:txBody>
      </p:sp>
      <p:sp>
        <p:nvSpPr>
          <p:cNvPr id="3" name="内容占位符 2"/>
          <p:cNvSpPr>
            <a:spLocks noGrp="1"/>
          </p:cNvSpPr>
          <p:nvPr>
            <p:ph idx="1"/>
          </p:nvPr>
        </p:nvSpPr>
        <p:spPr>
          <a:xfrm>
            <a:off x="457200" y="1071546"/>
            <a:ext cx="8229600" cy="5357850"/>
          </a:xfrm>
        </p:spPr>
        <p:txBody>
          <a:bodyPr>
            <a:normAutofit/>
          </a:bodyPr>
          <a:lstStyle/>
          <a:p>
            <a:r>
              <a:rPr lang="en-US" b="1" dirty="0" smtClean="0"/>
              <a:t>*</a:t>
            </a:r>
            <a:r>
              <a:rPr lang="zh-CN" altLang="en-US" b="1" dirty="0" smtClean="0"/>
              <a:t>商机</a:t>
            </a:r>
            <a:r>
              <a:rPr lang="zh-CN" altLang="en-US" b="1" dirty="0"/>
              <a:t>分析（请通过实例与数字论证）</a:t>
            </a:r>
            <a:endParaRPr lang="zh-CN" altLang="en-US" dirty="0"/>
          </a:p>
          <a:p>
            <a:r>
              <a:rPr lang="en-US" b="1" dirty="0"/>
              <a:t>*</a:t>
            </a:r>
            <a:r>
              <a:rPr lang="zh-CN" altLang="en-US" b="1" dirty="0"/>
              <a:t>行业分析，应该回答以下问题：</a:t>
            </a:r>
            <a:endParaRPr lang="zh-CN" altLang="en-US" dirty="0"/>
          </a:p>
          <a:p>
            <a:r>
              <a:rPr lang="en-US" dirty="0"/>
              <a:t>1</a:t>
            </a:r>
            <a:r>
              <a:rPr lang="zh-CN" altLang="en-US" dirty="0"/>
              <a:t>、该行业发展程度如何？</a:t>
            </a:r>
            <a:endParaRPr lang="zh-CN" altLang="en-US" dirty="0"/>
          </a:p>
          <a:p>
            <a:r>
              <a:rPr lang="en-US" dirty="0"/>
              <a:t>2</a:t>
            </a:r>
            <a:r>
              <a:rPr lang="zh-CN" altLang="en-US" dirty="0"/>
              <a:t>、该行业发展状况如何？</a:t>
            </a:r>
            <a:endParaRPr lang="zh-CN" altLang="en-US" dirty="0"/>
          </a:p>
          <a:p>
            <a:r>
              <a:rPr lang="en-US" dirty="0"/>
              <a:t>3</a:t>
            </a:r>
            <a:r>
              <a:rPr lang="zh-CN" altLang="en-US" dirty="0"/>
              <a:t>、该行业的市场容量多大？扩张趋势如何？</a:t>
            </a:r>
            <a:endParaRPr lang="zh-CN" altLang="en-US" dirty="0"/>
          </a:p>
          <a:p>
            <a:r>
              <a:rPr lang="en-US" dirty="0"/>
              <a:t>4</a:t>
            </a:r>
            <a:r>
              <a:rPr lang="zh-CN" altLang="en-US" dirty="0"/>
              <a:t>、该行业有哪些主要企业？竞争态势如何？</a:t>
            </a:r>
            <a:endParaRPr lang="zh-CN" altLang="en-US" dirty="0"/>
          </a:p>
          <a:p>
            <a:r>
              <a:rPr lang="en-US" dirty="0"/>
              <a:t>5</a:t>
            </a:r>
            <a:r>
              <a:rPr lang="zh-CN" altLang="en-US" dirty="0"/>
              <a:t>、政策因素对该行业的影响程度如何？</a:t>
            </a:r>
            <a:endParaRPr lang="zh-CN" altLang="en-US" dirty="0"/>
          </a:p>
          <a:p>
            <a:r>
              <a:rPr lang="en-US" dirty="0"/>
              <a:t>6</a:t>
            </a:r>
            <a:r>
              <a:rPr lang="zh-CN" altLang="en-US" dirty="0"/>
              <a:t>、其他影响该行业发展的核心因素？</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1143000"/>
          </a:xfrm>
        </p:spPr>
        <p:txBody>
          <a:bodyPr>
            <a:normAutofit/>
          </a:bodyPr>
          <a:lstStyle/>
          <a:p>
            <a:r>
              <a:rPr lang="zh-CN" altLang="en-US" b="1" dirty="0" smtClean="0"/>
              <a:t>三、产品与服务</a:t>
            </a:r>
            <a:endParaRPr lang="zh-CN" altLang="en-US" dirty="0"/>
          </a:p>
        </p:txBody>
      </p:sp>
      <p:sp>
        <p:nvSpPr>
          <p:cNvPr id="3" name="内容占位符 2"/>
          <p:cNvSpPr>
            <a:spLocks noGrp="1"/>
          </p:cNvSpPr>
          <p:nvPr>
            <p:ph idx="1"/>
          </p:nvPr>
        </p:nvSpPr>
        <p:spPr>
          <a:xfrm>
            <a:off x="457200" y="928670"/>
            <a:ext cx="8229600" cy="5929330"/>
          </a:xfrm>
        </p:spPr>
        <p:txBody>
          <a:bodyPr>
            <a:normAutofit fontScale="70000" lnSpcReduction="20000"/>
          </a:bodyPr>
          <a:lstStyle/>
          <a:p>
            <a:r>
              <a:rPr lang="en-US" b="1" dirty="0" smtClean="0"/>
              <a:t>*</a:t>
            </a:r>
            <a:r>
              <a:rPr lang="zh-CN" altLang="en-US" b="1" dirty="0"/>
              <a:t>关键技术介绍，主要包括以下内容：</a:t>
            </a:r>
            <a:endParaRPr lang="zh-CN" altLang="en-US" dirty="0"/>
          </a:p>
          <a:p>
            <a:r>
              <a:rPr lang="en-US" dirty="0"/>
              <a:t>1</a:t>
            </a:r>
            <a:r>
              <a:rPr lang="zh-CN" altLang="en-US" dirty="0"/>
              <a:t>、产品技术概况介绍</a:t>
            </a:r>
            <a:endParaRPr lang="zh-CN" altLang="en-US" dirty="0"/>
          </a:p>
          <a:p>
            <a:r>
              <a:rPr lang="en-US" dirty="0"/>
              <a:t>2</a:t>
            </a:r>
            <a:r>
              <a:rPr lang="zh-CN" altLang="en-US" dirty="0"/>
              <a:t>、产品技术实现原理</a:t>
            </a:r>
            <a:endParaRPr lang="zh-CN" altLang="en-US" dirty="0"/>
          </a:p>
          <a:p>
            <a:r>
              <a:rPr lang="en-US" dirty="0"/>
              <a:t>3</a:t>
            </a:r>
            <a:r>
              <a:rPr lang="zh-CN" altLang="en-US" dirty="0"/>
              <a:t>、产品技术优势分析：国外研究情况，国内研究情况</a:t>
            </a:r>
            <a:endParaRPr lang="zh-CN" altLang="en-US" dirty="0"/>
          </a:p>
          <a:p>
            <a:r>
              <a:rPr lang="en-US" dirty="0"/>
              <a:t>4</a:t>
            </a:r>
            <a:r>
              <a:rPr lang="zh-CN" altLang="en-US" dirty="0"/>
              <a:t>、产品技术研发方向</a:t>
            </a:r>
            <a:endParaRPr lang="zh-CN" altLang="en-US" dirty="0"/>
          </a:p>
          <a:p>
            <a:r>
              <a:rPr lang="en-US" b="1" dirty="0"/>
              <a:t>*</a:t>
            </a:r>
            <a:r>
              <a:rPr lang="zh-CN" altLang="en-US" b="1" dirty="0"/>
              <a:t>生产经营计划，主要包括以下内容：</a:t>
            </a:r>
            <a:r>
              <a:rPr lang="en-US" b="1" dirty="0"/>
              <a:t> </a:t>
            </a:r>
            <a:endParaRPr lang="zh-CN" altLang="en-US" dirty="0"/>
          </a:p>
          <a:p>
            <a:r>
              <a:rPr lang="en-US" dirty="0"/>
              <a:t>1</a:t>
            </a:r>
            <a:r>
              <a:rPr lang="zh-CN" altLang="en-US" dirty="0"/>
              <a:t>、新产品的生产经营计划：生产产品的原料如何采购、供应商的有关情况，劳动力和雇员的情况，生产资金的安排以及厂房、土地等。</a:t>
            </a:r>
            <a:endParaRPr lang="zh-CN" altLang="en-US" dirty="0"/>
          </a:p>
          <a:p>
            <a:r>
              <a:rPr lang="en-US" dirty="0"/>
              <a:t>2</a:t>
            </a:r>
            <a:r>
              <a:rPr lang="zh-CN" altLang="en-US" dirty="0"/>
              <a:t>、公司的生产技术能力</a:t>
            </a:r>
            <a:endParaRPr lang="zh-CN" altLang="en-US" dirty="0"/>
          </a:p>
          <a:p>
            <a:r>
              <a:rPr lang="en-US" dirty="0"/>
              <a:t>3</a:t>
            </a:r>
            <a:r>
              <a:rPr lang="zh-CN" altLang="en-US" dirty="0"/>
              <a:t>、品质控制和质量改进能力</a:t>
            </a:r>
            <a:endParaRPr lang="zh-CN" altLang="en-US" dirty="0"/>
          </a:p>
          <a:p>
            <a:r>
              <a:rPr lang="en-US" dirty="0"/>
              <a:t>4</a:t>
            </a:r>
            <a:r>
              <a:rPr lang="zh-CN" altLang="en-US" dirty="0"/>
              <a:t>、将要购置的生产设备</a:t>
            </a:r>
            <a:endParaRPr lang="zh-CN" altLang="en-US" dirty="0"/>
          </a:p>
          <a:p>
            <a:r>
              <a:rPr lang="en-US" dirty="0"/>
              <a:t>5</a:t>
            </a:r>
            <a:r>
              <a:rPr lang="zh-CN" altLang="en-US" dirty="0"/>
              <a:t>、生产工艺流程</a:t>
            </a:r>
            <a:endParaRPr lang="zh-CN" altLang="en-US" dirty="0"/>
          </a:p>
          <a:p>
            <a:r>
              <a:rPr lang="en-US" b="1" dirty="0"/>
              <a:t>*</a:t>
            </a:r>
            <a:r>
              <a:rPr lang="zh-CN" altLang="en-US" b="1" dirty="0"/>
              <a:t>产品服务介绍，主要包括以下内容：</a:t>
            </a:r>
            <a:endParaRPr lang="zh-CN" altLang="en-US" dirty="0"/>
          </a:p>
          <a:p>
            <a:r>
              <a:rPr lang="en-US" dirty="0"/>
              <a:t>1</a:t>
            </a:r>
            <a:r>
              <a:rPr lang="zh-CN" altLang="en-US" dirty="0"/>
              <a:t>、产品的名称、特征及性能用途：产品或服务及对客户的价值 </a:t>
            </a:r>
            <a:endParaRPr lang="zh-CN" altLang="en-US" dirty="0"/>
          </a:p>
          <a:p>
            <a:r>
              <a:rPr lang="en-US" dirty="0"/>
              <a:t>2</a:t>
            </a:r>
            <a:r>
              <a:rPr lang="zh-CN" altLang="en-US" dirty="0"/>
              <a:t>、同样的产品是否还没有在市场上出现？为什么？ </a:t>
            </a:r>
            <a:endParaRPr lang="zh-CN" altLang="en-US" dirty="0"/>
          </a:p>
          <a:p>
            <a:r>
              <a:rPr lang="en-US" dirty="0"/>
              <a:t>3</a:t>
            </a:r>
            <a:r>
              <a:rPr lang="zh-CN" altLang="en-US" dirty="0"/>
              <a:t>、产品的市场前景和竞争力如何</a:t>
            </a:r>
            <a:endParaRPr lang="zh-CN" altLang="en-US" dirty="0"/>
          </a:p>
          <a:p>
            <a:r>
              <a:rPr lang="en-US" dirty="0"/>
              <a:t>4</a:t>
            </a:r>
            <a:r>
              <a:rPr lang="zh-CN" altLang="en-US" dirty="0"/>
              <a:t>、产品的技术改进和更新换代计划及成本</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1143000"/>
          </a:xfrm>
        </p:spPr>
        <p:txBody>
          <a:bodyPr>
            <a:normAutofit/>
          </a:bodyPr>
          <a:lstStyle/>
          <a:p>
            <a:r>
              <a:rPr lang="zh-CN" altLang="en-US" b="1" dirty="0" smtClean="0"/>
              <a:t>四、市场营销</a:t>
            </a:r>
            <a:endParaRPr lang="zh-CN" altLang="en-US" dirty="0"/>
          </a:p>
        </p:txBody>
      </p:sp>
      <p:sp>
        <p:nvSpPr>
          <p:cNvPr id="3" name="内容占位符 2"/>
          <p:cNvSpPr>
            <a:spLocks noGrp="1"/>
          </p:cNvSpPr>
          <p:nvPr>
            <p:ph idx="1"/>
          </p:nvPr>
        </p:nvSpPr>
        <p:spPr>
          <a:xfrm>
            <a:off x="0" y="928670"/>
            <a:ext cx="9144000" cy="5929330"/>
          </a:xfrm>
        </p:spPr>
        <p:txBody>
          <a:bodyPr>
            <a:normAutofit fontScale="62500" lnSpcReduction="20000"/>
          </a:bodyPr>
          <a:lstStyle/>
          <a:p>
            <a:r>
              <a:rPr lang="en-US" b="1" dirty="0" smtClean="0"/>
              <a:t>*</a:t>
            </a:r>
            <a:r>
              <a:rPr lang="zh-CN" altLang="en-US" b="1" dirty="0"/>
              <a:t>介绍企业所针对的市场、营销战略、竞争环境、竞争优势与不足、主要对产品的销售金额、增长率和产品或服务所拥有的核心技术、拟投资的核心产品的总需求等，</a:t>
            </a:r>
            <a:endParaRPr lang="zh-CN" altLang="en-US" dirty="0"/>
          </a:p>
          <a:p>
            <a:r>
              <a:rPr lang="en-US" b="1" dirty="0"/>
              <a:t>*</a:t>
            </a:r>
            <a:r>
              <a:rPr lang="zh-CN" altLang="en-US" b="1" dirty="0"/>
              <a:t>目标市场，应解决以下问题：</a:t>
            </a:r>
            <a:endParaRPr lang="zh-CN" altLang="en-US" dirty="0"/>
          </a:p>
          <a:p>
            <a:r>
              <a:rPr lang="en-US" dirty="0"/>
              <a:t>1</a:t>
            </a:r>
            <a:r>
              <a:rPr lang="zh-CN" altLang="en-US" dirty="0"/>
              <a:t>、你的细分市场是什么？</a:t>
            </a:r>
            <a:endParaRPr lang="zh-CN" altLang="en-US" dirty="0"/>
          </a:p>
          <a:p>
            <a:r>
              <a:rPr lang="en-US" dirty="0"/>
              <a:t>2</a:t>
            </a:r>
            <a:r>
              <a:rPr lang="zh-CN" altLang="en-US" dirty="0"/>
              <a:t>、你的目标顾客群是什么？</a:t>
            </a:r>
            <a:endParaRPr lang="zh-CN" altLang="en-US" dirty="0"/>
          </a:p>
          <a:p>
            <a:r>
              <a:rPr lang="en-US" dirty="0"/>
              <a:t>3</a:t>
            </a:r>
            <a:r>
              <a:rPr lang="zh-CN" altLang="en-US" dirty="0"/>
              <a:t>、你的目标市场份额为多大？</a:t>
            </a:r>
            <a:endParaRPr lang="zh-CN" altLang="en-US" dirty="0"/>
          </a:p>
          <a:p>
            <a:r>
              <a:rPr lang="en-US" b="1" dirty="0"/>
              <a:t>*</a:t>
            </a:r>
            <a:r>
              <a:rPr lang="zh-CN" altLang="en-US" b="1" dirty="0"/>
              <a:t>竞争分析，要回答如下问题：</a:t>
            </a:r>
            <a:endParaRPr lang="zh-CN" altLang="en-US" dirty="0"/>
          </a:p>
          <a:p>
            <a:r>
              <a:rPr lang="en-US" dirty="0"/>
              <a:t>1</a:t>
            </a:r>
            <a:r>
              <a:rPr lang="zh-CN" altLang="en-US" dirty="0"/>
              <a:t>、你的主要竞争对手？</a:t>
            </a:r>
            <a:endParaRPr lang="zh-CN" altLang="en-US" dirty="0"/>
          </a:p>
          <a:p>
            <a:r>
              <a:rPr lang="en-US" dirty="0"/>
              <a:t>2</a:t>
            </a:r>
            <a:r>
              <a:rPr lang="zh-CN" altLang="en-US" dirty="0"/>
              <a:t>、你的竞争对手所占的市场份额和市场策略？</a:t>
            </a:r>
            <a:endParaRPr lang="zh-CN" altLang="en-US" dirty="0"/>
          </a:p>
          <a:p>
            <a:r>
              <a:rPr lang="en-US" dirty="0"/>
              <a:t>3</a:t>
            </a:r>
            <a:r>
              <a:rPr lang="zh-CN" altLang="en-US" dirty="0"/>
              <a:t>、你的竞争策略是什么？</a:t>
            </a:r>
            <a:endParaRPr lang="zh-CN" altLang="en-US" dirty="0"/>
          </a:p>
          <a:p>
            <a:r>
              <a:rPr lang="en-US" dirty="0"/>
              <a:t>4</a:t>
            </a:r>
            <a:r>
              <a:rPr lang="zh-CN" altLang="en-US" dirty="0"/>
              <a:t>、在竞争中你的市场和地理位置的优势所在？</a:t>
            </a:r>
            <a:endParaRPr lang="zh-CN" altLang="en-US" dirty="0"/>
          </a:p>
          <a:p>
            <a:r>
              <a:rPr lang="en-US" dirty="0"/>
              <a:t>5</a:t>
            </a:r>
            <a:r>
              <a:rPr lang="zh-CN" altLang="en-US" dirty="0"/>
              <a:t>、产品的价格、性能、质量在市场竞争中所具备的优势？</a:t>
            </a:r>
            <a:endParaRPr lang="zh-CN" altLang="en-US" dirty="0"/>
          </a:p>
          <a:p>
            <a:r>
              <a:rPr lang="en-US" b="1" dirty="0"/>
              <a:t>*</a:t>
            </a:r>
            <a:r>
              <a:rPr lang="zh-CN" altLang="en-US" b="1" dirty="0"/>
              <a:t>市场营销，你的市场影响策略应该说明以下问题：</a:t>
            </a:r>
            <a:endParaRPr lang="zh-CN" altLang="en-US" dirty="0"/>
          </a:p>
          <a:p>
            <a:r>
              <a:rPr lang="en-US" dirty="0"/>
              <a:t>1</a:t>
            </a:r>
            <a:r>
              <a:rPr lang="zh-CN" altLang="en-US" dirty="0"/>
              <a:t>、营销渠道的选择和营销网络的建设</a:t>
            </a:r>
            <a:endParaRPr lang="zh-CN" altLang="en-US" dirty="0"/>
          </a:p>
          <a:p>
            <a:r>
              <a:rPr lang="en-US" dirty="0"/>
              <a:t>2</a:t>
            </a:r>
            <a:r>
              <a:rPr lang="zh-CN" altLang="en-US" dirty="0"/>
              <a:t>、广告策略和促销策略</a:t>
            </a:r>
            <a:endParaRPr lang="zh-CN" altLang="en-US" dirty="0"/>
          </a:p>
          <a:p>
            <a:r>
              <a:rPr lang="en-US" dirty="0"/>
              <a:t>3</a:t>
            </a:r>
            <a:r>
              <a:rPr lang="zh-CN" altLang="en-US" dirty="0"/>
              <a:t>、价格策略</a:t>
            </a:r>
            <a:endParaRPr lang="zh-CN" altLang="en-US" dirty="0"/>
          </a:p>
          <a:p>
            <a:r>
              <a:rPr lang="en-US" dirty="0"/>
              <a:t>4</a:t>
            </a:r>
            <a:r>
              <a:rPr lang="zh-CN" altLang="en-US" dirty="0"/>
              <a:t>、市场渗透与开拓计划</a:t>
            </a:r>
            <a:endParaRPr lang="zh-CN" altLang="en-US" dirty="0"/>
          </a:p>
          <a:p>
            <a:r>
              <a:rPr lang="en-US" dirty="0"/>
              <a:t>5</a:t>
            </a:r>
            <a:r>
              <a:rPr lang="zh-CN" altLang="en-US" dirty="0"/>
              <a:t>、市场营销中意外情况的应急对策</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857232"/>
          </a:xfrm>
        </p:spPr>
        <p:txBody>
          <a:bodyPr/>
          <a:lstStyle/>
          <a:p>
            <a:r>
              <a:rPr lang="zh-CN" altLang="en-US" b="1" dirty="0" smtClean="0"/>
              <a:t>五、创业团队</a:t>
            </a:r>
            <a:endParaRPr lang="zh-CN" altLang="en-US" dirty="0"/>
          </a:p>
        </p:txBody>
      </p:sp>
      <p:sp>
        <p:nvSpPr>
          <p:cNvPr id="3" name="内容占位符 2"/>
          <p:cNvSpPr>
            <a:spLocks noGrp="1"/>
          </p:cNvSpPr>
          <p:nvPr>
            <p:ph idx="1"/>
          </p:nvPr>
        </p:nvSpPr>
        <p:spPr>
          <a:xfrm>
            <a:off x="457200" y="857232"/>
            <a:ext cx="8229600" cy="5786478"/>
          </a:xfrm>
        </p:spPr>
        <p:txBody>
          <a:bodyPr>
            <a:normAutofit fontScale="92500" lnSpcReduction="20000"/>
          </a:bodyPr>
          <a:lstStyle/>
          <a:p>
            <a:r>
              <a:rPr lang="en-US" b="1" dirty="0" smtClean="0"/>
              <a:t>*</a:t>
            </a:r>
            <a:r>
              <a:rPr lang="zh-CN" altLang="en-US" b="1" dirty="0"/>
              <a:t>全面介绍公司管理团队情况，主要包括：</a:t>
            </a:r>
            <a:endParaRPr lang="zh-CN" altLang="en-US" dirty="0"/>
          </a:p>
          <a:p>
            <a:pPr lvl="0"/>
            <a:r>
              <a:rPr lang="zh-CN" altLang="en-US" dirty="0"/>
              <a:t>公司的管理机构，主要股东、董事、关键的雇员、薪金、股票期权、劳工协议、奖惩制度及各部门的构成等情况都要明晰的形式展示出来</a:t>
            </a:r>
            <a:endParaRPr lang="zh-CN" altLang="en-US" dirty="0"/>
          </a:p>
          <a:p>
            <a:pPr lvl="0"/>
            <a:r>
              <a:rPr lang="zh-CN" altLang="en-US" dirty="0"/>
              <a:t>要展示你公司管理团队的战斗力和独特性及与众不同的凝聚力和团结战斗精神</a:t>
            </a:r>
            <a:endParaRPr lang="zh-CN" altLang="en-US" dirty="0"/>
          </a:p>
          <a:p>
            <a:r>
              <a:rPr lang="en-US" b="1" dirty="0"/>
              <a:t>*</a:t>
            </a:r>
            <a:r>
              <a:rPr lang="zh-CN" altLang="en-US" b="1" dirty="0"/>
              <a:t>列出企业的关键人物（含创建者、董事、经理和主要雇员等</a:t>
            </a:r>
            <a:r>
              <a:rPr lang="zh-CN" altLang="en-US" b="1" dirty="0" smtClean="0"/>
              <a:t>）</a:t>
            </a:r>
            <a:endParaRPr lang="en-US" altLang="zh-CN" b="1" dirty="0" smtClean="0"/>
          </a:p>
          <a:p>
            <a:r>
              <a:rPr lang="zh-CN" altLang="en-US" b="1" dirty="0" smtClean="0"/>
              <a:t>关键</a:t>
            </a:r>
            <a:r>
              <a:rPr lang="zh-CN" altLang="en-US" b="1" dirty="0"/>
              <a:t>人物</a:t>
            </a:r>
            <a:r>
              <a:rPr lang="zh-CN" altLang="en-US" b="1" dirty="0" smtClean="0"/>
              <a:t>之一</a:t>
            </a:r>
            <a:endParaRPr lang="en-US" altLang="zh-CN" b="1" dirty="0" smtClean="0"/>
          </a:p>
          <a:p>
            <a:r>
              <a:rPr lang="en-US" b="1" dirty="0"/>
              <a:t>*</a:t>
            </a:r>
            <a:r>
              <a:rPr lang="zh-CN" altLang="en-US" b="1" dirty="0"/>
              <a:t>管理团队优势与不足之处？</a:t>
            </a:r>
            <a:endParaRPr lang="zh-CN" altLang="en-US" dirty="0"/>
          </a:p>
          <a:p>
            <a:r>
              <a:rPr lang="en-US" b="1" dirty="0"/>
              <a:t>*</a:t>
            </a:r>
            <a:r>
              <a:rPr lang="zh-CN" altLang="en-US" b="1" dirty="0"/>
              <a:t>人才战略与激励制度？</a:t>
            </a:r>
            <a:endParaRPr lang="zh-CN" altLang="en-US" dirty="0"/>
          </a:p>
          <a:p>
            <a:r>
              <a:rPr lang="en-US" b="1" dirty="0"/>
              <a:t>*</a:t>
            </a:r>
            <a:r>
              <a:rPr lang="zh-CN" altLang="en-US" b="1" dirty="0"/>
              <a:t>外部支持：</a:t>
            </a:r>
            <a:r>
              <a:rPr lang="zh-CN" altLang="en-US" dirty="0"/>
              <a:t>公司聘请的法律顾问、投资顾问、投发顾问、会计师事务所等中介机构名称。</a:t>
            </a:r>
            <a:endParaRPr lang="zh-CN" altLang="en-US" dirty="0"/>
          </a:p>
          <a:p>
            <a:endParaRPr lang="zh-CN" altLang="en-US" dirty="0"/>
          </a:p>
          <a:p>
            <a:endParaRPr lang="zh-CN" altLang="en-US"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14282" y="642918"/>
          <a:ext cx="8643996" cy="5933440"/>
        </p:xfrm>
        <a:graphic>
          <a:graphicData uri="http://schemas.openxmlformats.org/drawingml/2006/table">
            <a:tbl>
              <a:tblPr firstRow="1" bandRow="1">
                <a:tableStyleId>{5C22544A-7EE6-4342-B048-85BDC9FD1C3A}</a:tableStyleId>
              </a:tblPr>
              <a:tblGrid>
                <a:gridCol w="1440666"/>
                <a:gridCol w="1440666"/>
                <a:gridCol w="1440666"/>
                <a:gridCol w="1440666"/>
                <a:gridCol w="1440666"/>
                <a:gridCol w="1440666"/>
              </a:tblGrid>
              <a:tr h="370840">
                <a:tc>
                  <a:txBody>
                    <a:bodyPr/>
                    <a:lstStyle/>
                    <a:p>
                      <a:pPr algn="ctr">
                        <a:spcAft>
                          <a:spcPts val="0"/>
                        </a:spcAft>
                      </a:pPr>
                      <a:r>
                        <a:rPr lang="zh-CN" sz="1600" kern="100" dirty="0">
                          <a:latin typeface="+mn-ea"/>
                          <a:ea typeface="+mn-ea"/>
                        </a:rPr>
                        <a:t>姓</a:t>
                      </a:r>
                      <a:r>
                        <a:rPr lang="en-US" sz="1600" kern="100" dirty="0">
                          <a:latin typeface="+mn-ea"/>
                          <a:ea typeface="+mn-ea"/>
                        </a:rPr>
                        <a:t>    </a:t>
                      </a:r>
                      <a:r>
                        <a:rPr lang="zh-CN" sz="1600" kern="100" dirty="0">
                          <a:latin typeface="+mn-ea"/>
                          <a:ea typeface="+mn-ea"/>
                        </a:rPr>
                        <a:t>名</a:t>
                      </a:r>
                      <a:endParaRPr lang="zh-CN" sz="1600" kern="100" dirty="0">
                        <a:latin typeface="+mn-ea"/>
                        <a:ea typeface="+mn-ea"/>
                      </a:endParaRPr>
                    </a:p>
                  </a:txBody>
                  <a:tcPr marL="68580" marR="68580" marT="0" marB="0" anchor="ctr"/>
                </a:tc>
                <a:tc gridSpan="5">
                  <a:txBody>
                    <a:bodyPr/>
                    <a:lstStyle/>
                    <a:p>
                      <a:pPr algn="ctr">
                        <a:spcAft>
                          <a:spcPts val="0"/>
                        </a:spcAft>
                      </a:pPr>
                      <a:endParaRPr lang="en-US" sz="1600" kern="100">
                        <a:latin typeface="+mn-ea"/>
                        <a:ea typeface="+mn-ea"/>
                      </a:endParaRPr>
                    </a:p>
                  </a:txBody>
                  <a:tcPr marL="68580" marR="68580" marT="0" marB="0" anchor="ctr"/>
                </a:tc>
                <a:tc hMerge="1">
                  <a:tcPr/>
                </a:tc>
                <a:tc hMerge="1">
                  <a:tcPr/>
                </a:tc>
                <a:tc hMerge="1">
                  <a:tcPr/>
                </a:tc>
                <a:tc hMerge="1">
                  <a:tcPr/>
                </a:tc>
              </a:tr>
              <a:tr h="370840">
                <a:tc>
                  <a:txBody>
                    <a:bodyPr/>
                    <a:lstStyle/>
                    <a:p>
                      <a:pPr algn="ctr">
                        <a:spcAft>
                          <a:spcPts val="0"/>
                        </a:spcAft>
                      </a:pPr>
                      <a:r>
                        <a:rPr lang="zh-CN" sz="1600" kern="100" dirty="0">
                          <a:latin typeface="+mn-ea"/>
                          <a:ea typeface="+mn-ea"/>
                        </a:rPr>
                        <a:t>角</a:t>
                      </a:r>
                      <a:r>
                        <a:rPr lang="en-US" sz="1600" kern="100" dirty="0">
                          <a:latin typeface="+mn-ea"/>
                          <a:ea typeface="+mn-ea"/>
                        </a:rPr>
                        <a:t>    </a:t>
                      </a:r>
                      <a:r>
                        <a:rPr lang="zh-CN" sz="1600" kern="100" dirty="0">
                          <a:latin typeface="+mn-ea"/>
                          <a:ea typeface="+mn-ea"/>
                        </a:rPr>
                        <a:t>色</a:t>
                      </a:r>
                      <a:endParaRPr lang="zh-CN" sz="1600" kern="100" dirty="0">
                        <a:latin typeface="+mn-ea"/>
                        <a:ea typeface="+mn-ea"/>
                      </a:endParaRPr>
                    </a:p>
                  </a:txBody>
                  <a:tcPr marL="68580" marR="68580" marT="0" marB="0" anchor="ctr"/>
                </a:tc>
                <a:tc gridSpan="5">
                  <a:txBody>
                    <a:bodyPr/>
                    <a:lstStyle/>
                    <a:p>
                      <a:pPr algn="ctr">
                        <a:spcAft>
                          <a:spcPts val="0"/>
                        </a:spcAft>
                      </a:pPr>
                      <a:endParaRPr lang="en-US" sz="1600" kern="100">
                        <a:latin typeface="+mn-ea"/>
                        <a:ea typeface="+mn-ea"/>
                      </a:endParaRPr>
                    </a:p>
                  </a:txBody>
                  <a:tcPr marL="68580" marR="68580" marT="0" marB="0" anchor="ctr"/>
                </a:tc>
                <a:tc hMerge="1">
                  <a:tcPr/>
                </a:tc>
                <a:tc hMerge="1">
                  <a:tcPr/>
                </a:tc>
                <a:tc hMerge="1">
                  <a:tcPr/>
                </a:tc>
                <a:tc hMerge="1">
                  <a:tcPr/>
                </a:tc>
              </a:tr>
              <a:tr h="370840">
                <a:tc>
                  <a:txBody>
                    <a:bodyPr/>
                    <a:lstStyle/>
                    <a:p>
                      <a:pPr algn="ctr">
                        <a:spcAft>
                          <a:spcPts val="0"/>
                        </a:spcAft>
                      </a:pPr>
                      <a:r>
                        <a:rPr lang="zh-CN" sz="1600" kern="100" dirty="0">
                          <a:latin typeface="+mn-ea"/>
                          <a:ea typeface="+mn-ea"/>
                        </a:rPr>
                        <a:t>专业职称</a:t>
                      </a:r>
                      <a:endParaRPr lang="zh-CN" sz="1600" kern="100" dirty="0">
                        <a:latin typeface="+mn-ea"/>
                        <a:ea typeface="+mn-ea"/>
                      </a:endParaRPr>
                    </a:p>
                  </a:txBody>
                  <a:tcPr marL="68580" marR="68580" marT="0" marB="0" anchor="ctr"/>
                </a:tc>
                <a:tc gridSpan="5">
                  <a:txBody>
                    <a:bodyPr/>
                    <a:lstStyle/>
                    <a:p>
                      <a:pPr algn="ctr">
                        <a:spcAft>
                          <a:spcPts val="0"/>
                        </a:spcAft>
                      </a:pPr>
                      <a:endParaRPr lang="en-US" sz="1600" kern="100" dirty="0">
                        <a:latin typeface="+mn-ea"/>
                        <a:ea typeface="+mn-ea"/>
                      </a:endParaRPr>
                    </a:p>
                  </a:txBody>
                  <a:tcPr marL="68580" marR="68580" marT="0" marB="0" anchor="ctr"/>
                </a:tc>
                <a:tc hMerge="1">
                  <a:tcPr/>
                </a:tc>
                <a:tc hMerge="1">
                  <a:tcPr/>
                </a:tc>
                <a:tc hMerge="1">
                  <a:tcPr/>
                </a:tc>
                <a:tc hMerge="1">
                  <a:tcPr/>
                </a:tc>
              </a:tr>
              <a:tr h="370840">
                <a:tc>
                  <a:txBody>
                    <a:bodyPr/>
                    <a:lstStyle/>
                    <a:p>
                      <a:pPr algn="ctr">
                        <a:spcAft>
                          <a:spcPts val="0"/>
                        </a:spcAft>
                      </a:pPr>
                      <a:r>
                        <a:rPr lang="zh-CN" sz="1600" kern="100">
                          <a:latin typeface="+mn-ea"/>
                          <a:ea typeface="+mn-ea"/>
                        </a:rPr>
                        <a:t>任</a:t>
                      </a:r>
                      <a:r>
                        <a:rPr lang="en-US" sz="1600" kern="100">
                          <a:latin typeface="+mn-ea"/>
                          <a:ea typeface="+mn-ea"/>
                        </a:rPr>
                        <a:t>    </a:t>
                      </a:r>
                      <a:r>
                        <a:rPr lang="zh-CN" sz="1600" kern="100">
                          <a:latin typeface="+mn-ea"/>
                          <a:ea typeface="+mn-ea"/>
                        </a:rPr>
                        <a:t>务</a:t>
                      </a:r>
                      <a:endParaRPr lang="zh-CN" sz="1600" kern="100">
                        <a:latin typeface="+mn-ea"/>
                        <a:ea typeface="+mn-ea"/>
                      </a:endParaRPr>
                    </a:p>
                  </a:txBody>
                  <a:tcPr marL="68580" marR="68580" marT="0" marB="0" anchor="ctr"/>
                </a:tc>
                <a:tc gridSpan="5">
                  <a:txBody>
                    <a:bodyPr/>
                    <a:lstStyle/>
                    <a:p>
                      <a:pPr algn="ctr">
                        <a:spcAft>
                          <a:spcPts val="0"/>
                        </a:spcAft>
                      </a:pPr>
                      <a:endParaRPr lang="en-US" sz="1600" kern="100" dirty="0">
                        <a:latin typeface="+mn-ea"/>
                        <a:ea typeface="+mn-ea"/>
                      </a:endParaRPr>
                    </a:p>
                  </a:txBody>
                  <a:tcPr marL="68580" marR="68580" marT="0" marB="0" anchor="ctr"/>
                </a:tc>
                <a:tc hMerge="1">
                  <a:tcPr/>
                </a:tc>
                <a:tc hMerge="1">
                  <a:tcPr/>
                </a:tc>
                <a:tc hMerge="1">
                  <a:tcPr/>
                </a:tc>
                <a:tc hMerge="1">
                  <a:tcPr/>
                </a:tc>
              </a:tr>
              <a:tr h="370840">
                <a:tc>
                  <a:txBody>
                    <a:bodyPr/>
                    <a:lstStyle/>
                    <a:p>
                      <a:pPr algn="ctr">
                        <a:spcAft>
                          <a:spcPts val="0"/>
                        </a:spcAft>
                      </a:pPr>
                      <a:r>
                        <a:rPr lang="zh-CN" sz="1600" kern="100">
                          <a:latin typeface="+mn-ea"/>
                          <a:ea typeface="+mn-ea"/>
                        </a:rPr>
                        <a:t>专</a:t>
                      </a:r>
                      <a:r>
                        <a:rPr lang="en-US" sz="1600" kern="100">
                          <a:latin typeface="+mn-ea"/>
                          <a:ea typeface="+mn-ea"/>
                        </a:rPr>
                        <a:t>    </a:t>
                      </a:r>
                      <a:r>
                        <a:rPr lang="zh-CN" sz="1600" kern="100">
                          <a:latin typeface="+mn-ea"/>
                          <a:ea typeface="+mn-ea"/>
                        </a:rPr>
                        <a:t>长</a:t>
                      </a:r>
                      <a:endParaRPr lang="zh-CN" sz="1600" kern="100">
                        <a:latin typeface="+mn-ea"/>
                        <a:ea typeface="+mn-ea"/>
                      </a:endParaRPr>
                    </a:p>
                  </a:txBody>
                  <a:tcPr marL="68580" marR="68580" marT="0" marB="0" anchor="ctr"/>
                </a:tc>
                <a:tc gridSpan="5">
                  <a:txBody>
                    <a:bodyPr/>
                    <a:lstStyle/>
                    <a:p>
                      <a:pPr algn="ctr">
                        <a:spcAft>
                          <a:spcPts val="0"/>
                        </a:spcAft>
                      </a:pPr>
                      <a:endParaRPr lang="en-US" sz="1600" kern="100" dirty="0">
                        <a:latin typeface="+mn-ea"/>
                        <a:ea typeface="+mn-ea"/>
                      </a:endParaRPr>
                    </a:p>
                  </a:txBody>
                  <a:tcPr marL="68580" marR="68580" marT="0" marB="0" anchor="ctr"/>
                </a:tc>
                <a:tc hMerge="1">
                  <a:tcPr/>
                </a:tc>
                <a:tc hMerge="1">
                  <a:tcPr/>
                </a:tc>
                <a:tc hMerge="1">
                  <a:tcPr/>
                </a:tc>
                <a:tc hMerge="1">
                  <a:tcPr/>
                </a:tc>
              </a:tr>
              <a:tr h="370840">
                <a:tc gridSpan="6">
                  <a:txBody>
                    <a:bodyPr/>
                    <a:lstStyle/>
                    <a:p>
                      <a:pPr algn="ctr">
                        <a:spcAft>
                          <a:spcPts val="0"/>
                        </a:spcAft>
                      </a:pPr>
                      <a:r>
                        <a:rPr lang="zh-CN" sz="1600" kern="100" dirty="0">
                          <a:latin typeface="+mn-ea"/>
                          <a:ea typeface="+mn-ea"/>
                        </a:rPr>
                        <a:t>主要经历</a:t>
                      </a:r>
                      <a:endParaRPr lang="zh-CN" sz="1600" kern="100" dirty="0">
                        <a:latin typeface="+mn-ea"/>
                        <a:ea typeface="+mn-ea"/>
                      </a:endParaRPr>
                    </a:p>
                  </a:txBody>
                  <a:tcPr marL="68580" marR="68580" marT="0" marB="0" anchor="ctr"/>
                </a:tc>
                <a:tc hMerge="1">
                  <a:tcPr/>
                </a:tc>
                <a:tc hMerge="1">
                  <a:tcPr/>
                </a:tc>
                <a:tc hMerge="1">
                  <a:tcPr/>
                </a:tc>
                <a:tc hMerge="1">
                  <a:tcPr/>
                </a:tc>
                <a:tc hMerge="1">
                  <a:tcPr/>
                </a:tc>
              </a:tr>
              <a:tr h="370840">
                <a:tc>
                  <a:txBody>
                    <a:bodyPr/>
                    <a:lstStyle/>
                    <a:p>
                      <a:pPr algn="ctr">
                        <a:spcAft>
                          <a:spcPts val="0"/>
                        </a:spcAft>
                      </a:pPr>
                      <a:r>
                        <a:rPr lang="zh-CN" sz="1600" b="1" kern="100">
                          <a:latin typeface="+mn-ea"/>
                          <a:ea typeface="+mn-ea"/>
                        </a:rPr>
                        <a:t>时</a:t>
                      </a:r>
                      <a:r>
                        <a:rPr lang="en-US" sz="1600" b="1" kern="100">
                          <a:latin typeface="+mn-ea"/>
                          <a:ea typeface="+mn-ea"/>
                        </a:rPr>
                        <a:t>   </a:t>
                      </a:r>
                      <a:r>
                        <a:rPr lang="zh-CN" sz="1600" b="1" kern="100">
                          <a:latin typeface="+mn-ea"/>
                          <a:ea typeface="+mn-ea"/>
                        </a:rPr>
                        <a:t>间</a:t>
                      </a:r>
                      <a:endParaRPr lang="zh-CN" sz="1600" kern="100">
                        <a:latin typeface="+mn-ea"/>
                        <a:ea typeface="+mn-ea"/>
                      </a:endParaRPr>
                    </a:p>
                  </a:txBody>
                  <a:tcPr marL="68580" marR="68580" marT="0" marB="0" anchor="ctr"/>
                </a:tc>
                <a:tc>
                  <a:txBody>
                    <a:bodyPr/>
                    <a:lstStyle/>
                    <a:p>
                      <a:pPr algn="ctr">
                        <a:spcAft>
                          <a:spcPts val="0"/>
                        </a:spcAft>
                      </a:pPr>
                      <a:r>
                        <a:rPr lang="zh-CN" sz="1600" b="1" kern="100">
                          <a:latin typeface="+mn-ea"/>
                          <a:ea typeface="+mn-ea"/>
                        </a:rPr>
                        <a:t>单</a:t>
                      </a:r>
                      <a:r>
                        <a:rPr lang="en-US" sz="1600" b="1" kern="100">
                          <a:latin typeface="+mn-ea"/>
                          <a:ea typeface="+mn-ea"/>
                        </a:rPr>
                        <a:t>    </a:t>
                      </a:r>
                      <a:r>
                        <a:rPr lang="zh-CN" sz="1600" b="1" kern="100">
                          <a:latin typeface="+mn-ea"/>
                          <a:ea typeface="+mn-ea"/>
                        </a:rPr>
                        <a:t>位</a:t>
                      </a:r>
                      <a:endParaRPr lang="zh-CN" sz="1600" kern="100">
                        <a:latin typeface="+mn-ea"/>
                        <a:ea typeface="+mn-ea"/>
                      </a:endParaRPr>
                    </a:p>
                  </a:txBody>
                  <a:tcPr marL="68580" marR="68580" marT="0" marB="0" anchor="ctr"/>
                </a:tc>
                <a:tc gridSpan="2">
                  <a:txBody>
                    <a:bodyPr/>
                    <a:lstStyle/>
                    <a:p>
                      <a:pPr algn="ctr">
                        <a:spcAft>
                          <a:spcPts val="0"/>
                        </a:spcAft>
                      </a:pPr>
                      <a:r>
                        <a:rPr lang="zh-CN" sz="1600" b="1" kern="100" dirty="0">
                          <a:latin typeface="+mn-ea"/>
                          <a:ea typeface="+mn-ea"/>
                        </a:rPr>
                        <a:t>职</a:t>
                      </a:r>
                      <a:r>
                        <a:rPr lang="en-US" sz="1600" b="1" kern="100" dirty="0">
                          <a:latin typeface="+mn-ea"/>
                          <a:ea typeface="+mn-ea"/>
                        </a:rPr>
                        <a:t>   </a:t>
                      </a:r>
                      <a:r>
                        <a:rPr lang="zh-CN" sz="1600" b="1" kern="100" dirty="0">
                          <a:latin typeface="+mn-ea"/>
                          <a:ea typeface="+mn-ea"/>
                        </a:rPr>
                        <a:t>务</a:t>
                      </a:r>
                      <a:endParaRPr lang="zh-CN" sz="1600" kern="100" dirty="0">
                        <a:latin typeface="+mn-ea"/>
                        <a:ea typeface="+mn-ea"/>
                      </a:endParaRPr>
                    </a:p>
                  </a:txBody>
                  <a:tcPr marL="68580" marR="68580" marT="0" marB="0" anchor="ctr"/>
                </a:tc>
                <a:tc hMerge="1">
                  <a:tcPr/>
                </a:tc>
                <a:tc gridSpan="2">
                  <a:txBody>
                    <a:bodyPr/>
                    <a:lstStyle/>
                    <a:p>
                      <a:pPr algn="ctr">
                        <a:spcAft>
                          <a:spcPts val="0"/>
                        </a:spcAft>
                      </a:pPr>
                      <a:r>
                        <a:rPr lang="zh-CN" sz="1600" b="1" kern="100">
                          <a:latin typeface="+mn-ea"/>
                          <a:ea typeface="+mn-ea"/>
                        </a:rPr>
                        <a:t>业</a:t>
                      </a:r>
                      <a:r>
                        <a:rPr lang="en-US" sz="1600" b="1" kern="100">
                          <a:latin typeface="+mn-ea"/>
                          <a:ea typeface="+mn-ea"/>
                        </a:rPr>
                        <a:t>   </a:t>
                      </a:r>
                      <a:r>
                        <a:rPr lang="zh-CN" sz="1600" b="1" kern="100">
                          <a:latin typeface="+mn-ea"/>
                          <a:ea typeface="+mn-ea"/>
                        </a:rPr>
                        <a:t>绩</a:t>
                      </a:r>
                      <a:endParaRPr lang="zh-CN" sz="1600" kern="100">
                        <a:latin typeface="+mn-ea"/>
                        <a:ea typeface="+mn-ea"/>
                      </a:endParaRPr>
                    </a:p>
                  </a:txBody>
                  <a:tcPr marL="68580" marR="68580" marT="0" marB="0" anchor="ctr"/>
                </a:tc>
                <a:tc hMerge="1">
                  <a:tcPr/>
                </a:tc>
              </a:tr>
              <a:tr h="370840">
                <a:tc>
                  <a:txBody>
                    <a:bodyPr/>
                    <a:lstStyle/>
                    <a:p>
                      <a:pPr algn="ctr">
                        <a:spcAft>
                          <a:spcPts val="0"/>
                        </a:spcAft>
                      </a:pPr>
                      <a:endParaRPr lang="en-US" sz="1600" kern="100">
                        <a:latin typeface="+mn-ea"/>
                        <a:ea typeface="+mn-ea"/>
                      </a:endParaRPr>
                    </a:p>
                  </a:txBody>
                  <a:tcPr marL="68580" marR="68580" marT="0" marB="0" anchor="ctr"/>
                </a:tc>
                <a:tc>
                  <a:txBody>
                    <a:bodyPr/>
                    <a:lstStyle/>
                    <a:p>
                      <a:pPr algn="ctr">
                        <a:spcAft>
                          <a:spcPts val="0"/>
                        </a:spcAft>
                      </a:pPr>
                      <a:endParaRPr lang="en-US" sz="1600" kern="100">
                        <a:latin typeface="+mn-ea"/>
                        <a:ea typeface="+mn-ea"/>
                      </a:endParaRPr>
                    </a:p>
                  </a:txBody>
                  <a:tcPr marL="68580" marR="68580" marT="0" marB="0" anchor="ctr"/>
                </a:tc>
                <a:tc gridSpan="2">
                  <a:txBody>
                    <a:bodyPr/>
                    <a:lstStyle/>
                    <a:p>
                      <a:pPr algn="ctr">
                        <a:spcAft>
                          <a:spcPts val="0"/>
                        </a:spcAft>
                      </a:pPr>
                      <a:endParaRPr lang="en-US" sz="1600" kern="100" dirty="0">
                        <a:latin typeface="+mn-ea"/>
                        <a:ea typeface="+mn-ea"/>
                      </a:endParaRPr>
                    </a:p>
                  </a:txBody>
                  <a:tcPr marL="68580" marR="68580" marT="0" marB="0" anchor="ctr"/>
                </a:tc>
                <a:tc hMerge="1">
                  <a:tcPr/>
                </a:tc>
                <a:tc gridSpan="2">
                  <a:txBody>
                    <a:bodyPr/>
                    <a:lstStyle/>
                    <a:p>
                      <a:pPr algn="ctr">
                        <a:spcAft>
                          <a:spcPts val="0"/>
                        </a:spcAft>
                      </a:pPr>
                      <a:endParaRPr lang="en-US" sz="1600" kern="100">
                        <a:latin typeface="+mn-ea"/>
                        <a:ea typeface="+mn-ea"/>
                      </a:endParaRPr>
                    </a:p>
                  </a:txBody>
                  <a:tcPr marL="68580" marR="68580" marT="0" marB="0" anchor="ctr"/>
                </a:tc>
                <a:tc hMerge="1">
                  <a:tcPr/>
                </a:tc>
              </a:tr>
              <a:tr h="370840">
                <a:tc>
                  <a:txBody>
                    <a:bodyPr/>
                    <a:lstStyle/>
                    <a:p>
                      <a:pPr algn="ctr">
                        <a:spcAft>
                          <a:spcPts val="0"/>
                        </a:spcAft>
                      </a:pPr>
                      <a:endParaRPr lang="en-US" sz="1600" kern="100">
                        <a:latin typeface="+mn-ea"/>
                        <a:ea typeface="+mn-ea"/>
                      </a:endParaRPr>
                    </a:p>
                  </a:txBody>
                  <a:tcPr marL="68580" marR="68580" marT="0" marB="0" anchor="ctr"/>
                </a:tc>
                <a:tc>
                  <a:txBody>
                    <a:bodyPr/>
                    <a:lstStyle/>
                    <a:p>
                      <a:pPr algn="ctr">
                        <a:spcAft>
                          <a:spcPts val="0"/>
                        </a:spcAft>
                      </a:pPr>
                      <a:endParaRPr lang="en-US" sz="1600" kern="100">
                        <a:latin typeface="+mn-ea"/>
                        <a:ea typeface="+mn-ea"/>
                      </a:endParaRPr>
                    </a:p>
                  </a:txBody>
                  <a:tcPr marL="68580" marR="68580" marT="0" marB="0" anchor="ctr"/>
                </a:tc>
                <a:tc gridSpan="2">
                  <a:txBody>
                    <a:bodyPr/>
                    <a:lstStyle/>
                    <a:p>
                      <a:pPr algn="ctr">
                        <a:spcAft>
                          <a:spcPts val="0"/>
                        </a:spcAft>
                      </a:pPr>
                      <a:endParaRPr lang="en-US" sz="1600" kern="100" dirty="0">
                        <a:latin typeface="+mn-ea"/>
                        <a:ea typeface="+mn-ea"/>
                      </a:endParaRPr>
                    </a:p>
                  </a:txBody>
                  <a:tcPr marL="68580" marR="68580" marT="0" marB="0" anchor="ctr"/>
                </a:tc>
                <a:tc hMerge="1">
                  <a:tcPr/>
                </a:tc>
                <a:tc gridSpan="2">
                  <a:txBody>
                    <a:bodyPr/>
                    <a:lstStyle/>
                    <a:p>
                      <a:pPr algn="ctr">
                        <a:spcAft>
                          <a:spcPts val="0"/>
                        </a:spcAft>
                      </a:pPr>
                      <a:endParaRPr lang="en-US" sz="1600" kern="100">
                        <a:latin typeface="+mn-ea"/>
                        <a:ea typeface="+mn-ea"/>
                      </a:endParaRPr>
                    </a:p>
                  </a:txBody>
                  <a:tcPr marL="68580" marR="68580" marT="0" marB="0" anchor="ctr"/>
                </a:tc>
                <a:tc hMerge="1">
                  <a:tcPr/>
                </a:tc>
              </a:tr>
              <a:tr h="370840">
                <a:tc>
                  <a:txBody>
                    <a:bodyPr/>
                    <a:lstStyle/>
                    <a:p>
                      <a:pPr algn="ctr">
                        <a:spcAft>
                          <a:spcPts val="0"/>
                        </a:spcAft>
                      </a:pPr>
                      <a:endParaRPr lang="en-US" sz="1600" kern="100">
                        <a:latin typeface="+mn-ea"/>
                        <a:ea typeface="+mn-ea"/>
                      </a:endParaRPr>
                    </a:p>
                  </a:txBody>
                  <a:tcPr marL="68580" marR="68580" marT="0" marB="0" anchor="ctr"/>
                </a:tc>
                <a:tc>
                  <a:txBody>
                    <a:bodyPr/>
                    <a:lstStyle/>
                    <a:p>
                      <a:pPr algn="ctr">
                        <a:spcAft>
                          <a:spcPts val="0"/>
                        </a:spcAft>
                      </a:pPr>
                      <a:endParaRPr lang="en-US" sz="1600" kern="100">
                        <a:latin typeface="+mn-ea"/>
                        <a:ea typeface="+mn-ea"/>
                      </a:endParaRPr>
                    </a:p>
                  </a:txBody>
                  <a:tcPr marL="68580" marR="68580" marT="0" marB="0" anchor="ctr"/>
                </a:tc>
                <a:tc gridSpan="2">
                  <a:txBody>
                    <a:bodyPr/>
                    <a:lstStyle/>
                    <a:p>
                      <a:pPr algn="ctr">
                        <a:spcAft>
                          <a:spcPts val="0"/>
                        </a:spcAft>
                      </a:pPr>
                      <a:endParaRPr lang="en-US" sz="1600" kern="100" dirty="0">
                        <a:latin typeface="+mn-ea"/>
                        <a:ea typeface="+mn-ea"/>
                      </a:endParaRPr>
                    </a:p>
                  </a:txBody>
                  <a:tcPr marL="68580" marR="68580" marT="0" marB="0" anchor="ctr"/>
                </a:tc>
                <a:tc hMerge="1">
                  <a:tcPr/>
                </a:tc>
                <a:tc gridSpan="2">
                  <a:txBody>
                    <a:bodyPr/>
                    <a:lstStyle/>
                    <a:p>
                      <a:pPr algn="ctr">
                        <a:spcAft>
                          <a:spcPts val="0"/>
                        </a:spcAft>
                      </a:pPr>
                      <a:endParaRPr lang="en-US" sz="1600" kern="100">
                        <a:latin typeface="+mn-ea"/>
                        <a:ea typeface="+mn-ea"/>
                      </a:endParaRPr>
                    </a:p>
                  </a:txBody>
                  <a:tcPr marL="68580" marR="68580" marT="0" marB="0" anchor="ctr"/>
                </a:tc>
                <a:tc hMerge="1">
                  <a:tcPr/>
                </a:tc>
              </a:tr>
              <a:tr h="370840">
                <a:tc>
                  <a:txBody>
                    <a:bodyPr/>
                    <a:lstStyle/>
                    <a:p>
                      <a:pPr algn="ctr">
                        <a:spcAft>
                          <a:spcPts val="0"/>
                        </a:spcAft>
                      </a:pPr>
                      <a:endParaRPr lang="en-US" sz="1600" kern="100">
                        <a:latin typeface="+mn-ea"/>
                        <a:ea typeface="+mn-ea"/>
                      </a:endParaRPr>
                    </a:p>
                  </a:txBody>
                  <a:tcPr marL="68580" marR="68580" marT="0" marB="0" anchor="ctr"/>
                </a:tc>
                <a:tc>
                  <a:txBody>
                    <a:bodyPr/>
                    <a:lstStyle/>
                    <a:p>
                      <a:pPr algn="ctr">
                        <a:spcAft>
                          <a:spcPts val="0"/>
                        </a:spcAft>
                      </a:pPr>
                      <a:endParaRPr lang="en-US" sz="1600" kern="100">
                        <a:latin typeface="+mn-ea"/>
                        <a:ea typeface="+mn-ea"/>
                      </a:endParaRPr>
                    </a:p>
                  </a:txBody>
                  <a:tcPr marL="68580" marR="68580" marT="0" marB="0" anchor="ctr"/>
                </a:tc>
                <a:tc gridSpan="2">
                  <a:txBody>
                    <a:bodyPr/>
                    <a:lstStyle/>
                    <a:p>
                      <a:pPr algn="ctr">
                        <a:spcAft>
                          <a:spcPts val="0"/>
                        </a:spcAft>
                      </a:pPr>
                      <a:endParaRPr lang="en-US" sz="1600" kern="100" dirty="0">
                        <a:latin typeface="+mn-ea"/>
                        <a:ea typeface="+mn-ea"/>
                      </a:endParaRPr>
                    </a:p>
                  </a:txBody>
                  <a:tcPr marL="68580" marR="68580" marT="0" marB="0" anchor="ctr"/>
                </a:tc>
                <a:tc hMerge="1">
                  <a:tcPr/>
                </a:tc>
                <a:tc gridSpan="2">
                  <a:txBody>
                    <a:bodyPr/>
                    <a:lstStyle/>
                    <a:p>
                      <a:pPr algn="ctr">
                        <a:spcAft>
                          <a:spcPts val="0"/>
                        </a:spcAft>
                      </a:pPr>
                      <a:endParaRPr lang="en-US" sz="1600" kern="100" dirty="0">
                        <a:latin typeface="+mn-ea"/>
                        <a:ea typeface="+mn-ea"/>
                      </a:endParaRPr>
                    </a:p>
                  </a:txBody>
                  <a:tcPr marL="68580" marR="68580" marT="0" marB="0" anchor="ctr"/>
                </a:tc>
                <a:tc hMerge="1">
                  <a:tcPr/>
                </a:tc>
              </a:tr>
              <a:tr h="370840">
                <a:tc gridSpan="6">
                  <a:txBody>
                    <a:bodyPr/>
                    <a:lstStyle/>
                    <a:p>
                      <a:pPr algn="ctr">
                        <a:spcAft>
                          <a:spcPts val="0"/>
                        </a:spcAft>
                      </a:pPr>
                      <a:r>
                        <a:rPr lang="zh-CN" sz="1600" kern="100" dirty="0">
                          <a:latin typeface="+mn-ea"/>
                          <a:ea typeface="+mn-ea"/>
                        </a:rPr>
                        <a:t>所受教育</a:t>
                      </a:r>
                      <a:endParaRPr lang="zh-CN" sz="1600" kern="100" dirty="0">
                        <a:latin typeface="+mn-ea"/>
                        <a:ea typeface="+mn-ea"/>
                      </a:endParaRPr>
                    </a:p>
                  </a:txBody>
                  <a:tcPr marL="68580" marR="68580" marT="0" marB="0" anchor="ctr"/>
                </a:tc>
                <a:tc hMerge="1">
                  <a:tcPr/>
                </a:tc>
                <a:tc hMerge="1">
                  <a:tcPr/>
                </a:tc>
                <a:tc hMerge="1">
                  <a:tcPr/>
                </a:tc>
                <a:tc hMerge="1">
                  <a:tcPr/>
                </a:tc>
                <a:tc hMerge="1">
                  <a:tcPr/>
                </a:tc>
              </a:tr>
              <a:tr h="370840">
                <a:tc>
                  <a:txBody>
                    <a:bodyPr/>
                    <a:lstStyle/>
                    <a:p>
                      <a:pPr algn="ctr">
                        <a:spcAft>
                          <a:spcPts val="0"/>
                        </a:spcAft>
                      </a:pPr>
                      <a:r>
                        <a:rPr lang="zh-CN" sz="1600" b="1" kern="100">
                          <a:latin typeface="+mn-ea"/>
                          <a:ea typeface="+mn-ea"/>
                        </a:rPr>
                        <a:t>时</a:t>
                      </a:r>
                      <a:r>
                        <a:rPr lang="en-US" sz="1600" b="1" kern="100">
                          <a:latin typeface="+mn-ea"/>
                          <a:ea typeface="+mn-ea"/>
                        </a:rPr>
                        <a:t>   </a:t>
                      </a:r>
                      <a:r>
                        <a:rPr lang="zh-CN" sz="1600" b="1" kern="100">
                          <a:latin typeface="+mn-ea"/>
                          <a:ea typeface="+mn-ea"/>
                        </a:rPr>
                        <a:t>间</a:t>
                      </a:r>
                      <a:endParaRPr lang="zh-CN" sz="1600" kern="100">
                        <a:latin typeface="+mn-ea"/>
                        <a:ea typeface="+mn-ea"/>
                      </a:endParaRPr>
                    </a:p>
                  </a:txBody>
                  <a:tcPr marL="68580" marR="68580" marT="0" marB="0" anchor="ctr"/>
                </a:tc>
                <a:tc gridSpan="2">
                  <a:txBody>
                    <a:bodyPr/>
                    <a:lstStyle/>
                    <a:p>
                      <a:pPr algn="ctr">
                        <a:spcAft>
                          <a:spcPts val="0"/>
                        </a:spcAft>
                      </a:pPr>
                      <a:r>
                        <a:rPr lang="zh-CN" sz="1600" b="1" kern="100">
                          <a:latin typeface="+mn-ea"/>
                          <a:ea typeface="+mn-ea"/>
                        </a:rPr>
                        <a:t>学</a:t>
                      </a:r>
                      <a:r>
                        <a:rPr lang="en-US" sz="1600" b="1" kern="100">
                          <a:latin typeface="+mn-ea"/>
                          <a:ea typeface="+mn-ea"/>
                        </a:rPr>
                        <a:t>   </a:t>
                      </a:r>
                      <a:r>
                        <a:rPr lang="zh-CN" sz="1600" b="1" kern="100">
                          <a:latin typeface="+mn-ea"/>
                          <a:ea typeface="+mn-ea"/>
                        </a:rPr>
                        <a:t>校</a:t>
                      </a:r>
                      <a:endParaRPr lang="zh-CN" sz="1600" kern="100">
                        <a:latin typeface="+mn-ea"/>
                        <a:ea typeface="+mn-ea"/>
                      </a:endParaRPr>
                    </a:p>
                  </a:txBody>
                  <a:tcPr marL="68580" marR="68580" marT="0" marB="0" anchor="ctr"/>
                </a:tc>
                <a:tc hMerge="1">
                  <a:tcPr/>
                </a:tc>
                <a:tc gridSpan="2">
                  <a:txBody>
                    <a:bodyPr/>
                    <a:lstStyle/>
                    <a:p>
                      <a:pPr algn="ctr">
                        <a:spcAft>
                          <a:spcPts val="0"/>
                        </a:spcAft>
                      </a:pPr>
                      <a:r>
                        <a:rPr lang="zh-CN" sz="1600" b="1" kern="100" dirty="0">
                          <a:latin typeface="+mn-ea"/>
                          <a:ea typeface="+mn-ea"/>
                        </a:rPr>
                        <a:t>专</a:t>
                      </a:r>
                      <a:r>
                        <a:rPr lang="en-US" sz="1600" b="1" kern="100" dirty="0">
                          <a:latin typeface="+mn-ea"/>
                          <a:ea typeface="+mn-ea"/>
                        </a:rPr>
                        <a:t>   </a:t>
                      </a:r>
                      <a:r>
                        <a:rPr lang="zh-CN" sz="1600" b="1" kern="100" dirty="0">
                          <a:latin typeface="+mn-ea"/>
                          <a:ea typeface="+mn-ea"/>
                        </a:rPr>
                        <a:t>业</a:t>
                      </a:r>
                      <a:endParaRPr lang="zh-CN" sz="1600" kern="100" dirty="0">
                        <a:latin typeface="+mn-ea"/>
                        <a:ea typeface="+mn-ea"/>
                      </a:endParaRPr>
                    </a:p>
                  </a:txBody>
                  <a:tcPr marL="68580" marR="68580" marT="0" marB="0" anchor="ctr"/>
                </a:tc>
                <a:tc hMerge="1">
                  <a:tcPr/>
                </a:tc>
                <a:tc>
                  <a:txBody>
                    <a:bodyPr/>
                    <a:lstStyle/>
                    <a:p>
                      <a:pPr algn="ctr">
                        <a:spcAft>
                          <a:spcPts val="0"/>
                        </a:spcAft>
                      </a:pPr>
                      <a:r>
                        <a:rPr lang="zh-CN" sz="1600" b="1" kern="100">
                          <a:latin typeface="+mn-ea"/>
                          <a:ea typeface="+mn-ea"/>
                        </a:rPr>
                        <a:t>学</a:t>
                      </a:r>
                      <a:r>
                        <a:rPr lang="en-US" sz="1600" b="1" kern="100">
                          <a:latin typeface="+mn-ea"/>
                          <a:ea typeface="+mn-ea"/>
                        </a:rPr>
                        <a:t>   </a:t>
                      </a:r>
                      <a:r>
                        <a:rPr lang="zh-CN" sz="1600" b="1" kern="100">
                          <a:latin typeface="+mn-ea"/>
                          <a:ea typeface="+mn-ea"/>
                        </a:rPr>
                        <a:t>历</a:t>
                      </a:r>
                      <a:endParaRPr lang="zh-CN" sz="1600" kern="100">
                        <a:latin typeface="+mn-ea"/>
                        <a:ea typeface="+mn-ea"/>
                      </a:endParaRPr>
                    </a:p>
                  </a:txBody>
                  <a:tcPr marL="68580" marR="68580" marT="0" marB="0" anchor="ctr"/>
                </a:tc>
              </a:tr>
              <a:tr h="370840">
                <a:tc>
                  <a:txBody>
                    <a:bodyPr/>
                    <a:lstStyle/>
                    <a:p>
                      <a:pPr algn="ctr">
                        <a:spcAft>
                          <a:spcPts val="0"/>
                        </a:spcAft>
                      </a:pPr>
                      <a:endParaRPr lang="en-US" sz="1600" kern="100">
                        <a:latin typeface="+mn-ea"/>
                        <a:ea typeface="+mn-ea"/>
                      </a:endParaRPr>
                    </a:p>
                  </a:txBody>
                  <a:tcPr marL="68580" marR="68580" marT="0" marB="0" anchor="ctr"/>
                </a:tc>
                <a:tc gridSpan="2">
                  <a:txBody>
                    <a:bodyPr/>
                    <a:lstStyle/>
                    <a:p>
                      <a:pPr algn="ctr">
                        <a:spcAft>
                          <a:spcPts val="0"/>
                        </a:spcAft>
                      </a:pPr>
                      <a:endParaRPr lang="en-US" sz="1600" kern="100">
                        <a:latin typeface="+mn-ea"/>
                        <a:ea typeface="+mn-ea"/>
                      </a:endParaRPr>
                    </a:p>
                  </a:txBody>
                  <a:tcPr marL="68580" marR="68580" marT="0" marB="0" anchor="ctr"/>
                </a:tc>
                <a:tc hMerge="1">
                  <a:tcPr/>
                </a:tc>
                <a:tc gridSpan="2">
                  <a:txBody>
                    <a:bodyPr/>
                    <a:lstStyle/>
                    <a:p>
                      <a:pPr algn="ctr">
                        <a:spcAft>
                          <a:spcPts val="0"/>
                        </a:spcAft>
                      </a:pPr>
                      <a:endParaRPr lang="en-US" sz="1600" kern="100" dirty="0">
                        <a:latin typeface="+mn-ea"/>
                        <a:ea typeface="+mn-ea"/>
                      </a:endParaRPr>
                    </a:p>
                  </a:txBody>
                  <a:tcPr marL="68580" marR="68580" marT="0" marB="0" anchor="ctr"/>
                </a:tc>
                <a:tc hMerge="1">
                  <a:tcPr/>
                </a:tc>
                <a:tc>
                  <a:txBody>
                    <a:bodyPr/>
                    <a:lstStyle/>
                    <a:p>
                      <a:pPr algn="ctr">
                        <a:spcAft>
                          <a:spcPts val="0"/>
                        </a:spcAft>
                      </a:pPr>
                      <a:endParaRPr lang="en-US" sz="1600" kern="100" dirty="0">
                        <a:latin typeface="+mn-ea"/>
                        <a:ea typeface="+mn-ea"/>
                      </a:endParaRPr>
                    </a:p>
                  </a:txBody>
                  <a:tcPr marL="68580" marR="68580" marT="0" marB="0" anchor="ctr"/>
                </a:tc>
              </a:tr>
              <a:tr h="370840">
                <a:tc>
                  <a:txBody>
                    <a:bodyPr/>
                    <a:lstStyle/>
                    <a:p>
                      <a:pPr algn="ctr">
                        <a:spcAft>
                          <a:spcPts val="0"/>
                        </a:spcAft>
                      </a:pPr>
                      <a:endParaRPr lang="en-US" sz="1600" kern="100">
                        <a:latin typeface="+mn-ea"/>
                        <a:ea typeface="+mn-ea"/>
                      </a:endParaRPr>
                    </a:p>
                  </a:txBody>
                  <a:tcPr marL="68580" marR="68580" marT="0" marB="0" anchor="ctr"/>
                </a:tc>
                <a:tc gridSpan="2">
                  <a:txBody>
                    <a:bodyPr/>
                    <a:lstStyle/>
                    <a:p>
                      <a:pPr algn="ctr">
                        <a:spcAft>
                          <a:spcPts val="0"/>
                        </a:spcAft>
                      </a:pPr>
                      <a:endParaRPr lang="en-US" sz="1600" kern="100">
                        <a:latin typeface="+mn-ea"/>
                        <a:ea typeface="+mn-ea"/>
                      </a:endParaRPr>
                    </a:p>
                  </a:txBody>
                  <a:tcPr marL="68580" marR="68580" marT="0" marB="0" anchor="ctr"/>
                </a:tc>
                <a:tc hMerge="1">
                  <a:tcPr/>
                </a:tc>
                <a:tc gridSpan="2">
                  <a:txBody>
                    <a:bodyPr/>
                    <a:lstStyle/>
                    <a:p>
                      <a:pPr algn="ctr">
                        <a:spcAft>
                          <a:spcPts val="0"/>
                        </a:spcAft>
                      </a:pPr>
                      <a:endParaRPr lang="en-US" sz="1600" kern="100">
                        <a:latin typeface="+mn-ea"/>
                        <a:ea typeface="+mn-ea"/>
                      </a:endParaRPr>
                    </a:p>
                  </a:txBody>
                  <a:tcPr marL="68580" marR="68580" marT="0" marB="0" anchor="ctr"/>
                </a:tc>
                <a:tc hMerge="1">
                  <a:tcPr/>
                </a:tc>
                <a:tc>
                  <a:txBody>
                    <a:bodyPr/>
                    <a:lstStyle/>
                    <a:p>
                      <a:pPr algn="ctr">
                        <a:spcAft>
                          <a:spcPts val="0"/>
                        </a:spcAft>
                      </a:pPr>
                      <a:endParaRPr lang="en-US" sz="1600" kern="100" dirty="0">
                        <a:latin typeface="+mn-ea"/>
                        <a:ea typeface="+mn-ea"/>
                      </a:endParaRPr>
                    </a:p>
                  </a:txBody>
                  <a:tcPr marL="68580" marR="68580" marT="0" marB="0" anchor="ctr"/>
                </a:tc>
              </a:tr>
              <a:tr h="370840">
                <a:tc>
                  <a:txBody>
                    <a:bodyPr/>
                    <a:lstStyle/>
                    <a:p>
                      <a:pPr algn="ctr">
                        <a:spcAft>
                          <a:spcPts val="0"/>
                        </a:spcAft>
                      </a:pPr>
                      <a:endParaRPr lang="en-US" sz="1600" kern="100">
                        <a:latin typeface="+mn-ea"/>
                        <a:ea typeface="+mn-ea"/>
                      </a:endParaRPr>
                    </a:p>
                  </a:txBody>
                  <a:tcPr marL="68580" marR="68580" marT="0" marB="0" anchor="ctr"/>
                </a:tc>
                <a:tc gridSpan="2">
                  <a:txBody>
                    <a:bodyPr/>
                    <a:lstStyle/>
                    <a:p>
                      <a:pPr algn="ctr">
                        <a:spcAft>
                          <a:spcPts val="0"/>
                        </a:spcAft>
                      </a:pPr>
                      <a:endParaRPr lang="en-US" sz="1600" kern="100">
                        <a:latin typeface="+mn-ea"/>
                        <a:ea typeface="+mn-ea"/>
                      </a:endParaRPr>
                    </a:p>
                  </a:txBody>
                  <a:tcPr marL="68580" marR="68580" marT="0" marB="0" anchor="ctr"/>
                </a:tc>
                <a:tc hMerge="1">
                  <a:tcPr/>
                </a:tc>
                <a:tc gridSpan="2">
                  <a:txBody>
                    <a:bodyPr/>
                    <a:lstStyle/>
                    <a:p>
                      <a:pPr algn="ctr">
                        <a:spcAft>
                          <a:spcPts val="0"/>
                        </a:spcAft>
                      </a:pPr>
                      <a:endParaRPr lang="en-US" sz="1600" kern="100">
                        <a:latin typeface="+mn-ea"/>
                        <a:ea typeface="+mn-ea"/>
                      </a:endParaRPr>
                    </a:p>
                  </a:txBody>
                  <a:tcPr marL="68580" marR="68580" marT="0" marB="0" anchor="ctr"/>
                </a:tc>
                <a:tc hMerge="1">
                  <a:tcPr/>
                </a:tc>
                <a:tc>
                  <a:txBody>
                    <a:bodyPr/>
                    <a:lstStyle/>
                    <a:p>
                      <a:pPr algn="ctr">
                        <a:spcAft>
                          <a:spcPts val="0"/>
                        </a:spcAft>
                      </a:pPr>
                      <a:endParaRPr lang="en-US" sz="1600" kern="100" dirty="0">
                        <a:latin typeface="+mn-ea"/>
                        <a:ea typeface="+mn-ea"/>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1143000"/>
          </a:xfrm>
        </p:spPr>
        <p:txBody>
          <a:bodyPr>
            <a:normAutofit/>
          </a:bodyPr>
          <a:lstStyle/>
          <a:p>
            <a:r>
              <a:rPr lang="zh-CN" altLang="en-US" b="1" dirty="0" smtClean="0"/>
              <a:t>六、财务预测</a:t>
            </a:r>
            <a:endParaRPr lang="zh-CN" altLang="en-US" dirty="0"/>
          </a:p>
        </p:txBody>
      </p:sp>
      <p:sp>
        <p:nvSpPr>
          <p:cNvPr id="3" name="内容占位符 2"/>
          <p:cNvSpPr>
            <a:spLocks noGrp="1"/>
          </p:cNvSpPr>
          <p:nvPr>
            <p:ph idx="1"/>
          </p:nvPr>
        </p:nvSpPr>
        <p:spPr>
          <a:xfrm>
            <a:off x="457200" y="1000108"/>
            <a:ext cx="8229600" cy="5857892"/>
          </a:xfrm>
        </p:spPr>
        <p:txBody>
          <a:bodyPr>
            <a:normAutofit fontScale="55000" lnSpcReduction="20000"/>
          </a:bodyPr>
          <a:lstStyle/>
          <a:p>
            <a:r>
              <a:rPr lang="en-US" b="1" dirty="0" smtClean="0"/>
              <a:t>*</a:t>
            </a:r>
            <a:r>
              <a:rPr lang="zh-CN" altLang="en-US" b="1" dirty="0"/>
              <a:t>财务分析包括以下三方面的内容：</a:t>
            </a:r>
            <a:endParaRPr lang="zh-CN" altLang="en-US" dirty="0"/>
          </a:p>
          <a:p>
            <a:pPr lvl="0">
              <a:buNone/>
            </a:pPr>
            <a:r>
              <a:rPr lang="en-US" altLang="zh-CN" dirty="0" smtClean="0"/>
              <a:t>1</a:t>
            </a:r>
            <a:r>
              <a:rPr lang="zh-CN" altLang="en-US" dirty="0" smtClean="0"/>
              <a:t>、过去</a:t>
            </a:r>
            <a:r>
              <a:rPr lang="zh-CN" altLang="en-US" dirty="0"/>
              <a:t>三年的历史数据，今后三年的发展预测，主要提供过去三年</a:t>
            </a:r>
            <a:endParaRPr lang="zh-CN" altLang="en-US" dirty="0"/>
          </a:p>
          <a:p>
            <a:pPr lvl="0"/>
            <a:r>
              <a:rPr lang="zh-CN" altLang="en-US" b="1" dirty="0"/>
              <a:t>现金流量表、资产负债表、损益表</a:t>
            </a:r>
            <a:r>
              <a:rPr lang="zh-CN" altLang="en-US" dirty="0"/>
              <a:t>、以及年度的财务总结报告书</a:t>
            </a:r>
            <a:endParaRPr lang="zh-CN" altLang="en-US" dirty="0"/>
          </a:p>
          <a:p>
            <a:pPr>
              <a:buNone/>
            </a:pPr>
            <a:r>
              <a:rPr lang="en-US" dirty="0"/>
              <a:t>2</a:t>
            </a:r>
            <a:r>
              <a:rPr lang="zh-CN" altLang="en-US" dirty="0"/>
              <a:t>、投资计划：</a:t>
            </a:r>
            <a:endParaRPr lang="zh-CN" altLang="en-US" dirty="0"/>
          </a:p>
          <a:p>
            <a:pPr lvl="0"/>
            <a:r>
              <a:rPr lang="zh-CN" altLang="en-US" dirty="0"/>
              <a:t>预计的风险投资数额</a:t>
            </a:r>
            <a:endParaRPr lang="zh-CN" altLang="en-US" dirty="0"/>
          </a:p>
          <a:p>
            <a:pPr lvl="0"/>
            <a:r>
              <a:rPr lang="zh-CN" altLang="en-US" dirty="0"/>
              <a:t>投资收益和再投资的安排</a:t>
            </a:r>
            <a:endParaRPr lang="zh-CN" altLang="en-US" dirty="0"/>
          </a:p>
          <a:p>
            <a:pPr lvl="0"/>
            <a:r>
              <a:rPr lang="zh-CN" altLang="en-US" dirty="0"/>
              <a:t>风险投资者投资后双方股权的比例安排</a:t>
            </a:r>
            <a:endParaRPr lang="zh-CN" altLang="en-US" dirty="0"/>
          </a:p>
          <a:p>
            <a:pPr lvl="0"/>
            <a:r>
              <a:rPr lang="zh-CN" altLang="en-US" dirty="0"/>
              <a:t>投资资金的收支安排及财务报告编制</a:t>
            </a:r>
            <a:endParaRPr lang="zh-CN" altLang="en-US" dirty="0"/>
          </a:p>
          <a:p>
            <a:pPr lvl="0"/>
            <a:r>
              <a:rPr lang="zh-CN" altLang="en-US" dirty="0"/>
              <a:t>投资者介入公司经营管理的程度</a:t>
            </a:r>
            <a:endParaRPr lang="zh-CN" altLang="en-US" dirty="0"/>
          </a:p>
          <a:p>
            <a:r>
              <a:rPr lang="en-US" dirty="0"/>
              <a:t>3</a:t>
            </a:r>
            <a:r>
              <a:rPr lang="zh-CN" altLang="en-US" dirty="0"/>
              <a:t>、融资需求</a:t>
            </a:r>
            <a:endParaRPr lang="zh-CN" altLang="en-US" dirty="0"/>
          </a:p>
          <a:p>
            <a:r>
              <a:rPr lang="zh-CN" altLang="en-US" dirty="0"/>
              <a:t>创业所需要的资金额，团队出资情况，资金需求计划，为实现公司发展计划所需要的资金额，资金需求的时间性，资金用途（详细说明资金用途，并列表说明）</a:t>
            </a:r>
            <a:endParaRPr lang="zh-CN" altLang="en-US" dirty="0"/>
          </a:p>
          <a:p>
            <a:r>
              <a:rPr lang="zh-CN" altLang="en-US" dirty="0"/>
              <a:t>融资方案：公司所希望的投资人及所占股份的说明，资金其他来源，如银行贷段等。</a:t>
            </a:r>
            <a:endParaRPr lang="zh-CN" altLang="en-US" dirty="0"/>
          </a:p>
          <a:p>
            <a:r>
              <a:rPr lang="en-US" b="1" dirty="0"/>
              <a:t>*</a:t>
            </a:r>
            <a:r>
              <a:rPr lang="zh-CN" altLang="en-US" b="1" dirty="0"/>
              <a:t>完成研发所需投入？</a:t>
            </a:r>
            <a:endParaRPr lang="zh-CN" altLang="en-US" dirty="0"/>
          </a:p>
          <a:p>
            <a:r>
              <a:rPr lang="en-US" b="1" dirty="0"/>
              <a:t>*</a:t>
            </a:r>
            <a:r>
              <a:rPr lang="zh-CN" altLang="en-US" b="1" dirty="0"/>
              <a:t>达到盈亏平衡所需投入？</a:t>
            </a:r>
            <a:endParaRPr lang="zh-CN" altLang="en-US" dirty="0"/>
          </a:p>
          <a:p>
            <a:r>
              <a:rPr lang="en-US" b="1" dirty="0"/>
              <a:t>*</a:t>
            </a:r>
            <a:r>
              <a:rPr lang="zh-CN" altLang="en-US" b="1" dirty="0"/>
              <a:t>达到盈亏平衡的时间？</a:t>
            </a:r>
            <a:endParaRPr lang="zh-CN" altLang="en-US" dirty="0"/>
          </a:p>
          <a:p>
            <a:r>
              <a:rPr lang="zh-CN" altLang="en-US" dirty="0"/>
              <a:t>项目实施的计划进度及相应的资金配置、进度表。</a:t>
            </a:r>
            <a:endParaRPr lang="zh-CN" altLang="en-US" dirty="0"/>
          </a:p>
          <a:p>
            <a:r>
              <a:rPr lang="en-US" b="1" dirty="0"/>
              <a:t>*</a:t>
            </a:r>
            <a:r>
              <a:rPr lang="zh-CN" altLang="en-US" b="1" dirty="0"/>
              <a:t>投资与收益</a:t>
            </a:r>
            <a:endParaRPr lang="zh-CN" altLang="en-US" dirty="0"/>
          </a:p>
          <a:p>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Dragon</Template>
  <TotalTime>0</TotalTime>
  <Words>2175</Words>
  <Application>WPS Presentation</Application>
  <PresentationFormat>全屏显示(4:3)</PresentationFormat>
  <Paragraphs>236</Paragraphs>
  <Slides>15</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15</vt:i4>
      </vt:variant>
    </vt:vector>
  </HeadingPairs>
  <TitlesOfParts>
    <vt:vector size="37" baseType="lpstr">
      <vt:lpstr>Arial</vt:lpstr>
      <vt:lpstr>宋体</vt:lpstr>
      <vt:lpstr>Wingdings</vt:lpstr>
      <vt:lpstr>Wingdings 2</vt:lpstr>
      <vt:lpstr>Gubbi</vt:lpstr>
      <vt:lpstr>Arial</vt:lpstr>
      <vt:lpstr>DejaVu Sans</vt:lpstr>
      <vt:lpstr>Times New Roman</vt:lpstr>
      <vt:lpstr>楷体_GB2312</vt:lpstr>
      <vt:lpstr>宋体</vt:lpstr>
      <vt:lpstr>Times New Roman</vt:lpstr>
      <vt:lpstr>Maiandra GD</vt:lpstr>
      <vt:lpstr>隶书</vt:lpstr>
      <vt:lpstr>Droid Sans Fallback</vt:lpstr>
      <vt:lpstr>微软雅黑</vt:lpstr>
      <vt:lpstr>宋体</vt:lpstr>
      <vt:lpstr>Arial Unicode MS</vt:lpstr>
      <vt:lpstr>华文楷体</vt:lpstr>
      <vt:lpstr>Cambria</vt:lpstr>
      <vt:lpstr>Calibri</vt:lpstr>
      <vt:lpstr>MT Extra</vt:lpstr>
      <vt:lpstr>龙腾四海</vt:lpstr>
      <vt:lpstr>   创 业 项 目 计 划 书 样 本  </vt:lpstr>
      <vt:lpstr>PowerPoint 演示文稿</vt:lpstr>
      <vt:lpstr>一、项目摘要</vt:lpstr>
      <vt:lpstr>二、市场分析</vt:lpstr>
      <vt:lpstr>三、产品与服务</vt:lpstr>
      <vt:lpstr>四、市场营销</vt:lpstr>
      <vt:lpstr>五、创业团队</vt:lpstr>
      <vt:lpstr>PowerPoint 演示文稿</vt:lpstr>
      <vt:lpstr>六、财务预测</vt:lpstr>
      <vt:lpstr>PowerPoint 演示文稿</vt:lpstr>
      <vt:lpstr>七、资本结构</vt:lpstr>
      <vt:lpstr>PowerPoint 演示文稿</vt:lpstr>
      <vt:lpstr>八、投资者退出方式</vt:lpstr>
      <vt:lpstr>九、风险分析</vt:lpstr>
      <vt:lpstr>十、其它说明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WCY2019</dc:creator>
  <cp:lastModifiedBy>ko king</cp:lastModifiedBy>
  <cp:revision>8</cp:revision>
  <dcterms:created xsi:type="dcterms:W3CDTF">2020-01-18T06:47:57Z</dcterms:created>
  <dcterms:modified xsi:type="dcterms:W3CDTF">2020-01-18T06:47:57Z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