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98" r:id="rId5"/>
    <p:sldId id="299" r:id="rId6"/>
    <p:sldId id="300" r:id="rId7"/>
    <p:sldId id="301" r:id="rId8"/>
    <p:sldId id="258" r:id="rId9"/>
    <p:sldId id="259" r:id="rId10"/>
    <p:sldId id="260" r:id="rId11"/>
    <p:sldId id="261" r:id="rId12"/>
    <p:sldId id="281" r:id="rId13"/>
    <p:sldId id="262" r:id="rId14"/>
    <p:sldId id="282" r:id="rId15"/>
    <p:sldId id="266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756" y="90"/>
      </p:cViewPr>
      <p:guideLst>
        <p:guide orient="horz" pos="4349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8" name="Shape 118"/>
          <p:cNvSpPr>
            <a:spLocks noGrp="1"/>
          </p:cNvSpPr>
          <p:nvPr>
            <p:ph type="title" hasCustomPrompt="1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 anchor="t"/>
          <a:lstStyle>
            <a:lvl1pPr algn="l">
              <a:defRPr sz="8600" cap="all" spc="1375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 hasCustomPrompt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950790" y="13049250"/>
            <a:ext cx="431293" cy="520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" y="0"/>
            <a:ext cx="24380824" cy="137191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" name="Shape 128"/>
          <p:cNvSpPr>
            <a:spLocks noGrp="1"/>
          </p:cNvSpPr>
          <p:nvPr>
            <p:ph type="title" hasCustomPrompt="1"/>
          </p:nvPr>
        </p:nvSpPr>
        <p:spPr>
          <a:xfrm>
            <a:off x="1841262" y="4261837"/>
            <a:ext cx="20723703" cy="2940731"/>
          </a:xfrm>
          <a:prstGeom prst="rect">
            <a:avLst/>
          </a:prstGeom>
        </p:spPr>
        <p:txBody>
          <a:bodyPr lIns="108850" tIns="108850" rIns="108850" bIns="108850"/>
          <a:lstStyle>
            <a:lvl1pPr defTabSz="2176780">
              <a:defRPr sz="10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 hasCustomPrompt="1"/>
          </p:nvPr>
        </p:nvSpPr>
        <p:spPr>
          <a:xfrm>
            <a:off x="3669824" y="7774199"/>
            <a:ext cx="17066579" cy="3506013"/>
          </a:xfrm>
          <a:prstGeom prst="rect">
            <a:avLst/>
          </a:prstGeom>
        </p:spPr>
        <p:txBody>
          <a:bodyPr lIns="108850" tIns="108850" rIns="108850" bIns="108850" anchor="t"/>
          <a:lstStyle>
            <a:lvl1pPr marL="0" indent="0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544195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1088390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632585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2176780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22571122" y="12768804"/>
            <a:ext cx="603365" cy="624101"/>
          </a:xfrm>
          <a:prstGeom prst="rect">
            <a:avLst/>
          </a:prstGeom>
        </p:spPr>
        <p:txBody>
          <a:bodyPr lIns="108850" tIns="108850" rIns="108850" bIns="108850" anchor="ctr"/>
          <a:lstStyle>
            <a:lvl1pPr algn="r" defTabSz="2176780">
              <a:defRPr sz="2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2.png" descr="E:\第二届“互联网+”大学生创新创业大赛\首届大赛参考材料\首届大赛宣传材料\大赛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7096" y="858796"/>
            <a:ext cx="5143537" cy="31432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0" name="Shape 140"/>
          <p:cNvSpPr/>
          <p:nvPr/>
        </p:nvSpPr>
        <p:spPr>
          <a:xfrm>
            <a:off x="65623" y="4407535"/>
            <a:ext cx="24252755" cy="41643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  <a:defRPr sz="8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880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</a:t>
            </a:r>
            <a:r>
              <a:rPr sz="8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“互联网+”大学生创新创业大赛</a:t>
            </a:r>
            <a:br>
              <a:rPr sz="8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sz="8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青年红色筑梦之旅</a:t>
            </a:r>
            <a:r>
              <a:rPr sz="8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endParaRPr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392363" y="10960412"/>
            <a:ext cx="19621501" cy="8401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lvl="1">
              <a:defRPr sz="3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8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4294967295"/>
          </p:nvPr>
        </p:nvSpPr>
        <p:spPr>
          <a:xfrm>
            <a:off x="612140" y="3611245"/>
            <a:ext cx="23546435" cy="7850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00735">
              <a:lnSpc>
                <a:spcPct val="120000"/>
              </a:lnSpc>
              <a:spcBef>
                <a:spcPts val="5700"/>
              </a:spcBef>
              <a:buNone/>
              <a:defRPr sz="5045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横向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知名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竞品对比分析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（做关键维度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的全</a:t>
            </a:r>
            <a:r>
              <a:rPr lang="zh-CN" sz="54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参数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和</a:t>
            </a:r>
            <a:r>
              <a:rPr lang="zh-CN" sz="54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价格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等元素的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对比分析。一定要客观、真实，优劣势可能都有）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，突出本项目的优势。</a:t>
            </a:r>
            <a:endParaRPr lang="zh-CN"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defTabSz="800735">
              <a:lnSpc>
                <a:spcPct val="120000"/>
              </a:lnSpc>
              <a:spcBef>
                <a:spcPts val="5700"/>
              </a:spcBef>
              <a:buNone/>
              <a:defRPr sz="5045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5400">
                <a:solidFill>
                  <a:schemeClr val="tx1"/>
                </a:solidFill>
              </a:rPr>
              <a:t>6</a:t>
            </a:r>
            <a:r>
              <a:rPr sz="5400">
                <a:solidFill>
                  <a:schemeClr val="tx1"/>
                </a:solidFill>
              </a:rPr>
              <a:t>、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说明你未来将如何挣钱，即你的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商业模式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你的产品将面对的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用户群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是谁</a:t>
            </a:r>
            <a:r>
              <a:rPr 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针对这个用户群，你所采用的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有效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（结果说明一切）营销方式。营销方式要真的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能落地，能执行，能赚钱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5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defTabSz="800735">
              <a:lnSpc>
                <a:spcPct val="120000"/>
              </a:lnSpc>
              <a:spcBef>
                <a:spcPts val="5700"/>
              </a:spcBef>
              <a:buNone/>
              <a:defRPr sz="5045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目前已经达成里程碑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合作案例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总共有几家，总收入，年限，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产品、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效果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等关键环节的进展，尽量用数据）</a:t>
            </a: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  <p:sp>
        <p:nvSpPr>
          <p:cNvPr id="155" name="Shape 155"/>
          <p:cNvSpPr>
            <a:spLocks noGrp="1"/>
          </p:cNvSpPr>
          <p:nvPr/>
        </p:nvSpPr>
        <p:spPr>
          <a:xfrm>
            <a:off x="612660" y="354635"/>
            <a:ext cx="23158679" cy="25634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lnSpc>
                <a:spcPct val="100000"/>
              </a:lnSpc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第三部分（6页左右）</a:t>
            </a:r>
            <a:br>
              <a:rPr>
                <a:solidFill>
                  <a:schemeClr val="accent1"/>
                </a:solidFill>
              </a:rPr>
            </a:br>
            <a:r>
              <a:rPr lang="en-US"/>
              <a:t>HOW</a:t>
            </a:r>
            <a:r>
              <a:t>？</a:t>
            </a:r>
            <a:r>
              <a:rPr lang="zh-CN">
                <a:ea typeface="宋体" panose="02010600030101010101" pitchFamily="2" charset="-122"/>
              </a:rPr>
              <a:t>优势，优势，就是优势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4"/>
          </p:nvPr>
        </p:nvSpPr>
        <p:spPr>
          <a:xfrm>
            <a:off x="612660" y="426390"/>
            <a:ext cx="23158679" cy="256349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</a:t>
            </a:r>
            <a:r>
              <a:rPr lang="zh-CN">
                <a:solidFill>
                  <a:schemeClr val="accent1"/>
                </a:solidFill>
                <a:ea typeface="宋体" panose="02010600030101010101" pitchFamily="2" charset="-122"/>
              </a:rPr>
              <a:t>四</a:t>
            </a:r>
            <a:r>
              <a:rPr>
                <a:solidFill>
                  <a:schemeClr val="accent1"/>
                </a:solidFill>
              </a:rPr>
              <a:t>部分（1页）</a:t>
            </a:r>
            <a:br>
              <a:rPr>
                <a:solidFill>
                  <a:schemeClr val="accent1"/>
                </a:solidFill>
              </a:rPr>
            </a:br>
            <a:r>
              <a:t>How much？财务预测与融资计划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1171575" y="4242435"/>
            <a:ext cx="22040850" cy="8359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6000">
                <a:solidFill>
                  <a:schemeClr val="tx1"/>
                </a:solidFill>
              </a:rPr>
            </a:br>
            <a:r>
              <a:rPr sz="6000">
                <a:solidFill>
                  <a:schemeClr val="tx1"/>
                </a:solidFill>
              </a:rPr>
              <a:t>1、</a:t>
            </a:r>
            <a:r>
              <a:rPr lang="zh-CN" altLang="en-US" sz="6000">
                <a:solidFill>
                  <a:srgbClr val="FF0000"/>
                </a:solidFill>
                <a:ea typeface="宋体" panose="02010600030101010101" pitchFamily="2" charset="-122"/>
              </a:rPr>
              <a:t>财务预测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sz="6000">
                <a:solidFill>
                  <a:schemeClr val="tx1"/>
                </a:solidFill>
                <a:sym typeface="+mn-ea"/>
              </a:rPr>
              <a:t>未来</a:t>
            </a:r>
            <a:r>
              <a:rPr lang="en-US" sz="600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个月</a:t>
            </a:r>
            <a:r>
              <a:rPr lang="en-US" altLang="zh-CN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--3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年的财务预测，总收入，总支出（场地，人员，固定成本，生产成本等），利润，最后持续盈利。</a:t>
            </a:r>
            <a:endParaRPr lang="zh-CN" altLang="en-US" sz="6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>
                <a:solidFill>
                  <a:schemeClr val="tx1"/>
                </a:solidFill>
                <a:sym typeface="+mn-ea"/>
              </a:rPr>
              <a:t>2、</a:t>
            </a:r>
            <a:r>
              <a:rPr lang="zh-CN" altLang="en-US" sz="6000">
                <a:solidFill>
                  <a:srgbClr val="FF0000"/>
                </a:solidFill>
                <a:ea typeface="宋体" panose="02010600030101010101" pitchFamily="2" charset="-122"/>
              </a:rPr>
              <a:t>融资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sz="6000">
                <a:solidFill>
                  <a:schemeClr val="tx1"/>
                </a:solidFill>
                <a:sym typeface="+mn-ea"/>
              </a:rPr>
              <a:t>目前的估值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（最好简述估值逻辑，是基于市盈率</a:t>
            </a:r>
            <a:r>
              <a:rPr lang="zh-CN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lang="en-US" altLang="zh-CN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5-10-40</a:t>
            </a:r>
            <a:r>
              <a:rPr lang="zh-CN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*</a:t>
            </a:r>
            <a:r>
              <a:rPr lang="en-US"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12</a:t>
            </a:r>
            <a:r>
              <a:rPr lang="zh-CN" altLang="en-US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个月的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利润，还是基于市销率*销售收入，还是基于对标等方式算出来的）</a:t>
            </a:r>
            <a:endParaRPr sz="60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>
                <a:solidFill>
                  <a:schemeClr val="tx1"/>
                </a:solidFill>
              </a:rPr>
              <a:t>一年或者六个月</a:t>
            </a:r>
            <a:r>
              <a:rPr sz="6000">
                <a:solidFill>
                  <a:srgbClr val="FF0000"/>
                </a:solidFill>
              </a:rPr>
              <a:t>需要多少钱，释放多少股份</a:t>
            </a:r>
            <a:r>
              <a:rPr sz="6000">
                <a:solidFill>
                  <a:schemeClr val="tx1"/>
                </a:solidFill>
              </a:rPr>
              <a:t>，用这些钱干什么？</a:t>
            </a:r>
            <a:r>
              <a:rPr sz="6000">
                <a:solidFill>
                  <a:srgbClr val="FF0000"/>
                </a:solidFill>
              </a:rPr>
              <a:t>达成什么目标？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（不建议写未来3年，甚至5年的财务预测，除非是已经非常成熟的项目） </a:t>
            </a:r>
            <a:b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6000">
                <a:solidFill>
                  <a:schemeClr val="tx1"/>
                </a:solidFill>
              </a:rPr>
              <a:t> </a:t>
            </a:r>
            <a:br>
              <a:rPr sz="6000">
                <a:solidFill>
                  <a:schemeClr val="tx1"/>
                </a:solidFill>
              </a:rPr>
            </a:br>
            <a:r>
              <a:rPr sz="6000">
                <a:solidFill>
                  <a:schemeClr val="tx1"/>
                </a:solidFill>
              </a:rPr>
              <a:t>3、之前的融资情况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（如果有的话） </a:t>
            </a:r>
            <a:endParaRPr sz="60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4"/>
          </p:nvPr>
        </p:nvSpPr>
        <p:spPr>
          <a:xfrm>
            <a:off x="612660" y="1215695"/>
            <a:ext cx="23158679" cy="256349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</a:t>
            </a:r>
            <a:r>
              <a:rPr lang="zh-CN">
                <a:solidFill>
                  <a:schemeClr val="accent1"/>
                </a:solidFill>
                <a:ea typeface="宋体" panose="02010600030101010101" pitchFamily="2" charset="-122"/>
              </a:rPr>
              <a:t>五</a:t>
            </a:r>
            <a:r>
              <a:rPr>
                <a:solidFill>
                  <a:schemeClr val="accent1"/>
                </a:solidFill>
              </a:rPr>
              <a:t>部分（1页）</a:t>
            </a:r>
            <a:br>
              <a:rPr>
                <a:solidFill>
                  <a:schemeClr val="accent1"/>
                </a:solidFill>
              </a:rPr>
            </a:br>
            <a:r>
              <a:t>Who？项目团队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4294967295"/>
          </p:nvPr>
        </p:nvSpPr>
        <p:spPr>
          <a:xfrm>
            <a:off x="1171702" y="4496082"/>
            <a:ext cx="22040597" cy="712178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lnSpc>
                <a:spcPct val="120000"/>
              </a:lnSpc>
              <a:spcBef>
                <a:spcPts val="3000"/>
              </a:spcBef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</a:rPr>
              <a:t>主要内容：</a:t>
            </a: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1、讲清楚团队的人员组成、分工和股份比例</a:t>
            </a: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2、团队要有</a:t>
            </a:r>
            <a:r>
              <a:rPr sz="5400">
                <a:solidFill>
                  <a:srgbClr val="FF0000"/>
                </a:solidFill>
              </a:rPr>
              <a:t>合理分工，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人尽其职</a:t>
            </a:r>
            <a:r>
              <a:rPr sz="5400">
                <a:solidFill>
                  <a:schemeClr val="tx1"/>
                </a:solidFill>
              </a:rPr>
              <a:t>需要介绍团队主要成员的背景和特长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（强调个人的能力适合该岗位，团队的组合适合创业项目）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3、说清楚你们团队的优势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（要让听众相信为什么这个事情你们这个团队来做，会更靠谱，会更容易成。如果是科技成果转化项目，有必要说明老师在团队中的角色）</a:t>
            </a:r>
            <a:endParaRPr sz="54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4592320"/>
            <a:ext cx="24252755" cy="3794760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结束语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铿锵有力，紧扣内容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情怀与愿景齐飞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封底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41542" y="1313384"/>
            <a:ext cx="7879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在最后完成的第一部分</a:t>
            </a:r>
            <a:endParaRPr lang="zh-CN" altLang="en-US" sz="6000" b="1" kern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2888" y="4108714"/>
            <a:ext cx="21746415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一两句最具诱惑力的话概括公司的经营内容，也就是投资亮点。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一两句话来介绍公司的产品或服务，以及他解决了用户什么问题。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一两句话来清晰的描述公司的商业模式</a:t>
            </a:r>
            <a:r>
              <a:rPr lang="en-US" altLang="zh-CN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盈利模型。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一两句话来描述公司行业及细分领域、巨大的市场规模及美好的发展前景。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一两句话来描述公司相对于竞争对手的核心竞争优势。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一两句话来陈述公司本轮期望的融资金额及主要用途。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几句话来展示创业者和核心管理团队的背景及曾经取得的相关成就。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一个表格来展示公司的理事财务状况和未来财务的预测。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56821" y="2897560"/>
            <a:ext cx="86485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“商业计划书”执行摘要</a:t>
            </a:r>
            <a:endParaRPr lang="zh-CN" altLang="en-US" sz="6000" b="1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4"/>
          </p:nvPr>
        </p:nvSpPr>
        <p:spPr>
          <a:xfrm>
            <a:off x="612660" y="1080122"/>
            <a:ext cx="23158679" cy="1524001"/>
          </a:xfrm>
          <a:prstGeom prst="rect">
            <a:avLst/>
          </a:prstGeom>
        </p:spPr>
        <p:txBody>
          <a:bodyPr/>
          <a:lstStyle>
            <a:lvl1pPr>
              <a:defRPr sz="8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说在最后的话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1171702" y="3335718"/>
            <a:ext cx="22040597" cy="93773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1、</a:t>
            </a:r>
            <a:r>
              <a:rPr sz="4800">
                <a:solidFill>
                  <a:schemeClr val="accent5"/>
                </a:solidFill>
              </a:rPr>
              <a:t>该模板中的主要内容是项目的内容要素，建议务必在各自项目材料中进行体现。至于每部分（每页）的现有标题，仅供参考和说明使用，各项目可自行发挥。</a:t>
            </a:r>
            <a:endParaRPr sz="4800">
              <a:solidFill>
                <a:schemeClr val="accent5"/>
              </a:solidFill>
            </a:endParaRPr>
          </a:p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2、投资人很看重商业计划书的PPT，以此来判断创业团队的综合素质。因此，见商业计划书如见团队，第一印象非常重要。一份逻辑清晰、文字精炼、观点鲜明、视觉美观的PPT非常重要。创业团队必须要会写和会讲PPT</a:t>
            </a:r>
            <a:r>
              <a:rPr lang="zh-CN" sz="4800">
                <a:ea typeface="宋体" panose="02010600030101010101" pitchFamily="2" charset="-122"/>
              </a:rPr>
              <a:t>。</a:t>
            </a:r>
            <a:endParaRPr lang="zh-CN" sz="4800">
              <a:ea typeface="宋体" panose="02010600030101010101" pitchFamily="2" charset="-122"/>
            </a:endParaRPr>
          </a:p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3、如果想提升PPT水平，建议多学习苹果、小米、华为、乐视、罗辑思维等产品发布或对外演讲的PPT，包括他们的文字和视觉</a:t>
            </a:r>
            <a:r>
              <a:rPr lang="zh-CN" sz="4800">
                <a:ea typeface="宋体" panose="02010600030101010101" pitchFamily="2" charset="-122"/>
              </a:rPr>
              <a:t>等。</a:t>
            </a:r>
            <a:endParaRPr lang="zh-CN" sz="4800">
              <a:ea typeface="宋体" panose="02010600030101010101" pitchFamily="2" charset="-122"/>
            </a:endParaRPr>
          </a:p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4、</a:t>
            </a:r>
            <a:r>
              <a:rPr sz="4800">
                <a:solidFill>
                  <a:schemeClr val="accent5"/>
                </a:solidFill>
              </a:rPr>
              <a:t>强烈不建议封面标题直接用公司名字（尤其是对于尚未成立公司的项目）</a:t>
            </a:r>
            <a:r>
              <a:rPr sz="4800"/>
              <a:t>，因为看公司名并不知道你公司做什么，太不利于建立评委对项目的第一印象。</a:t>
            </a:r>
            <a:endParaRPr lang="zh-CN" sz="4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4"/>
          </p:nvPr>
        </p:nvSpPr>
        <p:spPr>
          <a:xfrm>
            <a:off x="65623" y="3454081"/>
            <a:ext cx="24252755" cy="240982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9600"/>
              <a:t>项目名称</a:t>
            </a:r>
            <a:r>
              <a:rPr lang="en-US" sz="9600"/>
              <a:t>+</a:t>
            </a:r>
            <a:r>
              <a:rPr sz="9600"/>
              <a:t>一句话描述</a:t>
            </a:r>
            <a:br>
              <a:rPr sz="9600"/>
            </a:br>
            <a:r>
              <a:rPr sz="5400" b="0">
                <a:latin typeface="+mn-lt"/>
                <a:ea typeface="+mn-ea"/>
                <a:cs typeface="+mn-cs"/>
                <a:sym typeface="Helvetica Light"/>
              </a:rPr>
              <a:t>（例如：小米电视：打造年轻人的第一台</a:t>
            </a:r>
            <a:r>
              <a:rPr lang="zh-CN" sz="5400" b="0"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互联网</a:t>
            </a:r>
            <a:r>
              <a:rPr sz="5400" b="0">
                <a:latin typeface="+mn-lt"/>
                <a:ea typeface="+mn-ea"/>
                <a:cs typeface="+mn-cs"/>
                <a:sym typeface="Helvetica Light"/>
              </a:rPr>
              <a:t>电视）</a:t>
            </a:r>
            <a:endParaRPr sz="5400" b="0"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381249" y="8573276"/>
            <a:ext cx="19621501" cy="302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参赛组别</a:t>
            </a:r>
            <a:br>
              <a:rPr sz="4800"/>
            </a:br>
            <a:r>
              <a:rPr sz="4800"/>
              <a:t>参赛省份</a:t>
            </a:r>
            <a:endParaRPr sz="4800"/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所属高校</a:t>
            </a:r>
            <a:endParaRPr sz="4800"/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联系信息（姓名/联系方式）</a:t>
            </a:r>
            <a:endParaRPr sz="4800"/>
          </a:p>
        </p:txBody>
      </p:sp>
      <p:sp>
        <p:nvSpPr>
          <p:cNvPr id="145" name="Shape 14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封面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4592320"/>
            <a:ext cx="24252755" cy="3794760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政策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铿锵有力，紧扣</a:t>
            </a:r>
            <a:r>
              <a:rPr lang="en-US" altLang="zh-CN">
                <a:ea typeface="宋体" panose="02010600030101010101" pitchFamily="2" charset="-122"/>
              </a:rPr>
              <a:t>19</a:t>
            </a:r>
            <a:r>
              <a:rPr lang="zh-CN" altLang="en-US">
                <a:ea typeface="宋体" panose="02010600030101010101" pitchFamily="2" charset="-122"/>
              </a:rPr>
              <a:t>大关键词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情怀与愿景齐飞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60655" y="227965"/>
            <a:ext cx="4872355" cy="8705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正文第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>
                <a:ea typeface="宋体" panose="02010600030101010101" pitchFamily="2" charset="-122"/>
              </a:rPr>
              <a:t>页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5207953"/>
            <a:ext cx="24252755" cy="2563495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帮扶村子的现状</a:t>
            </a:r>
            <a:endParaRPr lang="zh-CN">
              <a:latin typeface="微软雅黑" panose="020B0503020204020204" charset="-122"/>
              <a:ea typeface="宋体" panose="02010600030101010101" pitchFamily="2" charset="-122"/>
            </a:endParaRPr>
          </a:p>
          <a:p>
            <a:r>
              <a:rPr lang="zh-CN">
                <a:ea typeface="宋体" panose="02010600030101010101" pitchFamily="2" charset="-122"/>
              </a:rPr>
              <a:t>穷，太穷，非常穷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" name="Shape 172"/>
          <p:cNvSpPr/>
          <p:nvPr/>
        </p:nvSpPr>
        <p:spPr>
          <a:xfrm>
            <a:off x="160655" y="227965"/>
            <a:ext cx="4872355" cy="8705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正文第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>
                <a:ea typeface="宋体" panose="02010600030101010101" pitchFamily="2" charset="-122"/>
              </a:rPr>
              <a:t>页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3976688"/>
            <a:ext cx="24252755" cy="5026025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帮扶村子的成果</a:t>
            </a:r>
            <a:endParaRPr lang="zh-CN">
              <a:latin typeface="微软雅黑" panose="020B0503020204020204" charset="-122"/>
              <a:ea typeface="宋体" panose="02010600030101010101" pitchFamily="2" charset="-122"/>
            </a:endParaRPr>
          </a:p>
          <a:p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改变后的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具体数字</a:t>
            </a:r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呈现</a:t>
            </a:r>
            <a:endParaRPr lang="zh-CN">
              <a:latin typeface="微软雅黑" panose="020B0503020204020204" charset="-122"/>
              <a:ea typeface="宋体" panose="02010600030101010101" pitchFamily="2" charset="-122"/>
            </a:endParaRPr>
          </a:p>
          <a:p>
            <a:r>
              <a:rPr lang="zh-CN">
                <a:ea typeface="宋体" panose="02010600030101010101" pitchFamily="2" charset="-122"/>
              </a:rPr>
              <a:t>帮扶哪些村，多少户，每户增收多少钱</a:t>
            </a:r>
            <a:endParaRPr lang="zh-CN">
              <a:ea typeface="宋体" panose="02010600030101010101" pitchFamily="2" charset="-122"/>
            </a:endParaRPr>
          </a:p>
          <a:p>
            <a:r>
              <a:rPr lang="zh-CN">
                <a:ea typeface="宋体" panose="02010600030101010101" pitchFamily="2" charset="-122"/>
              </a:rPr>
              <a:t>解决就业多少人等等。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" name="Shape 172"/>
          <p:cNvSpPr/>
          <p:nvPr/>
        </p:nvSpPr>
        <p:spPr>
          <a:xfrm>
            <a:off x="160655" y="227965"/>
            <a:ext cx="4872355" cy="8705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正文第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>
                <a:ea typeface="宋体" panose="02010600030101010101" pitchFamily="2" charset="-122"/>
              </a:rPr>
              <a:t>页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3976688"/>
            <a:ext cx="24252755" cy="5026025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口碑</a:t>
            </a:r>
            <a:endParaRPr lang="zh-CN">
              <a:latin typeface="微软雅黑" panose="020B0503020204020204" charset="-122"/>
              <a:ea typeface="宋体" panose="02010600030101010101" pitchFamily="2" charset="-122"/>
            </a:endParaRPr>
          </a:p>
          <a:p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帮扶村子的农民口碑</a:t>
            </a:r>
            <a:endParaRPr lang="zh-CN">
              <a:latin typeface="微软雅黑" panose="020B0503020204020204" charset="-122"/>
              <a:ea typeface="宋体" panose="02010600030101010101" pitchFamily="2" charset="-122"/>
            </a:endParaRPr>
          </a:p>
          <a:p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当地政府认可</a:t>
            </a:r>
            <a:endParaRPr lang="zh-CN">
              <a:latin typeface="微软雅黑" panose="020B0503020204020204" charset="-122"/>
              <a:ea typeface="宋体" panose="02010600030101010101" pitchFamily="2" charset="-122"/>
            </a:endParaRPr>
          </a:p>
          <a:p>
            <a:r>
              <a:rPr lang="zh-CN">
                <a:latin typeface="微软雅黑" panose="020B0503020204020204" charset="-122"/>
                <a:ea typeface="宋体" panose="02010600030101010101" pitchFamily="2" charset="-122"/>
              </a:rPr>
              <a:t>媒体报道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" name="Shape 172"/>
          <p:cNvSpPr/>
          <p:nvPr/>
        </p:nvSpPr>
        <p:spPr>
          <a:xfrm>
            <a:off x="160655" y="227965"/>
            <a:ext cx="4872355" cy="8705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正文第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>
                <a:ea typeface="宋体" panose="02010600030101010101" pitchFamily="2" charset="-122"/>
              </a:rPr>
              <a:t>页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第一部分（1-2页）</a:t>
            </a:r>
            <a:br>
              <a:rPr>
                <a:solidFill>
                  <a:schemeClr val="accent1"/>
                </a:solidFill>
              </a:rPr>
            </a:br>
            <a:r>
              <a:t>Why？Why Now？分析市场现状和行业背景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4294967295"/>
          </p:nvPr>
        </p:nvSpPr>
        <p:spPr>
          <a:xfrm>
            <a:off x="1171575" y="4284980"/>
            <a:ext cx="22040850" cy="76542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3000"/>
              </a:spcBef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</a:rPr>
              <a:t>主要内容：</a:t>
            </a: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1、讲清楚项目相关的</a:t>
            </a:r>
            <a:r>
              <a:rPr sz="5400">
                <a:solidFill>
                  <a:srgbClr val="FF0000"/>
                </a:solidFill>
              </a:rPr>
              <a:t>行业背景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（细分行业）</a:t>
            </a:r>
            <a:r>
              <a:rPr sz="5400">
                <a:solidFill>
                  <a:schemeClr val="tx1"/>
                </a:solidFill>
              </a:rPr>
              <a:t>、市场发展</a:t>
            </a:r>
            <a:r>
              <a:rPr sz="5400">
                <a:solidFill>
                  <a:srgbClr val="FF0000"/>
                </a:solidFill>
              </a:rPr>
              <a:t>趋势</a:t>
            </a:r>
            <a:r>
              <a:rPr sz="5400">
                <a:solidFill>
                  <a:schemeClr val="tx1"/>
                </a:solidFill>
              </a:rPr>
              <a:t>、市场</a:t>
            </a:r>
            <a:r>
              <a:rPr sz="5400">
                <a:solidFill>
                  <a:srgbClr val="FF0000"/>
                </a:solidFill>
              </a:rPr>
              <a:t>空间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，规模</a:t>
            </a:r>
            <a:r>
              <a:rPr sz="5400">
                <a:solidFill>
                  <a:schemeClr val="tx1"/>
                </a:solidFill>
              </a:rPr>
              <a:t>（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用数字说明一切。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注意行业市场分析要具体且有针对性，与所要做的事要紧密相关，避免空泛论述）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2、描述在目前的市场背景下，你发现了一个什么样的</a:t>
            </a:r>
            <a:r>
              <a:rPr sz="5400">
                <a:solidFill>
                  <a:srgbClr val="FF0000"/>
                </a:solidFill>
              </a:rPr>
              <a:t>痛点，或需求点/机会点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（在分析这个痛点时，如已有解决相关痛点的产品或服务，可能需要简要分析已有的产品或服务存在的不足，表明当前的商业机会） 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3、说明目前正是做这件事情的最正确的时间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4"/>
          </p:nvPr>
        </p:nvSpPr>
        <p:spPr>
          <a:xfrm>
            <a:off x="612660" y="234937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第二部分（1页）</a:t>
            </a:r>
            <a:br>
              <a:rPr>
                <a:solidFill>
                  <a:schemeClr val="accent1"/>
                </a:solidFill>
              </a:rPr>
            </a:br>
            <a:r>
              <a:t>What？讲清楚你要做什么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1171702" y="3842375"/>
            <a:ext cx="22040597" cy="75482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讲清楚你准备干一件什么事。你要做的事应该是</a:t>
            </a:r>
            <a:r>
              <a:rPr sz="5400">
                <a:solidFill>
                  <a:srgbClr val="FF0000"/>
                </a:solidFill>
              </a:rPr>
              <a:t>一两句话</a:t>
            </a:r>
            <a:r>
              <a:rPr sz="5400">
                <a:solidFill>
                  <a:schemeClr val="tx1"/>
                </a:solidFill>
              </a:rPr>
              <a:t>就能</a:t>
            </a:r>
            <a:r>
              <a:rPr sz="5400">
                <a:solidFill>
                  <a:srgbClr val="FF0000"/>
                </a:solidFill>
              </a:rPr>
              <a:t>说清楚</a:t>
            </a:r>
            <a:r>
              <a:rPr sz="5400">
                <a:solidFill>
                  <a:schemeClr val="tx1"/>
                </a:solidFill>
              </a:rPr>
              <a:t>。</a:t>
            </a:r>
            <a:endParaRPr sz="5400">
              <a:solidFill>
                <a:schemeClr val="tx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sym typeface="+mn-ea"/>
              </a:rPr>
              <a:t>讲清楚你有什么样的解决方案，或者什么样的产品，能够解决第一部分发现的痛点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（你的方案或者产品是什么，提供了怎样的功能？ ）</a:t>
            </a:r>
            <a:endParaRPr sz="5400">
              <a:solidFill>
                <a:schemeClr val="tx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</a:rPr>
              <a:t>最好能配上简单的上下游图或功能示意图或简要流程框图，让人对项目一目了然。</a:t>
            </a:r>
            <a:r>
              <a:rPr sz="5400">
                <a:solidFill>
                  <a:schemeClr val="tx1"/>
                </a:solidFill>
                <a:sym typeface="+mn-ea"/>
              </a:rPr>
              <a:t>不要整页PPT都是大段文字</a:t>
            </a:r>
            <a:r>
              <a:rPr lang="zh-CN" sz="5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关于内容，有两点需要注意：</a:t>
            </a:r>
            <a:br>
              <a:rPr sz="5400">
                <a:solidFill>
                  <a:schemeClr val="tx1"/>
                </a:solidFill>
              </a:rPr>
            </a:b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1、不要追求大而全，要专注聚焦，表明你就想做一件事，而且就想解决这件事中的某一个关键问题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2、不建议盲目跟风，追随投资热点</a:t>
            </a:r>
            <a:endParaRPr sz="54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4"/>
          </p:nvPr>
        </p:nvSpPr>
        <p:spPr>
          <a:xfrm>
            <a:off x="612660" y="354635"/>
            <a:ext cx="23158679" cy="2563495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00000"/>
              </a:lnSpc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第三部分（6页左右）</a:t>
            </a:r>
            <a:br>
              <a:rPr>
                <a:solidFill>
                  <a:schemeClr val="accent1"/>
                </a:solidFill>
              </a:rPr>
            </a:br>
            <a:r>
              <a:rPr lang="en-US"/>
              <a:t>HOW</a:t>
            </a:r>
            <a:r>
              <a:t>？</a:t>
            </a:r>
            <a:r>
              <a:rPr lang="zh-CN">
                <a:ea typeface="宋体" panose="02010600030101010101" pitchFamily="2" charset="-122"/>
              </a:rPr>
              <a:t>优势，优势，就是优势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xfrm>
            <a:off x="1171702" y="3587221"/>
            <a:ext cx="22040597" cy="75733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5400">
                <a:solidFill>
                  <a:schemeClr val="tx1"/>
                </a:solidFill>
              </a:rPr>
            </a:br>
            <a:endParaRPr lang="zh-CN" sz="5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技术优势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，专利、科研等，国内国际排名，业内排名</a:t>
            </a:r>
            <a:endParaRPr lang="zh-CN" sz="5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资源优势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（为什么这件事情你能做，而别人不能做？或者为什么你能比别人干得好？你的特别的核心竞争力是什么，你与众不同的地方是什么？比如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学校支持的啊，政府支持啊，行业垄断啊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）</a:t>
            </a: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、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口碑优势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，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目前已经达成里程碑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（产品、研发、销售等关键环节的进展，尽量用数据）</a:t>
            </a: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4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、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团队优势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，</a:t>
            </a:r>
            <a:r>
              <a:rPr lang="zh-CN" altLang="en-US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技术科研型团队可做为优势介绍</a:t>
            </a:r>
            <a:endParaRPr lang="zh-CN" altLang="en-US"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演示</Application>
  <PresentationFormat>自定义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Helvetica Light</vt:lpstr>
      <vt:lpstr>Avenir Light</vt:lpstr>
      <vt:lpstr>Avenir Book</vt:lpstr>
      <vt:lpstr>Calibri</vt:lpstr>
      <vt:lpstr>Helvetica Neue</vt:lpstr>
      <vt:lpstr>Helvetica</vt:lpstr>
      <vt:lpstr>微软雅黑</vt:lpstr>
      <vt:lpstr>Arial Unicode MS</vt:lpstr>
      <vt:lpstr>Segoe Print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张强</dc:creator>
  <cp:lastModifiedBy>大牛</cp:lastModifiedBy>
  <cp:revision>24</cp:revision>
  <dcterms:created xsi:type="dcterms:W3CDTF">2017-04-19T05:19:00Z</dcterms:created>
  <dcterms:modified xsi:type="dcterms:W3CDTF">2019-03-27T15:57:05Z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2052-11.1.0.8550</vt:lpwstr>
  </property>
  <property fmtid="{D5CDD505-2E9C-101B-9397-08002B2CF9AE}" pid="3" name="KSORubyTemplateID">
    <vt:lpwstr>13</vt:lpwstr>
  </property>
</Properties>
</file>