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0E0A8D-A38E-44DA-9854-406A1A79868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3BCC95-7469-4B3A-B8BB-385E86F4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什么样的营销案例才是好</a:t>
            </a:r>
            <a:r>
              <a:rPr lang="zh-CN" altLang="en-US" dirty="0" smtClean="0"/>
              <a:t>案例？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4786322"/>
            <a:ext cx="7772400" cy="914400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个维度判断一个营销案例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                             </a:t>
            </a:r>
            <a:r>
              <a:rPr lang="zh-CN" altLang="en-US" sz="3200" b="1" dirty="0" smtClean="0"/>
              <a:t>是不是好案例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案例三：</a:t>
            </a:r>
            <a:r>
              <a:rPr lang="en-US" dirty="0" smtClean="0"/>
              <a:t>Kindle ：Kindle</a:t>
            </a:r>
            <a:r>
              <a:rPr lang="zh-CN" altLang="en-US" dirty="0" smtClean="0"/>
              <a:t>盖泡面，真香！</a:t>
            </a:r>
            <a:endParaRPr lang="zh-CN" altLang="en-US" dirty="0"/>
          </a:p>
        </p:txBody>
      </p:sp>
      <p:pic>
        <p:nvPicPr>
          <p:cNvPr id="4098" name="Picture 2" descr="C:\Users\WCY2019\Desktop\kindle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7886700" cy="2286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57224" y="3071810"/>
            <a:ext cx="7500990" cy="2344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从结果来看，尽管“</a:t>
            </a:r>
            <a:r>
              <a:rPr lang="en-US" altLang="zh-CN" sz="2000" dirty="0"/>
              <a:t>Kindle </a:t>
            </a:r>
            <a:r>
              <a:rPr lang="zh-CN" altLang="en-US" sz="2000" dirty="0"/>
              <a:t>盖泡面”的形象并没有那么正面，但</a:t>
            </a:r>
            <a:r>
              <a:rPr lang="en-US" altLang="zh-CN" sz="2000" dirty="0"/>
              <a:t>Kindle </a:t>
            </a:r>
            <a:r>
              <a:rPr lang="zh-CN" altLang="en-US" sz="2000" dirty="0"/>
              <a:t>巧妙挖掘到这个槽点并加以利用，制作出大众喜闻乐见的内容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不仅</a:t>
            </a:r>
            <a:r>
              <a:rPr lang="zh-CN" altLang="en-US" sz="2000" dirty="0"/>
              <a:t>拉近了品牌与消费者之间的距离，同时将舆论引导至品牌信息输出上，达到品牌声量和销量的双丰收。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2863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案例四：奥利奥</a:t>
            </a:r>
            <a:r>
              <a:rPr lang="en-US" altLang="zh-CN" dirty="0" smtClean="0"/>
              <a:t>X</a:t>
            </a:r>
            <a:r>
              <a:rPr lang="zh-CN" altLang="en-US" dirty="0" smtClean="0"/>
              <a:t>故宫：宫廷御点中华六味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84070"/>
          </a:xfrm>
        </p:spPr>
        <p:txBody>
          <a:bodyPr/>
          <a:lstStyle/>
          <a:p>
            <a:r>
              <a:rPr lang="zh-CN" altLang="en-US" b="1" dirty="0" smtClean="0"/>
              <a:t>奥利奥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故宫：宫廷御点中华六味</a:t>
            </a:r>
            <a:endParaRPr lang="zh-CN" altLang="en-US" dirty="0"/>
          </a:p>
        </p:txBody>
      </p:sp>
      <p:pic>
        <p:nvPicPr>
          <p:cNvPr id="5122" name="Picture 2" descr="C:\Users\WCY2019\Desktop\奥利奥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143932" cy="321471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00034" y="4357694"/>
            <a:ext cx="8286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/>
              <a:t>107</a:t>
            </a:r>
            <a:r>
              <a:rPr lang="zh-CN" altLang="en-US" dirty="0"/>
              <a:t>岁的奥利奥与</a:t>
            </a:r>
            <a:r>
              <a:rPr lang="en-US" altLang="zh-CN" dirty="0"/>
              <a:t>600</a:t>
            </a:r>
            <a:r>
              <a:rPr lang="zh-CN" altLang="en-US" dirty="0"/>
              <a:t>岁故宫两个超级</a:t>
            </a:r>
            <a:r>
              <a:rPr lang="en-US" altLang="zh-CN" dirty="0"/>
              <a:t>IP</a:t>
            </a:r>
            <a:r>
              <a:rPr lang="zh-CN" altLang="en-US" dirty="0"/>
              <a:t>的强强联合，不仅以“一饼融尽天下味”为主题，推出</a:t>
            </a:r>
            <a:r>
              <a:rPr lang="en-US" altLang="zh-CN" dirty="0"/>
              <a:t>6</a:t>
            </a:r>
            <a:r>
              <a:rPr lang="zh-CN" altLang="en-US" dirty="0"/>
              <a:t>种不同口味的宫廷御点，定制奥利奥玉玺、茶宴套装、古风歌曲音乐盒等故宫特色新品。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2863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案例四：奥利奥</a:t>
            </a:r>
            <a:r>
              <a:rPr lang="en-US" altLang="zh-CN" dirty="0" smtClean="0"/>
              <a:t>X</a:t>
            </a:r>
            <a:r>
              <a:rPr lang="zh-CN" altLang="en-US" dirty="0" smtClean="0"/>
              <a:t>故宫：宫廷御点中华六味</a:t>
            </a:r>
            <a:endParaRPr lang="zh-CN" altLang="en-US" dirty="0"/>
          </a:p>
        </p:txBody>
      </p:sp>
      <p:pic>
        <p:nvPicPr>
          <p:cNvPr id="6146" name="Picture 2" descr="C:\Users\WCY2019\Desktop\故宫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5"/>
            <a:ext cx="8358246" cy="278608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28596" y="2857496"/>
            <a:ext cx="8286808" cy="295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奥利奥还用时</a:t>
            </a:r>
            <a:r>
              <a:rPr lang="en-US" altLang="zh-CN" dirty="0"/>
              <a:t>26</a:t>
            </a:r>
            <a:r>
              <a:rPr lang="zh-CN" altLang="en-US" dirty="0"/>
              <a:t>天，为此拍了一部“史诗级”的广告片，将</a:t>
            </a:r>
            <a:r>
              <a:rPr lang="en-US" altLang="zh-CN" dirty="0"/>
              <a:t>10600</a:t>
            </a:r>
            <a:r>
              <a:rPr lang="zh-CN" altLang="en-US" dirty="0"/>
              <a:t>块饼干搭建一座史上最美味的故宫，上线</a:t>
            </a:r>
            <a:r>
              <a:rPr lang="en-US" altLang="zh-CN" dirty="0"/>
              <a:t>3</a:t>
            </a:r>
            <a:r>
              <a:rPr lang="zh-CN" altLang="en-US" dirty="0"/>
              <a:t>天已经近</a:t>
            </a:r>
            <a:r>
              <a:rPr lang="en-US" altLang="zh-CN" dirty="0"/>
              <a:t>300</a:t>
            </a:r>
            <a:r>
              <a:rPr lang="zh-CN" altLang="en-US" dirty="0"/>
              <a:t>万观看人次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微博上，</a:t>
            </a:r>
            <a:r>
              <a:rPr lang="en-US" altLang="zh-CN" dirty="0"/>
              <a:t>#</a:t>
            </a:r>
            <a:r>
              <a:rPr lang="zh-CN" altLang="en-US" dirty="0"/>
              <a:t>奥利奥进宫了</a:t>
            </a:r>
            <a:r>
              <a:rPr lang="en-US" altLang="zh-CN" dirty="0"/>
              <a:t>#</a:t>
            </a:r>
            <a:r>
              <a:rPr lang="zh-CN" altLang="en-US" dirty="0"/>
              <a:t>的话题引发热议，</a:t>
            </a:r>
            <a:r>
              <a:rPr lang="zh-CN" altLang="en-US" b="1" dirty="0"/>
              <a:t>话题阅读量突破</a:t>
            </a:r>
            <a:r>
              <a:rPr lang="en-US" altLang="zh-CN" b="1" dirty="0"/>
              <a:t>12.9</a:t>
            </a:r>
            <a:r>
              <a:rPr lang="zh-CN" altLang="en-US" b="1" dirty="0"/>
              <a:t>亿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奥</a:t>
            </a:r>
            <a:r>
              <a:rPr lang="zh-CN" altLang="en-US" dirty="0"/>
              <a:t>利奥在此次营销中，不光在产品和包装上下足功夫，在传播上也足够有新意和话题性；并成功借势故宫</a:t>
            </a:r>
            <a:r>
              <a:rPr lang="en-US" altLang="zh-CN" dirty="0"/>
              <a:t>IP</a:t>
            </a:r>
            <a:r>
              <a:rPr lang="zh-CN" altLang="en-US" dirty="0"/>
              <a:t>的流量体质，吸引众多消费者，向他们传递出奥利奥好吃更好玩的理念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产品</a:t>
            </a:r>
            <a:r>
              <a:rPr lang="zh-CN" altLang="en-US" dirty="0"/>
              <a:t>首发当日日销即超</a:t>
            </a:r>
            <a:r>
              <a:rPr lang="en-US" altLang="zh-CN" dirty="0"/>
              <a:t>76</a:t>
            </a:r>
            <a:r>
              <a:rPr lang="zh-CN" altLang="en-US" dirty="0"/>
              <a:t>万件，较去年增长了</a:t>
            </a:r>
            <a:r>
              <a:rPr lang="en-US" altLang="zh-CN" dirty="0"/>
              <a:t>32%</a:t>
            </a:r>
            <a:r>
              <a:rPr lang="zh-CN" altLang="en-US" dirty="0"/>
              <a:t>，店铺增粉</a:t>
            </a:r>
            <a:r>
              <a:rPr lang="en-US" altLang="zh-CN" dirty="0"/>
              <a:t>26</a:t>
            </a:r>
            <a:r>
              <a:rPr lang="zh-CN" altLang="en-US" dirty="0"/>
              <a:t>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500702"/>
            <a:ext cx="8183880" cy="9629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、营销案例本身有创新点吗？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sz="2600" dirty="0" smtClean="0"/>
              <a:t>创新</a:t>
            </a:r>
            <a:r>
              <a:rPr lang="zh-CN" altLang="en-US" sz="2600" dirty="0"/>
              <a:t>点≠创意，这里的“创新点”是指</a:t>
            </a:r>
            <a:r>
              <a:rPr lang="zh-CN" altLang="en-US" sz="2600" dirty="0" smtClean="0"/>
              <a:t>：</a:t>
            </a:r>
            <a:endParaRPr lang="zh-CN" altLang="en-US" sz="2600" dirty="0"/>
          </a:p>
          <a:p>
            <a:pPr>
              <a:lnSpc>
                <a:spcPct val="170000"/>
              </a:lnSpc>
            </a:pPr>
            <a:r>
              <a:rPr lang="zh-CN" altLang="en-US" sz="2600" dirty="0"/>
              <a:t>是否结合数字化的解决方案？比如：通过大数据实现千人千面的精准营销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lnSpc>
                <a:spcPct val="170000"/>
              </a:lnSpc>
            </a:pPr>
            <a:r>
              <a:rPr lang="zh-CN" altLang="en-US" sz="2600" dirty="0"/>
              <a:t>是否融入新玩法？比如：</a:t>
            </a:r>
            <a:r>
              <a:rPr lang="en-US" altLang="zh-CN" sz="2600" dirty="0"/>
              <a:t>AI/VR/AR</a:t>
            </a:r>
            <a:r>
              <a:rPr lang="zh-CN" altLang="en-US" sz="2600" dirty="0"/>
              <a:t>等黑科技手段，或者，品牌有没有在常规营销的基础开拓一些创新玩法？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429264"/>
            <a:ext cx="8183880" cy="9629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、能否激发用户自传播？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sz="9600" dirty="0" smtClean="0"/>
              <a:t>在社交红利时代，用户自传播效应之所以那么迷人，是因为它很容易引爆一个事件、一个产品或者营销活动。通常，引发用户自发传播的要素主要</a:t>
            </a:r>
            <a:r>
              <a:rPr lang="zh-CN" altLang="en-US" sz="9600" dirty="0" smtClean="0"/>
              <a:t>有</a:t>
            </a:r>
            <a:r>
              <a:rPr lang="en-US" altLang="zh-CN" sz="9600" smtClean="0"/>
              <a:t>5</a:t>
            </a:r>
            <a:r>
              <a:rPr lang="zh-CN" altLang="en-US" sz="9600" smtClean="0"/>
              <a:t>点</a:t>
            </a:r>
            <a:r>
              <a:rPr lang="zh-CN" altLang="en-US" sz="9600" dirty="0" smtClean="0"/>
              <a:t>，分别是：</a:t>
            </a:r>
          </a:p>
          <a:p>
            <a:pPr marL="1371600" indent="-1371600">
              <a:lnSpc>
                <a:spcPct val="170000"/>
              </a:lnSpc>
              <a:buFont typeface="+mj-lt"/>
              <a:buAutoNum type="alphaUcPeriod"/>
            </a:pPr>
            <a:r>
              <a:rPr lang="zh-CN" altLang="en-US" sz="9600" dirty="0" smtClean="0"/>
              <a:t>营销内容要使用户产生共鸣；</a:t>
            </a:r>
          </a:p>
          <a:p>
            <a:pPr marL="1371600" indent="-1371600">
              <a:lnSpc>
                <a:spcPct val="170000"/>
              </a:lnSpc>
              <a:buFont typeface="+mj-lt"/>
              <a:buAutoNum type="alphaUcPeriod"/>
            </a:pPr>
            <a:r>
              <a:rPr lang="zh-CN" altLang="en-US" sz="9600" dirty="0" smtClean="0"/>
              <a:t>满足用户某种社交心理需求；</a:t>
            </a:r>
          </a:p>
          <a:p>
            <a:pPr marL="1371600" indent="-1371600">
              <a:lnSpc>
                <a:spcPct val="170000"/>
              </a:lnSpc>
              <a:buFont typeface="+mj-lt"/>
              <a:buAutoNum type="alphaUcPeriod"/>
            </a:pPr>
            <a:r>
              <a:rPr lang="zh-CN" altLang="en-US" sz="9600" dirty="0" smtClean="0"/>
              <a:t>个性化定制；</a:t>
            </a:r>
          </a:p>
          <a:p>
            <a:pPr marL="1371600" indent="-1371600">
              <a:lnSpc>
                <a:spcPct val="170000"/>
              </a:lnSpc>
              <a:buFont typeface="+mj-lt"/>
              <a:buAutoNum type="alphaUcPeriod"/>
            </a:pPr>
            <a:r>
              <a:rPr lang="zh-CN" altLang="en-US" sz="9600" dirty="0" smtClean="0"/>
              <a:t>让用户有参与感；</a:t>
            </a:r>
          </a:p>
          <a:p>
            <a:pPr marL="1371600" indent="-1371600">
              <a:lnSpc>
                <a:spcPct val="170000"/>
              </a:lnSpc>
              <a:buFont typeface="+mj-lt"/>
              <a:buAutoNum type="alphaUcPeriod"/>
            </a:pPr>
            <a:r>
              <a:rPr lang="zh-CN" altLang="en-US" sz="9600" dirty="0" smtClean="0"/>
              <a:t>紧密结合社会热点；</a:t>
            </a:r>
          </a:p>
          <a:p>
            <a:pPr>
              <a:lnSpc>
                <a:spcPct val="170000"/>
              </a:lnSpc>
            </a:pP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8183880" cy="1051560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、能否形成广泛的社会影响？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真正成功的营销案例不会局限在某一群体，而是突破圈层进一步传播，覆盖更多人群，形成较为广泛的社会影响。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286388"/>
            <a:ext cx="8183880" cy="1051560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、能否实现品效合一？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从品牌角度来看，一个优秀的营销活动应该对品牌起到一定的促进作用，给品牌带来声量的同时，增加销量转化。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例如，一次营销活动曝光花费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亿，却没有在销售上起到任何增长，这样的案例绝对不是什么好案例，并且这种模式也不可持续。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案例一：星巴克猫爪杯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星巴克猫爪杯</a:t>
            </a:r>
            <a:endParaRPr lang="zh-CN" altLang="en-US" dirty="0"/>
          </a:p>
        </p:txBody>
      </p:sp>
      <p:pic>
        <p:nvPicPr>
          <p:cNvPr id="1027" name="Picture 3" descr="C:\Users\WCY2019\Desktop\猫爪杯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149631" cy="335758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643438" y="1285860"/>
            <a:ext cx="40005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月</a:t>
            </a:r>
            <a:r>
              <a:rPr lang="en-US" altLang="zh-CN" sz="2000" dirty="0"/>
              <a:t>26</a:t>
            </a:r>
            <a:r>
              <a:rPr lang="zh-CN" altLang="en-US" sz="2000" dirty="0"/>
              <a:t>日，星巴克推出春季版“</a:t>
            </a:r>
            <a:r>
              <a:rPr lang="en-US" altLang="zh-CN" sz="2000" dirty="0"/>
              <a:t>2019</a:t>
            </a:r>
            <a:r>
              <a:rPr lang="zh-CN" altLang="en-US" sz="2000" dirty="0"/>
              <a:t>星巴克樱花杯”。其中，一款自带萌属性的“猫爪杯”迅速走红，不仅百度指数和微信指数直线上升，还引发“抢杯大战”。对此，许多网友直呼无法理解，称这不过是星巴克搞的“饥饿营销”。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50070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案例一：星巴克猫爪杯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8000" dirty="0" smtClean="0"/>
              <a:t>撇开“饥饿营销”的争议，猫爪杯的火爆还得归功于</a:t>
            </a:r>
            <a:endParaRPr lang="en-US" altLang="zh-CN" sz="8000" dirty="0" smtClean="0"/>
          </a:p>
          <a:p>
            <a:pPr>
              <a:lnSpc>
                <a:spcPct val="170000"/>
              </a:lnSpc>
              <a:buNone/>
            </a:pPr>
            <a:r>
              <a:rPr lang="zh-CN" altLang="en-US" sz="8000" dirty="0" smtClean="0"/>
              <a:t>星巴克的一手好营销：</a:t>
            </a:r>
          </a:p>
          <a:p>
            <a:pPr>
              <a:lnSpc>
                <a:spcPct val="170000"/>
              </a:lnSpc>
            </a:pPr>
            <a:r>
              <a:rPr lang="zh-CN" altLang="en-US" sz="8000" dirty="0" smtClean="0"/>
              <a:t>（</a:t>
            </a:r>
            <a:r>
              <a:rPr lang="en-US" altLang="zh-CN" sz="8000" dirty="0" smtClean="0"/>
              <a:t>1</a:t>
            </a:r>
            <a:r>
              <a:rPr lang="zh-CN" altLang="en-US" sz="8000" dirty="0" smtClean="0"/>
              <a:t>）借助抖音、微博、小红书等平台做预热，通过</a:t>
            </a:r>
            <a:r>
              <a:rPr lang="en-US" altLang="zh-CN" sz="8000" dirty="0" smtClean="0"/>
              <a:t>KOL</a:t>
            </a:r>
            <a:r>
              <a:rPr lang="zh-CN" altLang="en-US" sz="8000" dirty="0" smtClean="0"/>
              <a:t>种草吸引更多消费者的关注，引爆产品热点；</a:t>
            </a:r>
          </a:p>
          <a:p>
            <a:pPr>
              <a:lnSpc>
                <a:spcPct val="170000"/>
              </a:lnSpc>
            </a:pPr>
            <a:r>
              <a:rPr lang="zh-CN" altLang="en-US" sz="8000" dirty="0" smtClean="0"/>
              <a:t>（</a:t>
            </a:r>
            <a:r>
              <a:rPr lang="en-US" altLang="zh-CN" sz="8000" dirty="0" smtClean="0"/>
              <a:t>2</a:t>
            </a:r>
            <a:r>
              <a:rPr lang="zh-CN" altLang="en-US" sz="8000" dirty="0" smtClean="0"/>
              <a:t>）借势“猫消费”，因为现在养猫的群体愈加庞大，他们“爱猫及猫”，看到跟猫相关主题的商品会产生浓厚的兴趣；</a:t>
            </a:r>
          </a:p>
          <a:p>
            <a:pPr>
              <a:lnSpc>
                <a:spcPct val="170000"/>
              </a:lnSpc>
            </a:pPr>
            <a:r>
              <a:rPr lang="zh-CN" altLang="en-US" sz="8000" dirty="0" smtClean="0"/>
              <a:t>（</a:t>
            </a:r>
            <a:r>
              <a:rPr lang="en-US" altLang="zh-CN" sz="8000" dirty="0" smtClean="0"/>
              <a:t>3</a:t>
            </a:r>
            <a:r>
              <a:rPr lang="zh-CN" altLang="en-US" sz="8000" dirty="0" smtClean="0"/>
              <a:t>）洞悉消费者的心理诉求，比如“炫耀”和“从众”等心理。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14351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案例二：旺旺</a:t>
            </a:r>
            <a:r>
              <a:rPr lang="en-US" altLang="zh-CN" dirty="0" smtClean="0"/>
              <a:t>56</a:t>
            </a:r>
            <a:r>
              <a:rPr lang="zh-CN" altLang="en-US" dirty="0" smtClean="0"/>
              <a:t>个民族罐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41260"/>
          </a:xfrm>
        </p:spPr>
        <p:txBody>
          <a:bodyPr/>
          <a:lstStyle/>
          <a:p>
            <a:r>
              <a:rPr lang="zh-CN" altLang="en-US" b="1" dirty="0" smtClean="0"/>
              <a:t>旺旺</a:t>
            </a:r>
            <a:r>
              <a:rPr lang="en-US" altLang="zh-CN" b="1" dirty="0" smtClean="0"/>
              <a:t>56</a:t>
            </a:r>
            <a:r>
              <a:rPr lang="zh-CN" altLang="en-US" b="1" dirty="0" smtClean="0"/>
              <a:t>个民族罐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2052" name="Picture 4" descr="C:\Users\WCY2019\Desktop\旺旺56个民族罐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7"/>
            <a:ext cx="4500594" cy="364333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000628" y="714356"/>
            <a:ext cx="36433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为了给</a:t>
            </a:r>
            <a:r>
              <a:rPr lang="en-US" altLang="zh-CN" dirty="0"/>
              <a:t>5.11</a:t>
            </a:r>
            <a:r>
              <a:rPr lang="zh-CN" altLang="en-US" dirty="0"/>
              <a:t>的旺旺日造势，旺旺率先和天猫“国潮来了”首发 </a:t>
            </a:r>
            <a:r>
              <a:rPr lang="en-US" altLang="zh-CN" dirty="0"/>
              <a:t>56 </a:t>
            </a:r>
            <a:r>
              <a:rPr lang="zh-CN" altLang="en-US" dirty="0"/>
              <a:t>个民族版旺仔</a:t>
            </a:r>
            <a:r>
              <a:rPr lang="zh-CN" altLang="en-US" dirty="0" smtClean="0"/>
              <a:t>牛奶；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要</a:t>
            </a:r>
            <a:r>
              <a:rPr lang="zh-CN" altLang="en-US" dirty="0"/>
              <a:t>集齐</a:t>
            </a:r>
            <a:r>
              <a:rPr lang="en-US" altLang="zh-CN" dirty="0"/>
              <a:t>56</a:t>
            </a:r>
            <a:r>
              <a:rPr lang="zh-CN" altLang="en-US" dirty="0"/>
              <a:t>个民族罐也不是件简单的事情，因为它是以“惊喜旺盒”的盲盒形式发售，“盲盒”的模式，对于收集来说无疑是增加了</a:t>
            </a:r>
            <a:r>
              <a:rPr lang="zh-CN" altLang="en-US" dirty="0" smtClean="0"/>
              <a:t>难度；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但另</a:t>
            </a:r>
            <a:r>
              <a:rPr lang="zh-CN" altLang="en-US" dirty="0"/>
              <a:t>一个层面讲，这一创新的玩法，有效吸引消费者关注。自从旺仔出了“盲盒”，网上就开始掀起“寻找旺旺本组”的狂潮。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2863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案例三：</a:t>
            </a:r>
            <a:r>
              <a:rPr lang="en-US" dirty="0" smtClean="0"/>
              <a:t>Kindle ：Kindle</a:t>
            </a:r>
            <a:r>
              <a:rPr lang="zh-CN" altLang="en-US" dirty="0" smtClean="0"/>
              <a:t>盖泡面，真香！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969822"/>
          </a:xfrm>
        </p:spPr>
        <p:txBody>
          <a:bodyPr/>
          <a:lstStyle/>
          <a:p>
            <a:r>
              <a:rPr lang="en-US" b="1" dirty="0" smtClean="0"/>
              <a:t>Kindle ：Kindle</a:t>
            </a:r>
            <a:r>
              <a:rPr lang="zh-CN" altLang="en-US" b="1" dirty="0" smtClean="0"/>
              <a:t>盖泡面，真香！</a:t>
            </a:r>
            <a:endParaRPr lang="zh-CN" altLang="en-US" dirty="0"/>
          </a:p>
        </p:txBody>
      </p:sp>
      <p:pic>
        <p:nvPicPr>
          <p:cNvPr id="3074" name="Picture 2" descr="C:\Users\WCY2019\Desktop\kindl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4929222" cy="307183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500694" y="1857364"/>
            <a:ext cx="30003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自黑玩得好，热搜跑不了。这句“弃疗”式广告语带动一大批网友亲自示范什么叫做“用 </a:t>
            </a:r>
            <a:r>
              <a:rPr lang="en-US" altLang="zh-CN" sz="2000" dirty="0"/>
              <a:t>Kindle </a:t>
            </a:r>
            <a:r>
              <a:rPr lang="zh-CN" altLang="en-US" sz="2000" dirty="0"/>
              <a:t>盖泡面”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</TotalTime>
  <Words>984</Words>
  <Application>Microsoft Office PowerPoint</Application>
  <PresentationFormat>全屏显示(4:3)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视点</vt:lpstr>
      <vt:lpstr>什么样的营销案例才是好案例？</vt:lpstr>
      <vt:lpstr>1、营销案例本身有创新点吗？</vt:lpstr>
      <vt:lpstr>2、能否激发用户自传播？</vt:lpstr>
      <vt:lpstr>3、能否形成广泛的社会影响？</vt:lpstr>
      <vt:lpstr>4、能否实现品效合一？</vt:lpstr>
      <vt:lpstr>案例一：星巴克猫爪杯 </vt:lpstr>
      <vt:lpstr>案例一：星巴克猫爪杯 </vt:lpstr>
      <vt:lpstr>案例二：旺旺56个民族罐</vt:lpstr>
      <vt:lpstr>案例三：Kindle ：Kindle盖泡面，真香！</vt:lpstr>
      <vt:lpstr>案例三：Kindle ：Kindle盖泡面，真香！</vt:lpstr>
      <vt:lpstr>案例四：奥利奥X故宫：宫廷御点中华六味</vt:lpstr>
      <vt:lpstr>案例四：奥利奥X故宫：宫廷御点中华六味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WCY2019</dc:creator>
  <cp:lastModifiedBy>WCY2019</cp:lastModifiedBy>
  <cp:revision>8</cp:revision>
  <dcterms:created xsi:type="dcterms:W3CDTF">2019-10-21T07:02:35Z</dcterms:created>
  <dcterms:modified xsi:type="dcterms:W3CDTF">2019-11-15T06:27:20Z</dcterms:modified>
</cp:coreProperties>
</file>