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5" r:id="rId6"/>
    <p:sldId id="273" r:id="rId7"/>
    <p:sldId id="274" r:id="rId8"/>
    <p:sldId id="276" r:id="rId9"/>
    <p:sldId id="275" r:id="rId10"/>
    <p:sldId id="277" r:id="rId11"/>
    <p:sldId id="278" r:id="rId12"/>
    <p:sldId id="279" r:id="rId13"/>
    <p:sldId id="28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2/25/2018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2/25/2018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indesk.com/900-20000-bitcoins-historic-2017-price-run-revisited/" TargetMode="External"/><Relationship Id="rId2" Type="http://schemas.openxmlformats.org/officeDocument/2006/relationships/hyperlink" Target="https://www.investopedia.com/terms/b/blockchain.asp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LendCoin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 </a:t>
            </a:r>
            <a:r>
              <a:rPr lang="en-US" dirty="0" err="1"/>
              <a:t>Arami</a:t>
            </a:r>
            <a:r>
              <a:rPr lang="en-US" dirty="0"/>
              <a:t> Guerra, Walter Han, Kevin Chen and Maria Dunning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42CE-F63A-4577-B00E-A8870D65F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Issues to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58FD8-44BB-4969-81E5-7AA5B0D07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Inflationary model of currency</a:t>
            </a:r>
          </a:p>
          <a:p>
            <a:r>
              <a:rPr lang="en-US" dirty="0"/>
              <a:t>Ability for individuals to control multiple addresses</a:t>
            </a:r>
          </a:p>
          <a:p>
            <a:r>
              <a:rPr lang="en-US" dirty="0"/>
              <a:t>Securing the client software</a:t>
            </a:r>
          </a:p>
          <a:p>
            <a:r>
              <a:rPr lang="en-US" dirty="0"/>
              <a:t>Allowing for better scalability with a large number of transactions</a:t>
            </a:r>
          </a:p>
        </p:txBody>
      </p:sp>
    </p:spTree>
    <p:extLst>
      <p:ext uri="{BB962C8B-B14F-4D97-AF65-F5344CB8AC3E}">
        <p14:creationId xmlns:p14="http://schemas.microsoft.com/office/powerpoint/2010/main" val="2683781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533861" y="2209800"/>
            <a:ext cx="8548526" cy="1676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hlinkClick r:id="rId2"/>
              </a:rPr>
              <a:t>https://www.investopedia.com/terms/b/blockchain.asp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>
                <a:hlinkClick r:id="rId3"/>
              </a:rPr>
              <a:t>https://www.coindesk.com/900-20000-bitcoins-historic-2017-price-run-revisited/</a:t>
            </a: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Blockchain?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from Investopedia:</a:t>
            </a:r>
          </a:p>
          <a:p>
            <a:pPr lvl="1"/>
            <a:r>
              <a:rPr lang="en-US" dirty="0"/>
              <a:t>“A </a:t>
            </a:r>
            <a:r>
              <a:rPr lang="en-US" i="1" dirty="0" err="1"/>
              <a:t>blockchain</a:t>
            </a:r>
            <a:r>
              <a:rPr lang="en-US" dirty="0"/>
              <a:t> is a digitized, decentralized, public ledger of all cryptocurrency transactions.”</a:t>
            </a:r>
          </a:p>
          <a:p>
            <a:r>
              <a:rPr lang="en-US" dirty="0"/>
              <a:t>Most commonly known use is Bitcoin</a:t>
            </a:r>
          </a:p>
          <a:p>
            <a:pPr lvl="1"/>
            <a:r>
              <a:rPr lang="en-US" dirty="0"/>
              <a:t>Form of cryptocurrency</a:t>
            </a:r>
          </a:p>
          <a:p>
            <a:pPr lvl="1"/>
            <a:r>
              <a:rPr lang="en-US" dirty="0"/>
              <a:t>Highest value ever was around $20k!</a:t>
            </a:r>
          </a:p>
          <a:p>
            <a:pPr lvl="1"/>
            <a:r>
              <a:rPr lang="en-US" dirty="0"/>
              <a:t>Serious contender to other forms of currency</a:t>
            </a:r>
          </a:p>
          <a:p>
            <a:r>
              <a:rPr lang="en-US" dirty="0"/>
              <a:t>Also applied for</a:t>
            </a:r>
          </a:p>
          <a:p>
            <a:pPr lvl="1"/>
            <a:r>
              <a:rPr lang="en-US" dirty="0"/>
              <a:t>Distributed computing</a:t>
            </a:r>
          </a:p>
          <a:p>
            <a:pPr lvl="1"/>
            <a:r>
              <a:rPr lang="en-US" dirty="0"/>
              <a:t>Secured transaction processing</a:t>
            </a:r>
          </a:p>
          <a:p>
            <a:pPr marL="36576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6CE3-51D9-4F58-9A3B-38A71755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Proposal - </a:t>
            </a:r>
            <a:r>
              <a:rPr lang="en-US" dirty="0" err="1"/>
              <a:t>LendCoin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53D61-C99F-49EA-92A8-C6240D9B1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lending platform based on the technologies used in cryptocurrencies such as Bitcoin.</a:t>
            </a:r>
          </a:p>
          <a:p>
            <a:r>
              <a:rPr lang="en-US" dirty="0"/>
              <a:t>A means of moving wealth and extending credit without a central authority.</a:t>
            </a:r>
          </a:p>
          <a:p>
            <a:r>
              <a:rPr lang="en-US" dirty="0"/>
              <a:t>A platform to cater to the “little man”, allowing for more participation from smaller lenders and borrowers</a:t>
            </a:r>
          </a:p>
          <a:p>
            <a:r>
              <a:rPr lang="en-US" dirty="0"/>
              <a:t>A supply of money that is managed by consensus rather than a central entity</a:t>
            </a:r>
          </a:p>
        </p:txBody>
      </p:sp>
    </p:spTree>
    <p:extLst>
      <p:ext uri="{BB962C8B-B14F-4D97-AF65-F5344CB8AC3E}">
        <p14:creationId xmlns:p14="http://schemas.microsoft.com/office/powerpoint/2010/main" val="346167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47E6A3-5F78-417A-BBD7-9A6D5595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LendCoin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6F59EA-E16B-47C8-AAED-034D7AB43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Secured using SHA-512 and RSA-2048 cryptographic algorithms</a:t>
            </a:r>
          </a:p>
          <a:p>
            <a:r>
              <a:rPr lang="en-US" dirty="0"/>
              <a:t>Derived from the Bitcoin cryptocurrency</a:t>
            </a:r>
          </a:p>
          <a:p>
            <a:r>
              <a:rPr lang="en-US" dirty="0"/>
              <a:t>Targets a transaction block (or batch) processing time of 30 seconds.</a:t>
            </a:r>
          </a:p>
          <a:p>
            <a:r>
              <a:rPr lang="en-US" dirty="0"/>
              <a:t>Targets an average of 27-45 transactions per second.</a:t>
            </a:r>
          </a:p>
          <a:p>
            <a:r>
              <a:rPr lang="en-US" dirty="0"/>
              <a:t>Uses distributed consensus to protect against potential attacks</a:t>
            </a:r>
          </a:p>
          <a:p>
            <a:r>
              <a:rPr lang="en-US" dirty="0"/>
              <a:t>Provides integral functionality for sending, receiving, lending, and borrowing funds.</a:t>
            </a:r>
          </a:p>
          <a:p>
            <a:r>
              <a:rPr lang="en-US" dirty="0"/>
              <a:t>Primarily a Proof-of-Work currency with some aspects of a </a:t>
            </a:r>
            <a:r>
              <a:rPr lang="en-US"/>
              <a:t>Proof-of-Stake currency.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9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D3F8-55F7-4BE1-8311-72478C83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DF22E-20A7-447B-8EBD-A513E3B3B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user of </a:t>
            </a:r>
            <a:r>
              <a:rPr lang="en-US" dirty="0" err="1"/>
              <a:t>LendCoin</a:t>
            </a:r>
            <a:r>
              <a:rPr lang="en-US" dirty="0"/>
              <a:t> is given a unique address and a unique key.</a:t>
            </a:r>
          </a:p>
          <a:p>
            <a:r>
              <a:rPr lang="en-US" dirty="0"/>
              <a:t>The address is considered the destination for any incoming transactions.</a:t>
            </a:r>
          </a:p>
          <a:p>
            <a:r>
              <a:rPr lang="en-US" dirty="0"/>
              <a:t>The key is used to access the funds that have been given to a user. The key allows the user to send funds from their account.</a:t>
            </a:r>
          </a:p>
          <a:p>
            <a:r>
              <a:rPr lang="en-US" dirty="0"/>
              <a:t>The key and address are actually corresponding private and public encryption keys for the RSA encryption algorithm.</a:t>
            </a:r>
          </a:p>
          <a:p>
            <a:r>
              <a:rPr lang="en-US" dirty="0"/>
              <a:t>Both key and address occupy exactly 256 bytes each.</a:t>
            </a:r>
          </a:p>
        </p:txBody>
      </p:sp>
    </p:spTree>
    <p:extLst>
      <p:ext uri="{BB962C8B-B14F-4D97-AF65-F5344CB8AC3E}">
        <p14:creationId xmlns:p14="http://schemas.microsoft.com/office/powerpoint/2010/main" val="207869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3A953-9788-4219-B6A7-C8399E7D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63ED0-07CC-4AAB-802C-E6FC66024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 are grouped into batches known as “blocks”</a:t>
            </a:r>
          </a:p>
          <a:p>
            <a:r>
              <a:rPr lang="en-US" dirty="0"/>
              <a:t>Each transaction requires a fixed 1048 bytes of storage on the blockchain.</a:t>
            </a:r>
          </a:p>
          <a:p>
            <a:r>
              <a:rPr lang="en-US" dirty="0"/>
              <a:t>Up to 6144 transactions may be processed in a block.</a:t>
            </a:r>
          </a:p>
          <a:p>
            <a:r>
              <a:rPr lang="en-US" dirty="0"/>
              <a:t>A transaction entry follows the format:</a:t>
            </a:r>
          </a:p>
          <a:p>
            <a:pPr lvl="1"/>
            <a:r>
              <a:rPr lang="en-US" dirty="0"/>
              <a:t>2048 bits for the sending address</a:t>
            </a:r>
          </a:p>
          <a:p>
            <a:pPr lvl="1"/>
            <a:r>
              <a:rPr lang="en-US" dirty="0"/>
              <a:t>2048 bits for the receiving address</a:t>
            </a:r>
          </a:p>
          <a:p>
            <a:pPr lvl="1"/>
            <a:r>
              <a:rPr lang="en-US" dirty="0"/>
              <a:t>64 bits for the amount being sent and the additional interest or fees assessed</a:t>
            </a:r>
          </a:p>
          <a:p>
            <a:pPr lvl="1"/>
            <a:r>
              <a:rPr lang="en-US" dirty="0"/>
              <a:t>32 bits for the length of the payment and the delay of the first payment</a:t>
            </a:r>
          </a:p>
        </p:txBody>
      </p:sp>
    </p:spTree>
    <p:extLst>
      <p:ext uri="{BB962C8B-B14F-4D97-AF65-F5344CB8AC3E}">
        <p14:creationId xmlns:p14="http://schemas.microsoft.com/office/powerpoint/2010/main" val="404308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30C1-E477-4B10-A95E-823DEB29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Format Illustrated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2F2374-8F74-4353-AAD6-AFB5B2A32072}"/>
              </a:ext>
            </a:extLst>
          </p:cNvPr>
          <p:cNvSpPr/>
          <p:nvPr/>
        </p:nvSpPr>
        <p:spPr>
          <a:xfrm>
            <a:off x="685800" y="3505200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72AE9E-DB79-44B2-A650-5BDC9056CDB6}"/>
              </a:ext>
            </a:extLst>
          </p:cNvPr>
          <p:cNvSpPr/>
          <p:nvPr/>
        </p:nvSpPr>
        <p:spPr>
          <a:xfrm>
            <a:off x="2438400" y="3505200"/>
            <a:ext cx="1676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876AAA-803C-4879-B246-9B6FE48FFCFF}"/>
              </a:ext>
            </a:extLst>
          </p:cNvPr>
          <p:cNvSpPr/>
          <p:nvPr/>
        </p:nvSpPr>
        <p:spPr>
          <a:xfrm>
            <a:off x="4267200" y="3505200"/>
            <a:ext cx="83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C3A007-28FD-49B4-A5D1-05C33299CCBD}"/>
              </a:ext>
            </a:extLst>
          </p:cNvPr>
          <p:cNvSpPr/>
          <p:nvPr/>
        </p:nvSpPr>
        <p:spPr>
          <a:xfrm>
            <a:off x="5181600" y="35052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0DA525-2FF0-45D8-BA8C-5539B935DE59}"/>
              </a:ext>
            </a:extLst>
          </p:cNvPr>
          <p:cNvSpPr/>
          <p:nvPr/>
        </p:nvSpPr>
        <p:spPr>
          <a:xfrm>
            <a:off x="6019800" y="35052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62819C-A0A8-4032-B323-E615DBC09E00}"/>
              </a:ext>
            </a:extLst>
          </p:cNvPr>
          <p:cNvSpPr/>
          <p:nvPr/>
        </p:nvSpPr>
        <p:spPr>
          <a:xfrm>
            <a:off x="6781800" y="35052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2A22EE-E008-4AD9-A87B-2B04A7F3882E}"/>
              </a:ext>
            </a:extLst>
          </p:cNvPr>
          <p:cNvSpPr/>
          <p:nvPr/>
        </p:nvSpPr>
        <p:spPr>
          <a:xfrm>
            <a:off x="7620000" y="35052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8C43A7-28DD-4AF7-AD35-21D7E7B4C936}"/>
              </a:ext>
            </a:extLst>
          </p:cNvPr>
          <p:cNvSpPr/>
          <p:nvPr/>
        </p:nvSpPr>
        <p:spPr>
          <a:xfrm>
            <a:off x="9601200" y="35052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148999-9A45-4819-9921-870EE07BB017}"/>
              </a:ext>
            </a:extLst>
          </p:cNvPr>
          <p:cNvSpPr txBox="1"/>
          <p:nvPr/>
        </p:nvSpPr>
        <p:spPr>
          <a:xfrm>
            <a:off x="990600" y="305966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2048 bits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7C86E6-D6E1-4F30-B7BC-112168DE1C1B}"/>
              </a:ext>
            </a:extLst>
          </p:cNvPr>
          <p:cNvSpPr txBox="1"/>
          <p:nvPr/>
        </p:nvSpPr>
        <p:spPr>
          <a:xfrm>
            <a:off x="2738632" y="3046351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2048 bits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ED62E2-2227-43F6-A183-B4CBB8A8205A}"/>
              </a:ext>
            </a:extLst>
          </p:cNvPr>
          <p:cNvSpPr txBox="1"/>
          <p:nvPr/>
        </p:nvSpPr>
        <p:spPr>
          <a:xfrm>
            <a:off x="7996432" y="3046351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2048 bits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601EB8-9D61-402C-BE79-211E873B663C}"/>
              </a:ext>
            </a:extLst>
          </p:cNvPr>
          <p:cNvSpPr txBox="1"/>
          <p:nvPr/>
        </p:nvSpPr>
        <p:spPr>
          <a:xfrm>
            <a:off x="9977632" y="3046351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2048 bits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D84906-940E-4F24-A021-36891D09078A}"/>
              </a:ext>
            </a:extLst>
          </p:cNvPr>
          <p:cNvSpPr txBox="1"/>
          <p:nvPr/>
        </p:nvSpPr>
        <p:spPr>
          <a:xfrm>
            <a:off x="4468933" y="30308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FDA4EA-9A47-497E-8B8F-D2E5CBEAC0FA}"/>
              </a:ext>
            </a:extLst>
          </p:cNvPr>
          <p:cNvSpPr txBox="1"/>
          <p:nvPr/>
        </p:nvSpPr>
        <p:spPr>
          <a:xfrm>
            <a:off x="6907333" y="30308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79AED7-1442-4437-B566-35C80129F56B}"/>
              </a:ext>
            </a:extLst>
          </p:cNvPr>
          <p:cNvSpPr txBox="1"/>
          <p:nvPr/>
        </p:nvSpPr>
        <p:spPr>
          <a:xfrm>
            <a:off x="5413956" y="3057448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4FBDB0-07C0-4998-9212-2A66215308B6}"/>
              </a:ext>
            </a:extLst>
          </p:cNvPr>
          <p:cNvSpPr txBox="1"/>
          <p:nvPr/>
        </p:nvSpPr>
        <p:spPr>
          <a:xfrm>
            <a:off x="6137856" y="3057448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44C33D-E764-4920-A94B-97B7DA7DEBBE}"/>
              </a:ext>
            </a:extLst>
          </p:cNvPr>
          <p:cNvSpPr txBox="1"/>
          <p:nvPr/>
        </p:nvSpPr>
        <p:spPr>
          <a:xfrm>
            <a:off x="1093193" y="4242137"/>
            <a:ext cx="973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Sender</a:t>
            </a:r>
          </a:p>
          <a:p>
            <a:r>
              <a:rPr lang="en-US" dirty="0"/>
              <a:t>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085B90-5669-4969-9890-5D71827F0EF9}"/>
              </a:ext>
            </a:extLst>
          </p:cNvPr>
          <p:cNvSpPr txBox="1"/>
          <p:nvPr/>
        </p:nvSpPr>
        <p:spPr>
          <a:xfrm>
            <a:off x="2800162" y="4242137"/>
            <a:ext cx="1026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Receiver</a:t>
            </a:r>
          </a:p>
          <a:p>
            <a:r>
              <a:rPr lang="en-US" dirty="0"/>
              <a:t>Address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DFA9C0-84A4-4591-BB49-41B2971542AE}"/>
              </a:ext>
            </a:extLst>
          </p:cNvPr>
          <p:cNvSpPr txBox="1"/>
          <p:nvPr/>
        </p:nvSpPr>
        <p:spPr>
          <a:xfrm>
            <a:off x="7996432" y="4215503"/>
            <a:ext cx="1124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Sender</a:t>
            </a:r>
          </a:p>
          <a:p>
            <a:r>
              <a:rPr lang="en-US" dirty="0"/>
              <a:t>Signature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6365B7-D872-4C07-81CB-2EA4C4782620}"/>
              </a:ext>
            </a:extLst>
          </p:cNvPr>
          <p:cNvSpPr txBox="1"/>
          <p:nvPr/>
        </p:nvSpPr>
        <p:spPr>
          <a:xfrm>
            <a:off x="9982811" y="4242137"/>
            <a:ext cx="1124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Receiver</a:t>
            </a:r>
          </a:p>
          <a:p>
            <a:r>
              <a:rPr lang="en-US" dirty="0"/>
              <a:t>Signature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0FC060-E819-4C6E-B1BB-A7E4715ABCF2}"/>
              </a:ext>
            </a:extLst>
          </p:cNvPr>
          <p:cNvSpPr txBox="1"/>
          <p:nvPr/>
        </p:nvSpPr>
        <p:spPr>
          <a:xfrm>
            <a:off x="6311443" y="5818262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Payment Delay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43659E-68DF-4673-9705-C50D931E8141}"/>
              </a:ext>
            </a:extLst>
          </p:cNvPr>
          <p:cNvSpPr txBox="1"/>
          <p:nvPr/>
        </p:nvSpPr>
        <p:spPr>
          <a:xfrm>
            <a:off x="3810000" y="5813654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Payments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735212-5891-4BD5-8B3F-7BEE46CE982F}"/>
              </a:ext>
            </a:extLst>
          </p:cNvPr>
          <p:cNvSpPr txBox="1"/>
          <p:nvPr/>
        </p:nvSpPr>
        <p:spPr>
          <a:xfrm>
            <a:off x="8405785" y="5726125"/>
            <a:ext cx="1313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Transaction</a:t>
            </a:r>
          </a:p>
          <a:p>
            <a:r>
              <a:rPr lang="en-US" dirty="0"/>
              <a:t>Amount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158D16-AE27-45AC-AC43-30BBC124DD85}"/>
              </a:ext>
            </a:extLst>
          </p:cNvPr>
          <p:cNvSpPr txBox="1"/>
          <p:nvPr/>
        </p:nvSpPr>
        <p:spPr>
          <a:xfrm>
            <a:off x="2057400" y="5754469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</a:t>
            </a:r>
          </a:p>
          <a:p>
            <a:r>
              <a:rPr lang="en-US" dirty="0"/>
              <a:t>Fee Amount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A6FC407-D8D9-4297-9555-38BEFEC2B43D}"/>
              </a:ext>
            </a:extLst>
          </p:cNvPr>
          <p:cNvCxnSpPr/>
          <p:nvPr/>
        </p:nvCxnSpPr>
        <p:spPr>
          <a:xfrm flipV="1">
            <a:off x="3276600" y="4242137"/>
            <a:ext cx="1295400" cy="162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1C5037D-5747-4B4C-9104-311B076417CE}"/>
              </a:ext>
            </a:extLst>
          </p:cNvPr>
          <p:cNvCxnSpPr/>
          <p:nvPr/>
        </p:nvCxnSpPr>
        <p:spPr>
          <a:xfrm flipV="1">
            <a:off x="5181600" y="4215503"/>
            <a:ext cx="381000" cy="159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6EA748-7041-4610-A8E4-F598F42DC0CC}"/>
              </a:ext>
            </a:extLst>
          </p:cNvPr>
          <p:cNvCxnSpPr/>
          <p:nvPr/>
        </p:nvCxnSpPr>
        <p:spPr>
          <a:xfrm flipH="1" flipV="1">
            <a:off x="7250837" y="4242137"/>
            <a:ext cx="1283563" cy="148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715001C-6D67-44D0-8717-245DC20CD660}"/>
              </a:ext>
            </a:extLst>
          </p:cNvPr>
          <p:cNvCxnSpPr/>
          <p:nvPr/>
        </p:nvCxnSpPr>
        <p:spPr>
          <a:xfrm flipH="1" flipV="1">
            <a:off x="6424953" y="4224537"/>
            <a:ext cx="492842" cy="164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63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6A2E-98A8-4775-90A9-E61AB89A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165D-3712-48C6-A3C0-1B7ACD693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block is a batch of several transaction being processed together</a:t>
            </a:r>
          </a:p>
          <a:p>
            <a:r>
              <a:rPr lang="en-US" dirty="0"/>
              <a:t>A block is at most ~8 megabytes in size.</a:t>
            </a:r>
          </a:p>
          <a:p>
            <a:r>
              <a:rPr lang="en-US" dirty="0"/>
              <a:t>On average, a block will be processed by the network in 30 seconds.</a:t>
            </a:r>
          </a:p>
          <a:p>
            <a:r>
              <a:rPr lang="en-US" dirty="0"/>
              <a:t>The person who first “mines” the block is awarded a payment of 100 </a:t>
            </a:r>
            <a:r>
              <a:rPr lang="en-US" dirty="0" err="1"/>
              <a:t>LendCoins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0920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2BE1-9017-4CEB-9EB1-BF9BFBBC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Format Illustrated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3274E3-8CD9-4B96-B59D-5CE5A9E6B4D2}"/>
              </a:ext>
            </a:extLst>
          </p:cNvPr>
          <p:cNvSpPr/>
          <p:nvPr/>
        </p:nvSpPr>
        <p:spPr>
          <a:xfrm>
            <a:off x="2819400" y="22098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176671-0747-45D4-998E-0787B51002FF}"/>
              </a:ext>
            </a:extLst>
          </p:cNvPr>
          <p:cNvSpPr/>
          <p:nvPr/>
        </p:nvSpPr>
        <p:spPr>
          <a:xfrm>
            <a:off x="2819400" y="26670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2A38BF-F4B2-48F8-B0DE-6AB575E48A19}"/>
              </a:ext>
            </a:extLst>
          </p:cNvPr>
          <p:cNvSpPr/>
          <p:nvPr/>
        </p:nvSpPr>
        <p:spPr>
          <a:xfrm>
            <a:off x="2822359" y="31242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EDC58A-0D21-46B0-B476-DA5B51F4532A}"/>
              </a:ext>
            </a:extLst>
          </p:cNvPr>
          <p:cNvSpPr/>
          <p:nvPr/>
        </p:nvSpPr>
        <p:spPr>
          <a:xfrm>
            <a:off x="2819400" y="35814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A45921-92A0-4131-9039-1D55E9263E1C}"/>
              </a:ext>
            </a:extLst>
          </p:cNvPr>
          <p:cNvSpPr/>
          <p:nvPr/>
        </p:nvSpPr>
        <p:spPr>
          <a:xfrm>
            <a:off x="2819400" y="4038600"/>
            <a:ext cx="350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C2747F-B6F8-44BB-A5D4-5649683911DA}"/>
              </a:ext>
            </a:extLst>
          </p:cNvPr>
          <p:cNvSpPr/>
          <p:nvPr/>
        </p:nvSpPr>
        <p:spPr>
          <a:xfrm>
            <a:off x="2819400" y="4495800"/>
            <a:ext cx="2209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922B3D-EB58-45C8-82F8-2D02AC4E841A}"/>
              </a:ext>
            </a:extLst>
          </p:cNvPr>
          <p:cNvSpPr/>
          <p:nvPr/>
        </p:nvSpPr>
        <p:spPr>
          <a:xfrm>
            <a:off x="2819400" y="49530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A276B-75E0-411A-8817-05C6D8CC9E37}"/>
              </a:ext>
            </a:extLst>
          </p:cNvPr>
          <p:cNvSpPr/>
          <p:nvPr/>
        </p:nvSpPr>
        <p:spPr>
          <a:xfrm>
            <a:off x="2832717" y="54102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788223-5C66-4EF6-A551-8E018D124648}"/>
              </a:ext>
            </a:extLst>
          </p:cNvPr>
          <p:cNvSpPr/>
          <p:nvPr/>
        </p:nvSpPr>
        <p:spPr>
          <a:xfrm>
            <a:off x="2819400" y="58674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9DEEC-5589-4B48-BEC4-FA9A60CD558B}"/>
              </a:ext>
            </a:extLst>
          </p:cNvPr>
          <p:cNvSpPr txBox="1"/>
          <p:nvPr/>
        </p:nvSpPr>
        <p:spPr>
          <a:xfrm>
            <a:off x="2362200" y="220980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6F0D5E-604D-49D6-A054-BC77D34701C1}"/>
              </a:ext>
            </a:extLst>
          </p:cNvPr>
          <p:cNvSpPr txBox="1"/>
          <p:nvPr/>
        </p:nvSpPr>
        <p:spPr>
          <a:xfrm>
            <a:off x="2362200" y="3135868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EC543B-A01E-4D4F-9768-723FD45EC76B}"/>
              </a:ext>
            </a:extLst>
          </p:cNvPr>
          <p:cNvSpPr txBox="1"/>
          <p:nvPr/>
        </p:nvSpPr>
        <p:spPr>
          <a:xfrm>
            <a:off x="2362200" y="267866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0A774D-2843-464F-8E7D-5FB0768BB409}"/>
              </a:ext>
            </a:extLst>
          </p:cNvPr>
          <p:cNvSpPr txBox="1"/>
          <p:nvPr/>
        </p:nvSpPr>
        <p:spPr>
          <a:xfrm>
            <a:off x="2362200" y="35814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1AC73E-1680-470B-ACAC-465BFEB75678}"/>
              </a:ext>
            </a:extLst>
          </p:cNvPr>
          <p:cNvSpPr txBox="1"/>
          <p:nvPr/>
        </p:nvSpPr>
        <p:spPr>
          <a:xfrm>
            <a:off x="2150627" y="403860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2048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53ECA-FECF-452A-94E4-532DCB02E46F}"/>
              </a:ext>
            </a:extLst>
          </p:cNvPr>
          <p:cNvSpPr txBox="1"/>
          <p:nvPr/>
        </p:nvSpPr>
        <p:spPr>
          <a:xfrm>
            <a:off x="2303027" y="45074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3EFCF8-73B1-4CE5-9435-B9148AA6A8A9}"/>
              </a:ext>
            </a:extLst>
          </p:cNvPr>
          <p:cNvSpPr txBox="1"/>
          <p:nvPr/>
        </p:nvSpPr>
        <p:spPr>
          <a:xfrm>
            <a:off x="2052843" y="496466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1048n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5DE1D0-939B-4457-8FD5-18DAF9547C3F}"/>
              </a:ext>
            </a:extLst>
          </p:cNvPr>
          <p:cNvSpPr txBox="1"/>
          <p:nvPr/>
        </p:nvSpPr>
        <p:spPr>
          <a:xfrm>
            <a:off x="2257170" y="542186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01FC77-247E-46F4-8D22-B0AFE06A8AC4}"/>
              </a:ext>
            </a:extLst>
          </p:cNvPr>
          <p:cNvSpPr txBox="1"/>
          <p:nvPr/>
        </p:nvSpPr>
        <p:spPr>
          <a:xfrm>
            <a:off x="2257170" y="580286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B0806A-E27D-4061-A58C-CE2917C2FDA1}"/>
              </a:ext>
            </a:extLst>
          </p:cNvPr>
          <p:cNvSpPr txBox="1"/>
          <p:nvPr/>
        </p:nvSpPr>
        <p:spPr>
          <a:xfrm>
            <a:off x="4419600" y="2209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Number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83D297-BC57-49F2-9E48-233764199901}"/>
              </a:ext>
            </a:extLst>
          </p:cNvPr>
          <p:cNvSpPr txBox="1"/>
          <p:nvPr/>
        </p:nvSpPr>
        <p:spPr>
          <a:xfrm>
            <a:off x="4419600" y="2667000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71342A-579E-4BC1-8D14-5B5F3A14AD04}"/>
              </a:ext>
            </a:extLst>
          </p:cNvPr>
          <p:cNvSpPr txBox="1"/>
          <p:nvPr/>
        </p:nvSpPr>
        <p:spPr>
          <a:xfrm>
            <a:off x="4419600" y="3124200"/>
            <a:ext cx="195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Transaction Count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0064F5-BF77-44DB-9981-53CEA196CE35}"/>
              </a:ext>
            </a:extLst>
          </p:cNvPr>
          <p:cNvSpPr txBox="1"/>
          <p:nvPr/>
        </p:nvSpPr>
        <p:spPr>
          <a:xfrm>
            <a:off x="4419600" y="358419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Difficulty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941410-2D5A-4D26-AA31-CC02DBC7D32C}"/>
              </a:ext>
            </a:extLst>
          </p:cNvPr>
          <p:cNvSpPr txBox="1"/>
          <p:nvPr/>
        </p:nvSpPr>
        <p:spPr>
          <a:xfrm>
            <a:off x="6400800" y="405026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Miner Address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1DBD89-F97F-402D-B8BA-BC002D7A6E40}"/>
              </a:ext>
            </a:extLst>
          </p:cNvPr>
          <p:cNvSpPr txBox="1"/>
          <p:nvPr/>
        </p:nvSpPr>
        <p:spPr>
          <a:xfrm>
            <a:off x="5079269" y="450746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D76847-F1CC-4F3C-A06E-291F8BBB1D6B}"/>
              </a:ext>
            </a:extLst>
          </p:cNvPr>
          <p:cNvSpPr txBox="1"/>
          <p:nvPr/>
        </p:nvSpPr>
        <p:spPr>
          <a:xfrm>
            <a:off x="4467687" y="4984241"/>
            <a:ext cx="140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D82BE0-9A1A-4349-AC4C-1F916786E6CB}"/>
              </a:ext>
            </a:extLst>
          </p:cNvPr>
          <p:cNvSpPr txBox="1"/>
          <p:nvPr/>
        </p:nvSpPr>
        <p:spPr>
          <a:xfrm>
            <a:off x="4481476" y="5452136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 Block’s Digest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5D5B9D-3C8F-4A88-B4FF-BC692BAC3A6B}"/>
              </a:ext>
            </a:extLst>
          </p:cNvPr>
          <p:cNvSpPr txBox="1"/>
          <p:nvPr/>
        </p:nvSpPr>
        <p:spPr>
          <a:xfrm>
            <a:off x="4467687" y="5890736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Block’s Digest</a:t>
            </a:r>
          </a:p>
        </p:txBody>
      </p:sp>
    </p:spTree>
    <p:extLst>
      <p:ext uri="{BB962C8B-B14F-4D97-AF65-F5344CB8AC3E}">
        <p14:creationId xmlns:p14="http://schemas.microsoft.com/office/powerpoint/2010/main" val="106381017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109</TotalTime>
  <Words>546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Candara</vt:lpstr>
      <vt:lpstr>Consolas</vt:lpstr>
      <vt:lpstr>Tech Computer 16x9</vt:lpstr>
      <vt:lpstr>LendCoin</vt:lpstr>
      <vt:lpstr>What is a Blockchain?</vt:lpstr>
      <vt:lpstr>Our Proposal - LendCoin</vt:lpstr>
      <vt:lpstr>About LendCoin</vt:lpstr>
      <vt:lpstr>Identification</vt:lpstr>
      <vt:lpstr>Transaction Format</vt:lpstr>
      <vt:lpstr>Transaction Format Illustrated</vt:lpstr>
      <vt:lpstr>Block Format</vt:lpstr>
      <vt:lpstr>Block Format Illustrated</vt:lpstr>
      <vt:lpstr>Future Issues to Address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LendCoin</dc:title>
  <dc:creator>Kevin Chen</dc:creator>
  <cp:lastModifiedBy>Wappuchino</cp:lastModifiedBy>
  <cp:revision>13</cp:revision>
  <dcterms:created xsi:type="dcterms:W3CDTF">2018-02-25T06:25:46Z</dcterms:created>
  <dcterms:modified xsi:type="dcterms:W3CDTF">2018-02-25T14:05:01Z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