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5" r:id="rId4"/>
    <p:sldId id="273" r:id="rId5"/>
    <p:sldId id="274" r:id="rId6"/>
    <p:sldId id="2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BDA"/>
    <a:srgbClr val="FD8A87"/>
    <a:srgbClr val="FFFBDD"/>
    <a:srgbClr val="FEF3A0"/>
    <a:srgbClr val="CBCDF5"/>
    <a:srgbClr val="CCF4ED"/>
    <a:srgbClr val="CEF2E4"/>
    <a:srgbClr val="FEECDA"/>
    <a:srgbClr val="F2ACD9"/>
    <a:srgbClr val="EC6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113" d="100"/>
          <a:sy n="113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825F-5144-4252-8C0E-DB27B3472E72}" type="datetimeFigureOut">
              <a:rPr lang="ko-KR" altLang="en-US" smtClean="0"/>
              <a:t>2019. 6. 30.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F52C-6C12-4EDA-8CB0-1711CFA98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8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1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5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4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F52C-6C12-4EDA-8CB0-1711CFA983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2019. 6. 30.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77379" y="2224886"/>
            <a:ext cx="49781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SHARE YOUR DAY</a:t>
            </a:r>
            <a:endParaRPr lang="ko-KR" altLang="en-US" sz="4000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78725" y="3842166"/>
            <a:ext cx="1175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HUFS GLOBAL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A4305A-ADFE-DF43-8436-A0F5487B6A43}"/>
              </a:ext>
            </a:extLst>
          </p:cNvPr>
          <p:cNvGrpSpPr/>
          <p:nvPr/>
        </p:nvGrpSpPr>
        <p:grpSpPr>
          <a:xfrm>
            <a:off x="4341176" y="3194094"/>
            <a:ext cx="461648" cy="469811"/>
            <a:chOff x="4165651" y="4283085"/>
            <a:chExt cx="461648" cy="469811"/>
          </a:xfrm>
        </p:grpSpPr>
        <p:sp>
          <p:nvSpPr>
            <p:cNvPr id="10" name="모서리가 둥근 직사각형 9"/>
            <p:cNvSpPr/>
            <p:nvPr/>
          </p:nvSpPr>
          <p:spPr>
            <a:xfrm rot="2700000">
              <a:off x="4156021" y="4494727"/>
              <a:ext cx="469811" cy="465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8100000">
              <a:off x="4165651" y="4498303"/>
              <a:ext cx="461648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08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0" y="-4"/>
            <a:ext cx="3657600" cy="1340771"/>
          </a:xfrm>
          <a:custGeom>
            <a:avLst/>
            <a:gdLst>
              <a:gd name="connsiteX0" fmla="*/ 0 w 5405886"/>
              <a:gd name="connsiteY0" fmla="*/ 3501875 h 3501875"/>
              <a:gd name="connsiteX1" fmla="*/ 2702943 w 5405886"/>
              <a:gd name="connsiteY1" fmla="*/ 0 h 3501875"/>
              <a:gd name="connsiteX2" fmla="*/ 5405886 w 5405886"/>
              <a:gd name="connsiteY2" fmla="*/ 3501875 h 3501875"/>
              <a:gd name="connsiteX3" fmla="*/ 0 w 5405886"/>
              <a:gd name="connsiteY3" fmla="*/ 3501875 h 3501875"/>
              <a:gd name="connsiteX0" fmla="*/ 0 w 5405886"/>
              <a:gd name="connsiteY0" fmla="*/ 3330425 h 3330425"/>
              <a:gd name="connsiteX1" fmla="*/ 5398518 w 5405886"/>
              <a:gd name="connsiteY1" fmla="*/ 0 h 3330425"/>
              <a:gd name="connsiteX2" fmla="*/ 5405886 w 5405886"/>
              <a:gd name="connsiteY2" fmla="*/ 3330425 h 3330425"/>
              <a:gd name="connsiteX3" fmla="*/ 0 w 5405886"/>
              <a:gd name="connsiteY3" fmla="*/ 3330425 h 33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886" h="3330425">
                <a:moveTo>
                  <a:pt x="0" y="3330425"/>
                </a:moveTo>
                <a:lnTo>
                  <a:pt x="5398518" y="0"/>
                </a:lnTo>
                <a:lnTo>
                  <a:pt x="5405886" y="3330425"/>
                </a:lnTo>
                <a:lnTo>
                  <a:pt x="0" y="3330425"/>
                </a:lnTo>
                <a:close/>
              </a:path>
            </a:pathLst>
          </a:custGeom>
          <a:solidFill>
            <a:srgbClr val="CC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DBD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736581-29E2-314A-A8C7-6BE4D3F90AC8}"/>
              </a:ext>
            </a:extLst>
          </p:cNvPr>
          <p:cNvSpPr/>
          <p:nvPr/>
        </p:nvSpPr>
        <p:spPr>
          <a:xfrm>
            <a:off x="891505" y="1340768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늘어나고 있는 기부 현황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F08B88-0F1F-D445-820F-CE525970E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494" y="416513"/>
            <a:ext cx="4063819" cy="26221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2C4A17-C6C3-0843-9755-8216CF31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1" y="2996952"/>
            <a:ext cx="3224186" cy="349545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7A1FDB-3025-8B49-9093-1F139D39510F}"/>
              </a:ext>
            </a:extLst>
          </p:cNvPr>
          <p:cNvSpPr/>
          <p:nvPr/>
        </p:nvSpPr>
        <p:spPr>
          <a:xfrm>
            <a:off x="3995936" y="4423797"/>
            <a:ext cx="494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기념일을 위한 팬들의 기부 모금 등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소규모의 기부 모금 진행이 늘어가는 추세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일반인들도 생일을 기념하여 기부 모금 진행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7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324720" y="5712814"/>
            <a:ext cx="23042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6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 진행자</a:t>
            </a:r>
            <a:endParaRPr lang="en-US" altLang="ko-KR" sz="3000" b="1" dirty="0">
              <a:solidFill>
                <a:schemeClr val="accent6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B9EC6-1C6E-BB4B-8ECF-9BC69ADF2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99" y="4487170"/>
            <a:ext cx="1772208" cy="1772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23B2C2-8961-7A49-A722-A64C1752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93" y="3784342"/>
            <a:ext cx="1861110" cy="1861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2F564C-A1A7-7046-AF55-CF09755AB679}"/>
              </a:ext>
            </a:extLst>
          </p:cNvPr>
          <p:cNvSpPr/>
          <p:nvPr/>
        </p:nvSpPr>
        <p:spPr>
          <a:xfrm>
            <a:off x="1032881" y="6266812"/>
            <a:ext cx="13750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accent6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기부자</a:t>
            </a:r>
            <a:endParaRPr lang="en-US" altLang="ko-KR" sz="3000" b="1" dirty="0">
              <a:solidFill>
                <a:schemeClr val="accent6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36714A-FAD5-0B43-B817-882B93874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464">
            <a:off x="2811408" y="3428786"/>
            <a:ext cx="3120895" cy="2683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48A5C6-3FB6-654A-B9FD-E3EA031F3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47864" y="885655"/>
            <a:ext cx="3471752" cy="2925239"/>
          </a:xfrm>
          <a:prstGeom prst="rect">
            <a:avLst/>
          </a:prstGeom>
        </p:spPr>
      </p:pic>
      <p:sp>
        <p:nvSpPr>
          <p:cNvPr id="10" name="이등변 삼각형 6">
            <a:extLst>
              <a:ext uri="{FF2B5EF4-FFF2-40B4-BE49-F238E27FC236}">
                <a16:creationId xmlns:a16="http://schemas.microsoft.com/office/drawing/2014/main" id="{95236320-C904-D24B-BF4D-536DAFD73F10}"/>
              </a:ext>
            </a:extLst>
          </p:cNvPr>
          <p:cNvSpPr/>
          <p:nvPr/>
        </p:nvSpPr>
        <p:spPr>
          <a:xfrm rot="10800000">
            <a:off x="0" y="-4"/>
            <a:ext cx="3657600" cy="1340771"/>
          </a:xfrm>
          <a:custGeom>
            <a:avLst/>
            <a:gdLst>
              <a:gd name="connsiteX0" fmla="*/ 0 w 5405886"/>
              <a:gd name="connsiteY0" fmla="*/ 3501875 h 3501875"/>
              <a:gd name="connsiteX1" fmla="*/ 2702943 w 5405886"/>
              <a:gd name="connsiteY1" fmla="*/ 0 h 3501875"/>
              <a:gd name="connsiteX2" fmla="*/ 5405886 w 5405886"/>
              <a:gd name="connsiteY2" fmla="*/ 3501875 h 3501875"/>
              <a:gd name="connsiteX3" fmla="*/ 0 w 5405886"/>
              <a:gd name="connsiteY3" fmla="*/ 3501875 h 3501875"/>
              <a:gd name="connsiteX0" fmla="*/ 0 w 5405886"/>
              <a:gd name="connsiteY0" fmla="*/ 3330425 h 3330425"/>
              <a:gd name="connsiteX1" fmla="*/ 5398518 w 5405886"/>
              <a:gd name="connsiteY1" fmla="*/ 0 h 3330425"/>
              <a:gd name="connsiteX2" fmla="*/ 5405886 w 5405886"/>
              <a:gd name="connsiteY2" fmla="*/ 3330425 h 3330425"/>
              <a:gd name="connsiteX3" fmla="*/ 0 w 5405886"/>
              <a:gd name="connsiteY3" fmla="*/ 3330425 h 33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886" h="3330425">
                <a:moveTo>
                  <a:pt x="0" y="3330425"/>
                </a:moveTo>
                <a:lnTo>
                  <a:pt x="5398518" y="0"/>
                </a:lnTo>
                <a:lnTo>
                  <a:pt x="5405886" y="3330425"/>
                </a:lnTo>
                <a:lnTo>
                  <a:pt x="0" y="3330425"/>
                </a:lnTo>
                <a:close/>
              </a:path>
            </a:pathLst>
          </a:custGeom>
          <a:solidFill>
            <a:srgbClr val="CC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DBDA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E6232E-9A48-4644-9C64-6F944103C426}"/>
              </a:ext>
            </a:extLst>
          </p:cNvPr>
          <p:cNvSpPr/>
          <p:nvPr/>
        </p:nvSpPr>
        <p:spPr>
          <a:xfrm>
            <a:off x="3347864" y="3952793"/>
            <a:ext cx="2448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기부 금액이 얼마나 모였지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언제 기부하는 걸까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기부 목적이 뭐지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계좌번호가 뭐였더라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30F6AF-47A0-0142-9DCA-8069D48C23C3}"/>
              </a:ext>
            </a:extLst>
          </p:cNvPr>
          <p:cNvSpPr/>
          <p:nvPr/>
        </p:nvSpPr>
        <p:spPr>
          <a:xfrm>
            <a:off x="3724175" y="1649802"/>
            <a:ext cx="271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어느 계좌에 얼마나 들어왔지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 </a:t>
            </a:r>
          </a:p>
          <a:p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모금액도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공지해야 되는데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...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A0B11-6084-2A42-AB82-B169A4888C67}"/>
              </a:ext>
            </a:extLst>
          </p:cNvPr>
          <p:cNvSpPr/>
          <p:nvPr/>
        </p:nvSpPr>
        <p:spPr>
          <a:xfrm>
            <a:off x="651140" y="391194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일반인이 기부 모금을 진행할 때 불편한 점이 너무 많다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!!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2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52067" y="652534"/>
            <a:ext cx="4760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Share your day</a:t>
            </a:r>
            <a:r>
              <a:rPr lang="ko-KR" altLang="en-US" sz="2800" b="1" dirty="0" err="1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를</a:t>
            </a:r>
            <a:r>
              <a:rPr lang="ko-KR" altLang="en-US" sz="28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사용하자</a:t>
            </a:r>
            <a:r>
              <a:rPr lang="en-US" altLang="ko-KR" sz="28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</a:p>
        </p:txBody>
      </p:sp>
      <p:sp>
        <p:nvSpPr>
          <p:cNvPr id="7" name="이등변 삼각형 6"/>
          <p:cNvSpPr/>
          <p:nvPr/>
        </p:nvSpPr>
        <p:spPr>
          <a:xfrm>
            <a:off x="5364088" y="5295851"/>
            <a:ext cx="3779912" cy="1562150"/>
          </a:xfrm>
          <a:custGeom>
            <a:avLst/>
            <a:gdLst>
              <a:gd name="connsiteX0" fmla="*/ 0 w 5405886"/>
              <a:gd name="connsiteY0" fmla="*/ 3501875 h 3501875"/>
              <a:gd name="connsiteX1" fmla="*/ 2702943 w 5405886"/>
              <a:gd name="connsiteY1" fmla="*/ 0 h 3501875"/>
              <a:gd name="connsiteX2" fmla="*/ 5405886 w 5405886"/>
              <a:gd name="connsiteY2" fmla="*/ 3501875 h 3501875"/>
              <a:gd name="connsiteX3" fmla="*/ 0 w 5405886"/>
              <a:gd name="connsiteY3" fmla="*/ 3501875 h 3501875"/>
              <a:gd name="connsiteX0" fmla="*/ 0 w 5405886"/>
              <a:gd name="connsiteY0" fmla="*/ 3330425 h 3330425"/>
              <a:gd name="connsiteX1" fmla="*/ 5398518 w 5405886"/>
              <a:gd name="connsiteY1" fmla="*/ 0 h 3330425"/>
              <a:gd name="connsiteX2" fmla="*/ 5405886 w 5405886"/>
              <a:gd name="connsiteY2" fmla="*/ 3330425 h 3330425"/>
              <a:gd name="connsiteX3" fmla="*/ 0 w 5405886"/>
              <a:gd name="connsiteY3" fmla="*/ 3330425 h 33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5886" h="3330425">
                <a:moveTo>
                  <a:pt x="0" y="3330425"/>
                </a:moveTo>
                <a:lnTo>
                  <a:pt x="5398518" y="0"/>
                </a:lnTo>
                <a:lnTo>
                  <a:pt x="5405886" y="3330425"/>
                </a:lnTo>
                <a:lnTo>
                  <a:pt x="0" y="3330425"/>
                </a:lnTo>
                <a:close/>
              </a:path>
            </a:pathLst>
          </a:custGeom>
          <a:solidFill>
            <a:srgbClr val="CB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DBDA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86770" y="2112761"/>
            <a:ext cx="19576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 진행자</a:t>
            </a:r>
            <a:endParaRPr lang="en-US" altLang="ko-KR" sz="2500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428AA4-05CA-F546-BC41-301219F9AD9D}"/>
              </a:ext>
            </a:extLst>
          </p:cNvPr>
          <p:cNvSpPr/>
          <p:nvPr/>
        </p:nvSpPr>
        <p:spPr>
          <a:xfrm>
            <a:off x="1979712" y="2112761"/>
            <a:ext cx="12241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기부자</a:t>
            </a:r>
            <a:endParaRPr lang="en-US" altLang="ko-KR" sz="2500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724EA-77BB-4B4B-B2A2-9430759E0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62" y="1820694"/>
            <a:ext cx="857160" cy="857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F51B464-C29A-E94F-A057-DCCD34F65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26" y="1834669"/>
            <a:ext cx="857160" cy="8571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5139E4-D16C-8F4F-AD9A-12B091FC0806}"/>
              </a:ext>
            </a:extLst>
          </p:cNvPr>
          <p:cNvSpPr/>
          <p:nvPr/>
        </p:nvSpPr>
        <p:spPr>
          <a:xfrm>
            <a:off x="988777" y="3027407"/>
            <a:ext cx="2863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 현황 상시 확인 가능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8BDAF-B89F-C944-A0FF-9F04DDAC8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57002"/>
            <a:ext cx="377217" cy="3772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0EDC9B-C2CA-3845-9576-329777318223}"/>
              </a:ext>
            </a:extLst>
          </p:cNvPr>
          <p:cNvSpPr/>
          <p:nvPr/>
        </p:nvSpPr>
        <p:spPr>
          <a:xfrm>
            <a:off x="988777" y="3551726"/>
            <a:ext cx="351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카카오 페이를 통한 편리한 이체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AD589C-39EE-4A40-9B9C-1C3DB4F48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55839"/>
            <a:ext cx="377217" cy="37721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9DA1D6-0CCD-CE4B-BD78-FA8E8489C281}"/>
              </a:ext>
            </a:extLst>
          </p:cNvPr>
          <p:cNvSpPr/>
          <p:nvPr/>
        </p:nvSpPr>
        <p:spPr>
          <a:xfrm>
            <a:off x="5309257" y="3027407"/>
            <a:ext cx="3439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 금액 간편한 관리 및 열람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2E028FB-5A14-4F46-A689-632C7B885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57002"/>
            <a:ext cx="377217" cy="37721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772FFC6-6C2A-2E4F-9D2E-41C7D3535394}"/>
              </a:ext>
            </a:extLst>
          </p:cNvPr>
          <p:cNvSpPr/>
          <p:nvPr/>
        </p:nvSpPr>
        <p:spPr>
          <a:xfrm>
            <a:off x="5309257" y="3551726"/>
            <a:ext cx="351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링크 공유로 홍보 완료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AFD4724-0063-3140-B4AA-DDE22AA75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55839"/>
            <a:ext cx="377217" cy="37721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71FABB-245A-9E41-BA93-85BEE6D17B3E}"/>
              </a:ext>
            </a:extLst>
          </p:cNvPr>
          <p:cNvSpPr/>
          <p:nvPr/>
        </p:nvSpPr>
        <p:spPr>
          <a:xfrm>
            <a:off x="988777" y="4072136"/>
            <a:ext cx="351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링크 접속으로 정보 확인과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이체까지 한번에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0291E82-AA99-CC48-83A7-0DFD59DE4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6249"/>
            <a:ext cx="377217" cy="37721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20F91B-3FCF-6345-B724-AD8C12CE0DEE}"/>
              </a:ext>
            </a:extLst>
          </p:cNvPr>
          <p:cNvSpPr/>
          <p:nvPr/>
        </p:nvSpPr>
        <p:spPr>
          <a:xfrm>
            <a:off x="323528" y="5687442"/>
            <a:ext cx="54616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WHY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카카오 페이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?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2018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12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2600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만 가입자수 돌파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		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  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		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&amp;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2018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년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거래액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20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조원 이상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  <a:sym typeface="Wingdings" pitchFamily="2" charset="2"/>
              </a:rPr>
              <a:t> 쉬운 거래 방법 중 이용자 수가 가장 많다고 추정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11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24489" y="1988840"/>
            <a:ext cx="6095021" cy="274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특별한 날에</a:t>
            </a:r>
            <a:endParaRPr lang="en-US" altLang="ko-KR" sz="4000" b="1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간단하게</a:t>
            </a:r>
            <a:endParaRPr lang="en-US" altLang="ko-KR" sz="4000" b="1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기부하자</a:t>
            </a:r>
            <a:r>
              <a:rPr lang="en-US" altLang="ko-KR" sz="4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75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ADB418-F8B1-0443-BA4A-0AF25C4CB615}"/>
              </a:ext>
            </a:extLst>
          </p:cNvPr>
          <p:cNvSpPr/>
          <p:nvPr/>
        </p:nvSpPr>
        <p:spPr>
          <a:xfrm>
            <a:off x="755576" y="1052736"/>
            <a:ext cx="2304256" cy="2664296"/>
          </a:xfrm>
          <a:prstGeom prst="rect">
            <a:avLst/>
          </a:prstGeom>
          <a:noFill/>
          <a:ln w="38100">
            <a:solidFill>
              <a:srgbClr val="FD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0C05F-6E73-B242-8583-FC6B29070C3A}"/>
              </a:ext>
            </a:extLst>
          </p:cNvPr>
          <p:cNvSpPr/>
          <p:nvPr/>
        </p:nvSpPr>
        <p:spPr>
          <a:xfrm>
            <a:off x="1242096" y="401660"/>
            <a:ext cx="19576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 진행자</a:t>
            </a:r>
            <a:endParaRPr lang="en-US" altLang="ko-KR" sz="2500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D3C95-1EC5-5644-BB2F-68B6EECF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3568"/>
            <a:ext cx="857160" cy="8571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81005C-6B3B-C849-975A-C4DE2ECE74D4}"/>
              </a:ext>
            </a:extLst>
          </p:cNvPr>
          <p:cNvSpPr/>
          <p:nvPr/>
        </p:nvSpPr>
        <p:spPr>
          <a:xfrm>
            <a:off x="1017836" y="1165797"/>
            <a:ext cx="1753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My Birthday</a:t>
            </a:r>
          </a:p>
          <a:p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Our </a:t>
            </a:r>
            <a:r>
              <a:rPr lang="ko-KR" altLang="en-US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나눔</a:t>
            </a:r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day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840F7C-1EA6-CA4A-A97B-C62F7E053D72}"/>
              </a:ext>
            </a:extLst>
          </p:cNvPr>
          <p:cNvSpPr/>
          <p:nvPr/>
        </p:nvSpPr>
        <p:spPr>
          <a:xfrm>
            <a:off x="789343" y="1873683"/>
            <a:ext cx="227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생일을 맞아 기부 모금을 진행합니다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제 생일 선물이라고 생각하고 기부해주세요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88F28C-1D02-E341-8388-69C4922EBDAA}"/>
              </a:ext>
            </a:extLst>
          </p:cNvPr>
          <p:cNvSpPr/>
          <p:nvPr/>
        </p:nvSpPr>
        <p:spPr>
          <a:xfrm>
            <a:off x="823111" y="2694630"/>
            <a:ext cx="2164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기부 단체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한국 소아암 재단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36D38F-F026-2B43-B79A-AEF809842C24}"/>
              </a:ext>
            </a:extLst>
          </p:cNvPr>
          <p:cNvSpPr/>
          <p:nvPr/>
        </p:nvSpPr>
        <p:spPr>
          <a:xfrm>
            <a:off x="823111" y="2910734"/>
            <a:ext cx="194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 날짜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7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월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31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일까지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1F6A7F-B944-594F-AFBB-5810F43A75B8}"/>
              </a:ext>
            </a:extLst>
          </p:cNvPr>
          <p:cNvSpPr/>
          <p:nvPr/>
        </p:nvSpPr>
        <p:spPr>
          <a:xfrm>
            <a:off x="1564750" y="3296057"/>
            <a:ext cx="719673" cy="312651"/>
          </a:xfrm>
          <a:prstGeom prst="rect">
            <a:avLst/>
          </a:prstGeom>
          <a:noFill/>
          <a:ln w="38100">
            <a:solidFill>
              <a:srgbClr val="FD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accent6"/>
                </a:solidFill>
              </a:rPr>
              <a:t>게시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110B05-0D0E-4342-B899-1069D43673EB}"/>
              </a:ext>
            </a:extLst>
          </p:cNvPr>
          <p:cNvSpPr/>
          <p:nvPr/>
        </p:nvSpPr>
        <p:spPr>
          <a:xfrm>
            <a:off x="6615602" y="1457864"/>
            <a:ext cx="21328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기부자</a:t>
            </a:r>
            <a:r>
              <a:rPr lang="en-US" altLang="ko-KR" sz="20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지인</a:t>
            </a:r>
            <a:r>
              <a:rPr lang="en-US" altLang="ko-KR" sz="2000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)</a:t>
            </a:r>
            <a:endParaRPr lang="en-US" altLang="ko-KR" sz="2500" dirty="0">
              <a:solidFill>
                <a:srgbClr val="FD8A87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3A0BB7-B801-5543-A17D-7CC9E5483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5797"/>
            <a:ext cx="857160" cy="857160"/>
          </a:xfrm>
          <a:prstGeom prst="rect">
            <a:avLst/>
          </a:prstGeom>
        </p:spPr>
      </p:pic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B6169EFE-172B-5C4D-A1EF-4CFFBBE1A11E}"/>
              </a:ext>
            </a:extLst>
          </p:cNvPr>
          <p:cNvCxnSpPr>
            <a:cxnSpLocks/>
          </p:cNvCxnSpPr>
          <p:nvPr/>
        </p:nvCxnSpPr>
        <p:spPr>
          <a:xfrm>
            <a:off x="3406986" y="792508"/>
            <a:ext cx="2330028" cy="829673"/>
          </a:xfrm>
          <a:prstGeom prst="curvedConnector3">
            <a:avLst>
              <a:gd name="adj1" fmla="val 50000"/>
            </a:avLst>
          </a:prstGeom>
          <a:ln w="76200">
            <a:solidFill>
              <a:srgbClr val="FD8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831C57-BCBF-5C42-B4F9-38B5B4AD0AB7}"/>
              </a:ext>
            </a:extLst>
          </p:cNvPr>
          <p:cNvSpPr/>
          <p:nvPr/>
        </p:nvSpPr>
        <p:spPr>
          <a:xfrm>
            <a:off x="3989000" y="1052736"/>
            <a:ext cx="1211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링크 공유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8ECA4D-2351-2447-98D8-3F20F9F8D1EF}"/>
              </a:ext>
            </a:extLst>
          </p:cNvPr>
          <p:cNvSpPr/>
          <p:nvPr/>
        </p:nvSpPr>
        <p:spPr>
          <a:xfrm>
            <a:off x="6037515" y="2226985"/>
            <a:ext cx="2304256" cy="2664296"/>
          </a:xfrm>
          <a:prstGeom prst="rect">
            <a:avLst/>
          </a:prstGeom>
          <a:noFill/>
          <a:ln w="38100">
            <a:solidFill>
              <a:srgbClr val="FD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436DEC-35BB-904F-B60E-8A49B37D200F}"/>
              </a:ext>
            </a:extLst>
          </p:cNvPr>
          <p:cNvSpPr/>
          <p:nvPr/>
        </p:nvSpPr>
        <p:spPr>
          <a:xfrm>
            <a:off x="6312661" y="2283809"/>
            <a:ext cx="1753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My Birthday</a:t>
            </a:r>
          </a:p>
          <a:p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Our </a:t>
            </a:r>
            <a:r>
              <a:rPr lang="ko-KR" altLang="en-US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나눔</a:t>
            </a:r>
            <a:r>
              <a:rPr lang="en-US" altLang="ko-KR" sz="2000" b="1" dirty="0">
                <a:solidFill>
                  <a:srgbClr val="FD8A87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 day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38570F-3EED-4E4C-856E-981D8E617605}"/>
              </a:ext>
            </a:extLst>
          </p:cNvPr>
          <p:cNvSpPr/>
          <p:nvPr/>
        </p:nvSpPr>
        <p:spPr>
          <a:xfrm>
            <a:off x="6084168" y="2991695"/>
            <a:ext cx="227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생일을 맞아 기부 모금을 진행합니다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제 생일 선물이라고 생각하고 기부해주세요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60F01E-B0FC-6D45-AFD3-1759AE208439}"/>
              </a:ext>
            </a:extLst>
          </p:cNvPr>
          <p:cNvSpPr/>
          <p:nvPr/>
        </p:nvSpPr>
        <p:spPr>
          <a:xfrm>
            <a:off x="6117936" y="3812642"/>
            <a:ext cx="2164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기부 단체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한국 소아암 재단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36C62DF-4864-BE4F-A670-50B72595DFB9}"/>
              </a:ext>
            </a:extLst>
          </p:cNvPr>
          <p:cNvSpPr/>
          <p:nvPr/>
        </p:nvSpPr>
        <p:spPr>
          <a:xfrm>
            <a:off x="6117936" y="4028746"/>
            <a:ext cx="1948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 날짜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: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7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월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31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일까지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693391-0242-C344-8BB4-CBD764642108}"/>
              </a:ext>
            </a:extLst>
          </p:cNvPr>
          <p:cNvGrpSpPr/>
          <p:nvPr/>
        </p:nvGrpSpPr>
        <p:grpSpPr>
          <a:xfrm>
            <a:off x="6647988" y="4381708"/>
            <a:ext cx="1104609" cy="384518"/>
            <a:chOff x="6411369" y="4340756"/>
            <a:chExt cx="1104609" cy="38451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161A5E-9665-EF4D-8BAB-465BDEBFFC19}"/>
                </a:ext>
              </a:extLst>
            </p:cNvPr>
            <p:cNvSpPr/>
            <p:nvPr/>
          </p:nvSpPr>
          <p:spPr>
            <a:xfrm>
              <a:off x="6411370" y="4340756"/>
              <a:ext cx="1104608" cy="384518"/>
            </a:xfrm>
            <a:prstGeom prst="rect">
              <a:avLst/>
            </a:prstGeom>
            <a:noFill/>
            <a:ln w="38100">
              <a:solidFill>
                <a:srgbClr val="FD8A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b="1" dirty="0">
                <a:solidFill>
                  <a:schemeClr val="accent6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19DE614-E034-2040-A3CA-12D78677B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83" t="34615" r="7900" b="36394"/>
            <a:stretch/>
          </p:blipFill>
          <p:spPr>
            <a:xfrm>
              <a:off x="6411369" y="4341239"/>
              <a:ext cx="1104608" cy="383905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BCAC98-B103-EC4B-AEAB-745455297678}"/>
              </a:ext>
            </a:extLst>
          </p:cNvPr>
          <p:cNvSpPr/>
          <p:nvPr/>
        </p:nvSpPr>
        <p:spPr>
          <a:xfrm>
            <a:off x="6169458" y="4993977"/>
            <a:ext cx="2061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링크 확인 및 기부 진행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5F34FB6B-C333-324E-AB88-3B2BD0B65CDB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409002" y="5147866"/>
            <a:ext cx="760456" cy="564362"/>
          </a:xfrm>
          <a:prstGeom prst="curvedConnector3">
            <a:avLst>
              <a:gd name="adj1" fmla="val 50000"/>
            </a:avLst>
          </a:prstGeom>
          <a:ln w="76200">
            <a:solidFill>
              <a:srgbClr val="FD8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ADACFC-5872-6346-80A8-2C021CAAFDFC}"/>
              </a:ext>
            </a:extLst>
          </p:cNvPr>
          <p:cNvSpPr/>
          <p:nvPr/>
        </p:nvSpPr>
        <p:spPr>
          <a:xfrm>
            <a:off x="2966906" y="5062331"/>
            <a:ext cx="2304256" cy="1462141"/>
          </a:xfrm>
          <a:prstGeom prst="rect">
            <a:avLst/>
          </a:prstGeom>
          <a:noFill/>
          <a:ln w="38100">
            <a:solidFill>
              <a:srgbClr val="FD8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263077-4013-134B-B221-8BC806D7C0E6}"/>
              </a:ext>
            </a:extLst>
          </p:cNvPr>
          <p:cNvSpPr/>
          <p:nvPr/>
        </p:nvSpPr>
        <p:spPr>
          <a:xfrm>
            <a:off x="3078974" y="4662164"/>
            <a:ext cx="2330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Share your day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006890-037F-224C-98C9-88052B249713}"/>
              </a:ext>
            </a:extLst>
          </p:cNvPr>
          <p:cNvSpPr/>
          <p:nvPr/>
        </p:nvSpPr>
        <p:spPr>
          <a:xfrm>
            <a:off x="3047326" y="5118607"/>
            <a:ext cx="2164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기부자           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모금액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21AF36A-321B-2B47-9D7A-FDB34CC746F0}"/>
              </a:ext>
            </a:extLst>
          </p:cNvPr>
          <p:cNvSpPr/>
          <p:nvPr/>
        </p:nvSpPr>
        <p:spPr>
          <a:xfrm>
            <a:off x="3038473" y="5324144"/>
            <a:ext cx="21647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00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30,000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XX 	   70,000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  …	     …</a:t>
            </a: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TOTAL	   560,000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2F9AD5-2B08-664B-9B54-75EC1293EF87}"/>
              </a:ext>
            </a:extLst>
          </p:cNvPr>
          <p:cNvSpPr/>
          <p:nvPr/>
        </p:nvSpPr>
        <p:spPr>
          <a:xfrm>
            <a:off x="5309811" y="6018915"/>
            <a:ext cx="12584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간편한 확인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A9915259-6BFC-8848-BD5C-0094141A8DE4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3740650" y="2642570"/>
            <a:ext cx="2522933" cy="1516256"/>
          </a:xfrm>
          <a:prstGeom prst="curvedConnector3">
            <a:avLst>
              <a:gd name="adj1" fmla="val 50000"/>
            </a:avLst>
          </a:prstGeom>
          <a:ln w="76200">
            <a:solidFill>
              <a:srgbClr val="FD8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A74064D-A730-E849-B2CD-EF4282796FAA}"/>
              </a:ext>
            </a:extLst>
          </p:cNvPr>
          <p:cNvSpPr/>
          <p:nvPr/>
        </p:nvSpPr>
        <p:spPr>
          <a:xfrm>
            <a:off x="3608979" y="2991695"/>
            <a:ext cx="186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모금 완료 후 알림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252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214</Words>
  <Application>Microsoft Macintosh PowerPoint</Application>
  <PresentationFormat>화면 슬라이드 쇼(4:3)</PresentationFormat>
  <Paragraphs>63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12롯데마트행복Bold</vt:lpstr>
      <vt:lpstr>12롯데마트행복Light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이지현</cp:lastModifiedBy>
  <cp:revision>130</cp:revision>
  <dcterms:created xsi:type="dcterms:W3CDTF">2016-10-28T15:58:08Z</dcterms:created>
  <dcterms:modified xsi:type="dcterms:W3CDTF">2019-06-29T17:35:12Z</dcterms:modified>
</cp:coreProperties>
</file>