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3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96" r:id="rId8"/>
    <p:sldId id="262" r:id="rId9"/>
    <p:sldId id="263" r:id="rId10"/>
    <p:sldId id="295" r:id="rId11"/>
    <p:sldId id="297" r:id="rId12"/>
    <p:sldId id="282" r:id="rId13"/>
    <p:sldId id="308" r:id="rId14"/>
    <p:sldId id="310" r:id="rId15"/>
    <p:sldId id="309" r:id="rId16"/>
    <p:sldId id="311" r:id="rId17"/>
    <p:sldId id="294" r:id="rId18"/>
    <p:sldId id="264" r:id="rId19"/>
    <p:sldId id="281" r:id="rId20"/>
    <p:sldId id="283" r:id="rId21"/>
    <p:sldId id="325" r:id="rId22"/>
    <p:sldId id="284" r:id="rId23"/>
    <p:sldId id="313" r:id="rId24"/>
    <p:sldId id="314" r:id="rId25"/>
    <p:sldId id="266" r:id="rId26"/>
    <p:sldId id="270" r:id="rId27"/>
    <p:sldId id="274" r:id="rId28"/>
    <p:sldId id="275" r:id="rId29"/>
    <p:sldId id="273" r:id="rId30"/>
    <p:sldId id="276" r:id="rId31"/>
    <p:sldId id="306" r:id="rId32"/>
    <p:sldId id="315" r:id="rId33"/>
    <p:sldId id="307" r:id="rId34"/>
    <p:sldId id="277" r:id="rId35"/>
    <p:sldId id="267" r:id="rId36"/>
    <p:sldId id="278" r:id="rId37"/>
    <p:sldId id="279" r:id="rId38"/>
    <p:sldId id="305" r:id="rId39"/>
    <p:sldId id="285" r:id="rId40"/>
    <p:sldId id="304" r:id="rId41"/>
    <p:sldId id="286" r:id="rId42"/>
    <p:sldId id="324" r:id="rId43"/>
    <p:sldId id="289" r:id="rId44"/>
    <p:sldId id="290" r:id="rId45"/>
    <p:sldId id="291" r:id="rId46"/>
    <p:sldId id="292" r:id="rId47"/>
    <p:sldId id="293" r:id="rId48"/>
    <p:sldId id="322" r:id="rId49"/>
    <p:sldId id="323" r:id="rId50"/>
    <p:sldId id="316" r:id="rId51"/>
    <p:sldId id="317" r:id="rId52"/>
    <p:sldId id="319" r:id="rId53"/>
    <p:sldId id="318" r:id="rId54"/>
    <p:sldId id="320" r:id="rId55"/>
    <p:sldId id="321" r:id="rId56"/>
    <p:sldId id="268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61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119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364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45839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537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652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905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3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17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45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7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8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9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6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8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5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8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420.PNG"/><Relationship Id="rId18" Type="http://schemas.openxmlformats.org/officeDocument/2006/relationships/image" Target="../media/image4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12" Type="http://schemas.openxmlformats.org/officeDocument/2006/relationships/image" Target="../media/image410.png"/><Relationship Id="rId17" Type="http://schemas.openxmlformats.org/officeDocument/2006/relationships/image" Target="../media/image460.png"/><Relationship Id="rId2" Type="http://schemas.openxmlformats.org/officeDocument/2006/relationships/image" Target="../media/image310.png"/><Relationship Id="rId16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00.png"/><Relationship Id="rId5" Type="http://schemas.openxmlformats.org/officeDocument/2006/relationships/image" Target="../media/image340.PNG"/><Relationship Id="rId15" Type="http://schemas.openxmlformats.org/officeDocument/2006/relationships/image" Target="../media/image440.PNG"/><Relationship Id="rId10" Type="http://schemas.openxmlformats.org/officeDocument/2006/relationships/image" Target="../media/image390.png"/><Relationship Id="rId4" Type="http://schemas.openxmlformats.org/officeDocument/2006/relationships/image" Target="../media/image330.png"/><Relationship Id="rId9" Type="http://schemas.openxmlformats.org/officeDocument/2006/relationships/image" Target="../media/image380.png"/><Relationship Id="rId14" Type="http://schemas.openxmlformats.org/officeDocument/2006/relationships/image" Target="../media/image4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414" y="1477619"/>
            <a:ext cx="8823933" cy="1673085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Domain Oriented </a:t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Conversational Agent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04861" y="3588026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   –  Dr.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Gorthi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R. K. S.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Manyam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Guide  –  Pavan Kumar Reddy Sannadi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    –  Vamshi Kumar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Kurva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SC15M045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62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1438" y="994786"/>
                <a:ext cx="10298940" cy="543106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𝐻𝐻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0 as (t-k) large, if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𝜌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1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𝜌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spectral radius of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𝐻𝐻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𝐻𝐻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as (t-k) large,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𝜌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A is an n x n matrix,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 are the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values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of weight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w.r.to loss function L is given by,</a:t>
                </a:r>
              </a:p>
              <a:p>
                <a:r>
                  <a:rPr lang="en-US" sz="28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den>
                    </m:f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den>
                    </m:f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only term through which error flows backward in time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𝐻𝐻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438" y="994786"/>
                <a:ext cx="10298940" cy="5431066"/>
              </a:xfrm>
              <a:blipFill rotWithShape="0">
                <a:blip r:embed="rId2"/>
                <a:stretch>
                  <a:fillRect l="-592" t="-673" r="-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45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2895" y="1213674"/>
                <a:ext cx="10205829" cy="492763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the gradients either vanishes to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explodes to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the spectral radius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Even though all weights are initialized between -1 and 1, it doesn’t guarantee that the gradients will not explode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e.g. Consider,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28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28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28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k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because its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values are 4/3 &gt; 1 with multiplicity 2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𝐻𝐻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; the problem occurs only for long-term components. i.e. terms for which (t-k) is large.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2895" y="1213674"/>
                <a:ext cx="10205829" cy="4927633"/>
              </a:xfrm>
              <a:blipFill rotWithShape="0">
                <a:blip r:embed="rId2"/>
                <a:stretch>
                  <a:fillRect l="-478" t="-990" r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8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294" y="731014"/>
            <a:ext cx="9404723" cy="7101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of inputs over time (RNN)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431" y="1943841"/>
            <a:ext cx="6713665" cy="33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2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903" y="740817"/>
            <a:ext cx="9404723" cy="82493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activation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622" y="1739767"/>
                <a:ext cx="10700098" cy="458689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simple NN, where Error ‘E’ depends on weights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only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use sigmoid as an activation function, the max value of f’ is 0.25 and it’s almost zero for very small and very large inputs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622" y="1739767"/>
                <a:ext cx="10700098" cy="4586892"/>
              </a:xfrm>
              <a:blipFill rotWithShape="0">
                <a:blip r:embed="rId2"/>
                <a:stretch>
                  <a:fillRect l="-456" t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626" y="2441988"/>
            <a:ext cx="2324100" cy="77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928" y="3421928"/>
            <a:ext cx="38481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8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24" y="735221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2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78" y="1589454"/>
            <a:ext cx="10006936" cy="474956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Hence, when the output of the cell is near to zero or one, gradients don’t propagate well back. This is called the saturation problem.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this, it is much more difficult to train the below layers when compared to the outer ones.(gradients keep on decrease in size)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other activations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better than sigmoid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solution is to use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function, which has the constant derivative of 1 for positive inputs. Hence the gradients won’t diminish over the layers</a:t>
            </a: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337" y="5065735"/>
            <a:ext cx="2514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2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793" y="590504"/>
            <a:ext cx="9404723" cy="862515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 the gradients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975" y="1677138"/>
            <a:ext cx="10027960" cy="4278819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way to manage exploding gradients problem is 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rescale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gradients if the norm exceeds a particular value.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186" y="3015049"/>
            <a:ext cx="5656145" cy="23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3519"/>
          </a:xfrm>
        </p:spPr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995" y="1712636"/>
            <a:ext cx="10177730" cy="436688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LSTM(Long Short Term Memory)s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motivated by the problem of capturing long-term dependencies in RNN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 version of RNN, with specific architecture proved to be effective in learning long-range time dependencies.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LSTM architecture consists of a set of recurrently connected subnets, known as memory blocks.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contains one or more self-connected memory cells and three multiplicative units—the input, output and forget gates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analogues of write, read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496326"/>
            <a:ext cx="6857931" cy="489453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multiplicative gates allow LSTM memory cells to store and access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over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periods of time, thereby mitigating the vanishing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problem.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as long as the input gate remains closed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of the cell will not be overwritten by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inputs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arriving in the network, and can therefore be made available to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 much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 in the sequence, by opening the output gate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no’of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parameters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I*H*4 + H*H*4 + H*K + H*3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139" y="1496044"/>
            <a:ext cx="3550260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6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45" y="616227"/>
            <a:ext cx="7562728" cy="573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0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77299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39293" cy="4195481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conversational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entity.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Responds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domain-oriented user questions. 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just like humans. 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 of customer care service.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Technically, the task is  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next sentence given the context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previous sentences in the conversation)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0456" y="29618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9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233" y="790648"/>
            <a:ext cx="9404723" cy="928821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Equations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270" y="1847599"/>
            <a:ext cx="59055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55092"/>
                <a:ext cx="10061993" cy="476898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only term through which error flows backward in time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nary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𝑑𝑖𝑎𝑔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𝑑𝑖𝑎𝑔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𝑑𝑖𝑎𝑔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this term can approach zero, there is no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factor in it (i.e. some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weight) which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drive the derivative to zero for very large time lags,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  for t &gt;&gt; k</a:t>
                </a:r>
              </a:p>
              <a:p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part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also safe from exploding, since each of the factors is it is bounded by 1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due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activation function sigmoid.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55092"/>
                <a:ext cx="10061993" cy="4768984"/>
              </a:xfrm>
              <a:blipFill rotWithShape="0">
                <a:blip r:embed="rId2"/>
                <a:stretch>
                  <a:fillRect l="-485" r="-1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077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598" y="611744"/>
            <a:ext cx="9404723" cy="908943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with time(LSTM)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48" y="2037525"/>
            <a:ext cx="6992768" cy="3478696"/>
          </a:xfrm>
        </p:spPr>
      </p:pic>
    </p:spTree>
    <p:extLst>
      <p:ext uri="{BB962C8B-B14F-4D97-AF65-F5344CB8AC3E}">
        <p14:creationId xmlns:p14="http://schemas.microsoft.com/office/powerpoint/2010/main" val="157667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58" y="652388"/>
            <a:ext cx="9404723" cy="1026100"/>
          </a:xfrm>
        </p:spPr>
        <p:txBody>
          <a:bodyPr/>
          <a:lstStyle/>
          <a:p>
            <a:r>
              <a:rPr lang="en-US" dirty="0"/>
              <a:t>Word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678489"/>
                <a:ext cx="10017769" cy="446282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we can’t directly input the words into the networks, we have to represent them in vector format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form a vocabulary of words in the training set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V is the size of the vocabulary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 each word as using 1-of-V encoding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N be the size of embedding. Then project the V dimensional vector onto N dimensions using V x N weight matrix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the representation of the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word is given by the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 of the matrix </a:t>
                </a:r>
              </a:p>
              <a:p>
                <a:pPr marL="0" indent="0" algn="just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678489"/>
                <a:ext cx="10017769" cy="4462820"/>
              </a:xfrm>
              <a:blipFill rotWithShape="0">
                <a:blip r:embed="rId2"/>
                <a:stretch>
                  <a:fillRect l="-487" t="-1093" r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169" y="5539767"/>
            <a:ext cx="1493334" cy="49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5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973968" y="1322173"/>
            <a:ext cx="7367750" cy="4090087"/>
            <a:chOff x="330512" y="1198605"/>
            <a:chExt cx="7367750" cy="4090087"/>
          </a:xfrm>
        </p:grpSpPr>
        <p:sp>
          <p:nvSpPr>
            <p:cNvPr id="4" name="Flowchart: Connector 3"/>
            <p:cNvSpPr/>
            <p:nvPr/>
          </p:nvSpPr>
          <p:spPr>
            <a:xfrm>
              <a:off x="815544" y="1297458"/>
              <a:ext cx="259492" cy="29656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819660" y="1709354"/>
              <a:ext cx="259492" cy="29656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829958" y="4885069"/>
              <a:ext cx="259492" cy="29656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829958" y="3146873"/>
              <a:ext cx="259492" cy="29656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815544" y="2137728"/>
              <a:ext cx="259492" cy="29656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4334" y="1198605"/>
              <a:ext cx="494271" cy="409008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951470" y="2553736"/>
              <a:ext cx="0" cy="448956"/>
            </a:xfrm>
            <a:prstGeom prst="line">
              <a:avLst/>
            </a:prstGeom>
            <a:ln w="476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951470" y="3620536"/>
              <a:ext cx="4119" cy="1000891"/>
            </a:xfrm>
            <a:prstGeom prst="line">
              <a:avLst/>
            </a:prstGeom>
            <a:ln w="476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4543160" y="2376618"/>
              <a:ext cx="259492" cy="23478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28768" y="1892663"/>
              <a:ext cx="494271" cy="278027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4674970" y="2751437"/>
              <a:ext cx="0" cy="448956"/>
            </a:xfrm>
            <a:prstGeom prst="line">
              <a:avLst/>
            </a:prstGeom>
            <a:ln w="476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674970" y="3608176"/>
              <a:ext cx="4120" cy="654914"/>
            </a:xfrm>
            <a:prstGeom prst="line">
              <a:avLst/>
            </a:prstGeom>
            <a:ln w="476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Connector 33"/>
            <p:cNvSpPr/>
            <p:nvPr/>
          </p:nvSpPr>
          <p:spPr>
            <a:xfrm>
              <a:off x="4534919" y="2059459"/>
              <a:ext cx="259492" cy="23478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4547276" y="3258070"/>
              <a:ext cx="259492" cy="23478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4551392" y="4300158"/>
              <a:ext cx="259492" cy="234781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640859" y="2959443"/>
                  <a:ext cx="4407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/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0859" y="2959443"/>
                  <a:ext cx="44076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30512" y="1220740"/>
                  <a:ext cx="3809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512" y="1220740"/>
                  <a:ext cx="38093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677" r="-6452"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55225" y="1701115"/>
                  <a:ext cx="38805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25" y="1701115"/>
                  <a:ext cx="38805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375" r="-4688" b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48189" y="2137725"/>
                  <a:ext cx="3704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189" y="2137725"/>
                  <a:ext cx="37042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667" r="-10000" b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33172" y="3100534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72" y="3100534"/>
                  <a:ext cx="38343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524" r="-793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34114" y="4810924"/>
                  <a:ext cx="4108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114" y="4810924"/>
                  <a:ext cx="41088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353" r="-2941" b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3936132" y="1966105"/>
                  <a:ext cx="51155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6132" y="1966105"/>
                  <a:ext cx="511550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3936132" y="2306597"/>
                  <a:ext cx="51751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6132" y="2306597"/>
                  <a:ext cx="517513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3926675" y="3152354"/>
                  <a:ext cx="48064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6675" y="3152354"/>
                  <a:ext cx="480644" cy="4001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3936132" y="4212690"/>
                  <a:ext cx="55393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6132" y="4212690"/>
                  <a:ext cx="553933" cy="4001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1177156" y="1198605"/>
              <a:ext cx="3230163" cy="69405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1198605" y="4672936"/>
              <a:ext cx="3230163" cy="61575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767016" y="2005916"/>
              <a:ext cx="1742303" cy="74552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1767016" y="1952799"/>
              <a:ext cx="1689122" cy="82541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894726" y="3331177"/>
                  <a:ext cx="197656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4726" y="3331177"/>
                  <a:ext cx="1976567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769" r="-4308" b="-3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960441" y="3871909"/>
                  <a:ext cx="15392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bg1"/>
                      </a:solidFill>
                    </a:rPr>
                    <a:t> h =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sz="2400" dirty="0" smtClean="0">
                      <a:solidFill>
                        <a:schemeClr val="bg1"/>
                      </a:solidFill>
                    </a:rPr>
                    <a:t> X 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441" y="3871909"/>
                  <a:ext cx="1539268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324" t="-24590" r="-11067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ctangle 60"/>
            <p:cNvSpPr/>
            <p:nvPr/>
          </p:nvSpPr>
          <p:spPr>
            <a:xfrm>
              <a:off x="7178809" y="1709355"/>
              <a:ext cx="519453" cy="310157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62197" y="1940448"/>
              <a:ext cx="33363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 flipV="1">
              <a:off x="4923039" y="1701115"/>
              <a:ext cx="2255770" cy="1915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923039" y="4672936"/>
              <a:ext cx="2255770" cy="1379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189205" y="2759824"/>
              <a:ext cx="1742303" cy="74552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5189205" y="2706707"/>
              <a:ext cx="1689122" cy="82541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670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7786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5509" y="1446010"/>
                <a:ext cx="10302069" cy="408981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simple strategy for general sequence learning is to map the input sequence to a fixed-sized vector using one RNN, and then to map the vector to the target sequence with another RNN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output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) =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just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/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…..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--------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 ----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----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predicts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/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…..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5509" y="1446010"/>
                <a:ext cx="10302069" cy="4089818"/>
              </a:xfrm>
              <a:blipFill rotWithShape="0">
                <a:blip r:embed="rId2"/>
                <a:stretch>
                  <a:fillRect l="-473" t="-1192" r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46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63880" y="2555737"/>
            <a:ext cx="1528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probabilities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9024" y="4776152"/>
            <a:ext cx="5263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training, Feed_previous = False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testing, Feed_previous = True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0005" y="1699829"/>
            <a:ext cx="11551729" cy="2467890"/>
            <a:chOff x="130005" y="1699829"/>
            <a:chExt cx="11551729" cy="2467890"/>
          </a:xfrm>
        </p:grpSpPr>
        <p:sp>
          <p:nvSpPr>
            <p:cNvPr id="4" name="Rectangle 3"/>
            <p:cNvSpPr/>
            <p:nvPr/>
          </p:nvSpPr>
          <p:spPr>
            <a:xfrm>
              <a:off x="1551302" y="2571734"/>
              <a:ext cx="1485691" cy="82717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Tokenizer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51809" y="2571734"/>
              <a:ext cx="1467469" cy="8143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</a:p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(RNN)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12021" y="2571734"/>
              <a:ext cx="1518268" cy="82717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(RNN)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endCxn id="4" idx="1"/>
            </p:cNvCxnSpPr>
            <p:nvPr/>
          </p:nvCxnSpPr>
          <p:spPr>
            <a:xfrm>
              <a:off x="130005" y="2985324"/>
              <a:ext cx="1421297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079385" y="2992673"/>
              <a:ext cx="914816" cy="641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211501" y="2128795"/>
              <a:ext cx="0" cy="45223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54853" y="2499622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</a:t>
              </a:r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21608" y="1699829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</a:t>
              </a:r>
              <a:endPara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27053" y="2542630"/>
              <a:ext cx="1371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words</a:t>
              </a:r>
              <a:endPara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Arrow Connector 24"/>
            <p:cNvCxnSpPr>
              <a:stCxn id="8" idx="3"/>
              <a:endCxn id="44" idx="1"/>
            </p:cNvCxnSpPr>
            <p:nvPr/>
          </p:nvCxnSpPr>
          <p:spPr>
            <a:xfrm>
              <a:off x="8030289" y="2985324"/>
              <a:ext cx="1000389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1164078" y="3051045"/>
              <a:ext cx="9939" cy="1091960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5869459" y="4157452"/>
              <a:ext cx="5294619" cy="10267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866226" y="3319730"/>
              <a:ext cx="0" cy="823275"/>
            </a:xfrm>
            <a:prstGeom prst="line">
              <a:avLst/>
            </a:prstGeom>
            <a:ln w="28575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913341" y="3312790"/>
              <a:ext cx="575229" cy="6941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9030678" y="2571734"/>
              <a:ext cx="1633203" cy="82717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projection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0700945" y="3063401"/>
              <a:ext cx="980789" cy="365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7314415" y="3671073"/>
              <a:ext cx="17572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Feed_previous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442729" y="2383199"/>
            <a:ext cx="11176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Thought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8048821" y="2609929"/>
            <a:ext cx="14215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472776" y="3063401"/>
            <a:ext cx="966917" cy="64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5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0647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Model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6110" y="1220169"/>
                <a:ext cx="10907457" cy="53082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 is modelled using an RNN/LSTM, such that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--------- &gt;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q(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decoder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RNN/LSTM,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conditional probability distribution can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modeled as</a:t>
                </a:r>
              </a:p>
              <a:p>
                <a:pPr marL="0" indent="0" algn="just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nonlinear, potentially multi-layered, function that outputs the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hidden state of decoder at time ’t’, given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0" y="1220169"/>
                <a:ext cx="10907457" cy="5308216"/>
              </a:xfrm>
              <a:blipFill rotWithShape="0">
                <a:blip r:embed="rId2"/>
                <a:stretch>
                  <a:fillRect l="-447" t="-918" r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303" y="1758483"/>
            <a:ext cx="2247410" cy="947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526" y="3834119"/>
            <a:ext cx="4888225" cy="566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049" y="5491189"/>
            <a:ext cx="39624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4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9917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attention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6111" y="1245483"/>
                <a:ext cx="10610894" cy="530359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Includes the attention mechanism.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Allows the decoder to peek at input at every time step while decoding.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the conditional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is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modeled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hidden state of the decoder at time t, given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context vector for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Unlike the basic model, here the probability is conditioned on different context vector for each symbol.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 vector depends on the sequence of encoder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states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1245483"/>
                <a:ext cx="10610894" cy="5303598"/>
              </a:xfrm>
              <a:blipFill rotWithShape="0">
                <a:blip r:embed="rId2"/>
                <a:stretch>
                  <a:fillRect l="-460" t="-920" r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69" y="2716424"/>
            <a:ext cx="4899991" cy="528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45" y="3719346"/>
            <a:ext cx="2429127" cy="432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72" y="5569306"/>
            <a:ext cx="2259199" cy="78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9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41623" y="326157"/>
            <a:ext cx="4093640" cy="6135067"/>
            <a:chOff x="3541623" y="326157"/>
            <a:chExt cx="4093640" cy="6135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99928" y="3823714"/>
                  <a:ext cx="38395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928" y="3823714"/>
                  <a:ext cx="38395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048" r="-4762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lowchart: Connector 6"/>
            <p:cNvSpPr/>
            <p:nvPr/>
          </p:nvSpPr>
          <p:spPr>
            <a:xfrm>
              <a:off x="5474077" y="5008614"/>
              <a:ext cx="420129" cy="407773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587610" y="5008614"/>
              <a:ext cx="420129" cy="407773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530844" y="5008613"/>
              <a:ext cx="420129" cy="407773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684141" y="5416387"/>
              <a:ext cx="1" cy="67550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762910" y="5412265"/>
              <a:ext cx="1" cy="67550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541593" y="6091892"/>
                  <a:ext cx="3800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1593" y="6091892"/>
                  <a:ext cx="380039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065" r="-8065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559389" y="6091892"/>
                  <a:ext cx="3800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389" y="6091892"/>
                  <a:ext cx="38003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677" r="-8065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645274" y="6091892"/>
                  <a:ext cx="3729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274" y="6091892"/>
                  <a:ext cx="37292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475" r="-6557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V="1">
              <a:off x="3797674" y="5412264"/>
              <a:ext cx="1" cy="67550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6"/>
              <a:endCxn id="9" idx="2"/>
            </p:cNvCxnSpPr>
            <p:nvPr/>
          </p:nvCxnSpPr>
          <p:spPr>
            <a:xfrm flipV="1">
              <a:off x="4007739" y="5212500"/>
              <a:ext cx="523105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950972" y="5212499"/>
              <a:ext cx="523105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796059" y="4297063"/>
              <a:ext cx="1" cy="67550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740907" y="4331047"/>
              <a:ext cx="1" cy="67550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5671579" y="4297062"/>
              <a:ext cx="1" cy="67550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427263" y="3859772"/>
                  <a:ext cx="3910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7263" y="3859772"/>
                  <a:ext cx="39106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188" r="-6250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606025" y="3859772"/>
                  <a:ext cx="3910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6025" y="3859772"/>
                  <a:ext cx="39106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7188" r="-6250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 flipV="1">
              <a:off x="5955991" y="5212499"/>
              <a:ext cx="711166" cy="2"/>
            </a:xfrm>
            <a:prstGeom prst="line">
              <a:avLst/>
            </a:prstGeom>
            <a:ln w="476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Connector 35"/>
            <p:cNvSpPr/>
            <p:nvPr/>
          </p:nvSpPr>
          <p:spPr>
            <a:xfrm>
              <a:off x="5520478" y="2075942"/>
              <a:ext cx="292899" cy="288324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920420" y="5404028"/>
              <a:ext cx="1" cy="67550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790229" y="6091890"/>
                  <a:ext cx="4058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0229" y="6091890"/>
                  <a:ext cx="40581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606" r="-6061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V="1">
              <a:off x="6907858" y="4297060"/>
              <a:ext cx="1" cy="67550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675899" y="3859770"/>
                  <a:ext cx="4168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5899" y="3859770"/>
                  <a:ext cx="416845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942" r="-4348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/>
            <p:cNvSpPr/>
            <p:nvPr/>
          </p:nvSpPr>
          <p:spPr>
            <a:xfrm>
              <a:off x="3587610" y="3823714"/>
              <a:ext cx="430587" cy="4733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47616" y="3838277"/>
              <a:ext cx="430587" cy="4733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12458" y="3843941"/>
              <a:ext cx="430587" cy="4733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669027" y="3839658"/>
              <a:ext cx="430587" cy="4733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/>
            <p:cNvSpPr/>
            <p:nvPr/>
          </p:nvSpPr>
          <p:spPr>
            <a:xfrm>
              <a:off x="6697793" y="4985427"/>
              <a:ext cx="420129" cy="407773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44" idx="0"/>
            </p:cNvCxnSpPr>
            <p:nvPr/>
          </p:nvCxnSpPr>
          <p:spPr>
            <a:xfrm flipV="1">
              <a:off x="4762910" y="2364266"/>
              <a:ext cx="859887" cy="1474011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7" idx="0"/>
              <a:endCxn id="36" idx="4"/>
            </p:cNvCxnSpPr>
            <p:nvPr/>
          </p:nvCxnSpPr>
          <p:spPr>
            <a:xfrm flipV="1">
              <a:off x="5622797" y="2364266"/>
              <a:ext cx="44131" cy="149550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6" idx="0"/>
              <a:endCxn id="36" idx="5"/>
            </p:cNvCxnSpPr>
            <p:nvPr/>
          </p:nvCxnSpPr>
          <p:spPr>
            <a:xfrm flipH="1" flipV="1">
              <a:off x="5770483" y="2322042"/>
              <a:ext cx="1113838" cy="151761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" idx="0"/>
              <a:endCxn id="36" idx="3"/>
            </p:cNvCxnSpPr>
            <p:nvPr/>
          </p:nvCxnSpPr>
          <p:spPr>
            <a:xfrm flipV="1">
              <a:off x="3791904" y="2322042"/>
              <a:ext cx="1771468" cy="1501672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Plus 65"/>
            <p:cNvSpPr/>
            <p:nvPr/>
          </p:nvSpPr>
          <p:spPr>
            <a:xfrm>
              <a:off x="5521535" y="2075942"/>
              <a:ext cx="291842" cy="288324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541623" y="3179100"/>
                  <a:ext cx="5802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bg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23" y="3179100"/>
                  <a:ext cx="58022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316" r="-421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4260977" y="3203838"/>
                  <a:ext cx="77290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bg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977" y="3203838"/>
                  <a:ext cx="772904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5583205" y="3295027"/>
                  <a:ext cx="77290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bg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205" y="3295027"/>
                  <a:ext cx="772904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6534378" y="3141093"/>
                  <a:ext cx="78771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bg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378" y="3141093"/>
                  <a:ext cx="787716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/>
            <p:nvPr/>
          </p:nvCxnSpPr>
          <p:spPr>
            <a:xfrm flipV="1">
              <a:off x="6023903" y="4102571"/>
              <a:ext cx="312385" cy="17756"/>
            </a:xfrm>
            <a:prstGeom prst="line">
              <a:avLst/>
            </a:prstGeom>
            <a:ln w="476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4530844" y="815551"/>
              <a:ext cx="662009" cy="65490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565581" y="905135"/>
                  <a:ext cx="6316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581" y="905135"/>
                  <a:ext cx="631648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5769" r="-1923" b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Rectangle 75"/>
            <p:cNvSpPr/>
            <p:nvPr/>
          </p:nvSpPr>
          <p:spPr>
            <a:xfrm>
              <a:off x="5976706" y="818371"/>
              <a:ext cx="662009" cy="654908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167139" y="920579"/>
                  <a:ext cx="3382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139" y="920579"/>
                  <a:ext cx="338298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0909" r="-3636" b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/>
            <p:nvPr/>
          </p:nvCxnSpPr>
          <p:spPr>
            <a:xfrm flipV="1">
              <a:off x="4079635" y="1143005"/>
              <a:ext cx="312385" cy="17756"/>
            </a:xfrm>
            <a:prstGeom prst="line">
              <a:avLst/>
            </a:prstGeom>
            <a:ln w="476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76" idx="1"/>
            </p:cNvCxnSpPr>
            <p:nvPr/>
          </p:nvCxnSpPr>
          <p:spPr>
            <a:xfrm flipV="1">
              <a:off x="5213171" y="1145825"/>
              <a:ext cx="763535" cy="953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>
              <a:stCxn id="36" idx="0"/>
              <a:endCxn id="76" idx="2"/>
            </p:cNvCxnSpPr>
            <p:nvPr/>
          </p:nvCxnSpPr>
          <p:spPr>
            <a:xfrm rot="5400000" flipH="1" flipV="1">
              <a:off x="5685988" y="1454220"/>
              <a:ext cx="602663" cy="640783"/>
            </a:xfrm>
            <a:prstGeom prst="curvedConnector3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6651071" y="1133468"/>
              <a:ext cx="519482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7257277" y="1131130"/>
              <a:ext cx="377986" cy="4676"/>
            </a:xfrm>
            <a:prstGeom prst="line">
              <a:avLst/>
            </a:prstGeom>
            <a:ln w="476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4459719" y="326157"/>
                  <a:ext cx="84337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9719" y="326157"/>
                  <a:ext cx="843372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5999676" y="352472"/>
                  <a:ext cx="5420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676" y="352472"/>
                  <a:ext cx="542008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6706" y="1693235"/>
                  <a:ext cx="52136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6706" y="1693235"/>
                  <a:ext cx="521361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701193"/>
            <a:ext cx="9404723" cy="91888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building such an agent: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6224" y="1888433"/>
            <a:ext cx="10250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Conversations have time-dependencies.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able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reply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if the question asked is a bit different from the trained conversations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able to capture the long-term temporal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limited vocabulary. </a:t>
            </a:r>
          </a:p>
        </p:txBody>
      </p:sp>
    </p:spTree>
    <p:extLst>
      <p:ext uri="{BB962C8B-B14F-4D97-AF65-F5344CB8AC3E}">
        <p14:creationId xmlns:p14="http://schemas.microsoft.com/office/powerpoint/2010/main" val="206262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4956" y="774802"/>
                <a:ext cx="10273768" cy="5724851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given by</a:t>
                </a: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score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how well the input at position ’j’ and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at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’t’ match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Alignment model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modeled as a feed forward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neural network.</a:t>
                </a:r>
              </a:p>
              <a:p>
                <a:pPr marL="0" indent="0" algn="just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matrices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are the learn-able parameters of the model.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4956" y="774802"/>
                <a:ext cx="10273768" cy="5724851"/>
              </a:xfrm>
              <a:blipFill rotWithShape="0">
                <a:blip r:embed="rId2"/>
                <a:stretch>
                  <a:fillRect l="-475" t="-852" r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027" y="1267819"/>
            <a:ext cx="2709200" cy="922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22" y="2555066"/>
            <a:ext cx="2403291" cy="5230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843" y="4856104"/>
            <a:ext cx="3776960" cy="6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1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604" y="728290"/>
            <a:ext cx="9404723" cy="837463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Scheduled sampling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116" y="1891430"/>
            <a:ext cx="10272252" cy="453442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training, we provide the current token to the decoder to predict the next token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inference, current token is considered to be the one generated by the model itself.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if the model makes a mistake early in the sequence, there is a chance that the error is propagated to the next time steps and it gets accumulated.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happens mainly because of the discrepancy between training and testing methods.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model robust to its errors, proposed a strategy which is scheduled sampling.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39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97" y="821718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32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7843" y="1178684"/>
                <a:ext cx="10317379" cy="476124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this strategy, choose the true token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estimate coming out of model with probability 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estimate at time t-1 is </a:t>
                </a:r>
              </a:p>
              <a:p>
                <a:pPr marL="0" indent="0" algn="just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;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strategy is to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 it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‘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 increases. In this way, we can sample more from the estimates as the training progresses, which makes the model ready for the inference.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of the strategies are </a:t>
                </a:r>
              </a:p>
              <a:p>
                <a:pPr lvl="1" algn="just"/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max 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;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0≤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1; k, c decides the rate of convergence</a:t>
                </a:r>
              </a:p>
              <a:p>
                <a:pPr lvl="1" algn="just"/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k &lt; 1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7843" y="1178684"/>
                <a:ext cx="10317379" cy="4761240"/>
              </a:xfrm>
              <a:blipFill rotWithShape="0">
                <a:blip r:embed="rId2"/>
                <a:stretch>
                  <a:fillRect l="-473" t="-896" r="-9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33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186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958" y="1321904"/>
            <a:ext cx="10156696" cy="3836505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data consists of source sentence and the corresponding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------- ‘GO’ + answer + ‘EOS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question and answer lengths are limited to certain length. for e.g. (20,20)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Since, it allows us for batch processing and we can use matrix operations.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19" y="3764574"/>
            <a:ext cx="8079299" cy="18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8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8578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526" y="1347136"/>
            <a:ext cx="10216343" cy="510258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translation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WXYZ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inputs would be A, B, C in sequence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inputs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would be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GO, W, X, Y, 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of the decoder expected at each time step would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W, 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Y, Z, EOS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decoder at time ’t’ is fed back to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decoder,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word at time ’t+1’.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the correct input to the decoder at every time-step, even if the decoder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the vocabulary of most frequent words from both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and target files.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 the words before feeding into encoder.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5483" y="1100122"/>
                <a:ext cx="10203241" cy="518794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the ‘thought vector’ (final encoder state).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Thought vector is considered as the initial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of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decoder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feed the decoder inputs one after the other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 generates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array of V’ values, each corresponds to the logits of the vocabulary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 side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of the decoder gives logits (range (-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output projection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probabilities =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oftmax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logits*W + b)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entropy error (Perplexity) = 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 propagate the error to jointly make changes in the encoder and decoder parameters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5483" y="1100122"/>
                <a:ext cx="10203241" cy="5187944"/>
              </a:xfrm>
              <a:blipFill rotWithShape="0">
                <a:blip r:embed="rId2"/>
                <a:stretch>
                  <a:fillRect l="-478" t="-939" r="-956" b="-1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0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3144" y="1213465"/>
                <a:ext cx="10289083" cy="513790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During testing, start with ‘GO’ until we generate ‘EOS’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Encoder and decoder jointly work together to maximize the probability of output sequence given the input sequence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objective is to maximize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€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) =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just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/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..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 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/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..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likely o/p sequence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arg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144" y="1213465"/>
                <a:ext cx="10289083" cy="5137908"/>
              </a:xfrm>
              <a:blipFill rotWithShape="0">
                <a:blip r:embed="rId2"/>
                <a:stretch>
                  <a:fillRect l="-474" t="-949" r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11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093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measures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7415" y="1564402"/>
                <a:ext cx="10122651" cy="4485669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Perplexity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N be the length of sequence, then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𝑡𝑎𝑟𝑔𝑒𝑡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target word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position.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nothing but the average of cross entropy loss over the sequence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Perplexity =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(loss)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415" y="1564402"/>
                <a:ext cx="10122651" cy="4485669"/>
              </a:xfrm>
              <a:blipFill rotWithShape="0">
                <a:blip r:embed="rId2"/>
                <a:stretch>
                  <a:fillRect l="-482" t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902" y="2596427"/>
            <a:ext cx="36195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cornell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movie dataset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564" y="1451113"/>
            <a:ext cx="10177601" cy="4586421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conversations from 617 movies.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 exchanges between 10,292 movie characters.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pre-processing, able to extract 1,30,000 one-to-one (Q,A) pairs.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simplicity, (Q,A) pair length is limited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(10, 15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597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92474"/>
            <a:ext cx="9404723" cy="140053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842" y="1893894"/>
            <a:ext cx="10717807" cy="3963209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NNs can learn to generalize given the huge dataset.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DNNs can only be applied to problems whose inputs and targets can be sensibly encoded with vectors of fixed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significant limitation, since many important problems are best expressed with sequences whose lengths are not known a-priori.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Question-answering, machine translation are sequential problems.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Question-answering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be seen as mapping a sequence of words representing the question to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words representing the answer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98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768" y="1489993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model parameters used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 side --------------------&gt; 25,000 (both source and target sides)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 size ------------&gt; 32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layers -----------------------&gt;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cells in each layer -----&gt;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 ----------------------------&gt; 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iterations -------------------&gt; 47,500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(initial) --------------&gt;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3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1071"/>
          </a:xfrm>
        </p:spPr>
        <p:txBody>
          <a:bodyPr/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conversation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754396" y="1218359"/>
            <a:ext cx="4396339" cy="5447132"/>
          </a:xfrm>
        </p:spPr>
        <p:txBody>
          <a:bodyPr>
            <a:noAutofit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hello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hello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are you?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who made you?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are you human?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are you a robot?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are you male?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are you female?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5931221" y="1168927"/>
            <a:ext cx="4396341" cy="5496563"/>
          </a:xfrm>
        </p:spPr>
        <p:txBody>
          <a:bodyPr>
            <a:noAutofit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will you come to movie with me?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 time is okay with you?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eight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where do you live?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n't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what's your age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 know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old are you?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are you woman?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are you man?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7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366" y="1499458"/>
            <a:ext cx="10302623" cy="435991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much change in perplexity is observed using the attention mechanism.</a:t>
            </a: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 above suggests that the model can converse with a human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fluently.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model is trained for one-to-one mapping, it is unable to take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account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sentences while conversing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the model is not good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maintaining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context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seen from the conversation that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lacks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personality and its responses are inconsistent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of using the noisy, open-domain dataset that is used to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lack of consistent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personality makes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pass the 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uring test.</a:t>
            </a:r>
          </a:p>
        </p:txBody>
      </p:sp>
    </p:spTree>
    <p:extLst>
      <p:ext uri="{BB962C8B-B14F-4D97-AF65-F5344CB8AC3E}">
        <p14:creationId xmlns:p14="http://schemas.microsoft.com/office/powerpoint/2010/main" val="3968109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16791"/>
            <a:ext cx="9404723" cy="749917"/>
          </a:xfrm>
        </p:spPr>
        <p:txBody>
          <a:bodyPr>
            <a:normAutofit/>
          </a:bodyPr>
          <a:lstStyle/>
          <a:p>
            <a:r>
              <a:rPr lang="en-US" dirty="0" smtClean="0"/>
              <a:t>SNE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5895" y="1040738"/>
                <a:ext cx="10241045" cy="555777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Stochastic Neighbor Embedding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Dimensionality Reduction Technique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 is to model similar objects by nearby points and dissimilar objects by distant points.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high dimensional data points and Y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low-dimensional data points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first coverts the distances between data points in high dimensional space to joint probabilities</a:t>
                </a: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variance of the Gaussian centered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picking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neighbor.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5895" y="1040738"/>
                <a:ext cx="10241045" cy="5557770"/>
              </a:xfrm>
              <a:blipFill rotWithShape="0">
                <a:blip r:embed="rId2"/>
                <a:stretch>
                  <a:fillRect l="-476" t="-878" r="-952" b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131" y="4424561"/>
            <a:ext cx="44958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8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0633" y="1192239"/>
                <a:ext cx="10367518" cy="5232464"/>
              </a:xfrm>
            </p:spPr>
            <p:txBody>
              <a:bodyPr>
                <a:no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vary according to the density of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points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region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low and vice versa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0" indent="0" algn="just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only interested in modelling pairwise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similarity, so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aim is to make the conditional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similar. i.e. we have to reduce the difference between them, using KL divergence.</a:t>
                </a: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conditional probability distribution over all data points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0633" y="1192239"/>
                <a:ext cx="10367518" cy="5232464"/>
              </a:xfrm>
              <a:blipFill rotWithShape="0">
                <a:blip r:embed="rId2"/>
                <a:stretch>
                  <a:fillRect l="-471" t="-932" r="-941" b="-3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50" y="2196636"/>
            <a:ext cx="4143375" cy="109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315" y="5152234"/>
            <a:ext cx="4420634" cy="88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4349" y="1110316"/>
                <a:ext cx="10137305" cy="517927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gradient is computed to be</a:t>
                </a: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is proportional to the mismatch of the similarities between data points and map points.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Gradient descent,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 iterations.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technique was used to project 128 dimensional vectors that are obtained out of encoder RNN, onto a 2 dimensional space.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 sentences are supposed to be clustered on the 2d space because their vector similarity is more  </a:t>
                </a: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4349" y="1110316"/>
                <a:ext cx="10137305" cy="5179276"/>
              </a:xfrm>
              <a:blipFill rotWithShape="0">
                <a:blip r:embed="rId2"/>
                <a:stretch>
                  <a:fillRect l="-481" t="-941" r="-962" b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993" y="1635285"/>
            <a:ext cx="53721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5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46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4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1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385"/>
          </a:xfrm>
        </p:spPr>
        <p:txBody>
          <a:bodyPr/>
          <a:lstStyle/>
          <a:p>
            <a:r>
              <a:rPr lang="en-US" dirty="0" smtClean="0"/>
              <a:t>BLEU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462" y="1410366"/>
            <a:ext cx="10104267" cy="44961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 Lingual Evaluation Understudy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 for Machine translation.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modified n-gram precision.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independent,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 on local level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doesn’t take grammatical correctness into account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377" y="3933695"/>
            <a:ext cx="3951145" cy="1157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68" y="5406987"/>
            <a:ext cx="2428008" cy="99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063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0897" y="1237372"/>
                <a:ext cx="10046043" cy="4644444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modified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n-gram precision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number of n-grams in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candidate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translation that occur in any of the reference translations, out of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number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n-grams in the candidate translation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N=4, the score is found to be in much correlation with the human judgement.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897" y="1237372"/>
                <a:ext cx="10046043" cy="4644444"/>
              </a:xfrm>
              <a:blipFill rotWithShape="0">
                <a:blip r:embed="rId2"/>
                <a:stretch>
                  <a:fillRect l="-485" t="-1050" r="-9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048" y="3046464"/>
            <a:ext cx="5468291" cy="349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711135"/>
            <a:ext cx="9404723" cy="928821"/>
          </a:xfrm>
        </p:spPr>
        <p:txBody>
          <a:bodyPr/>
          <a:lstStyle/>
          <a:p>
            <a:r>
              <a:rPr lang="en-US" sz="4000" dirty="0" smtClean="0"/>
              <a:t>RNN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502" y="1639957"/>
            <a:ext cx="10462076" cy="3883514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RNN, in principle can map entire history of inputs to each output.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sufficient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hidden units can approximate any measurable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sequence-to-sequence mapping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arbitrary accuracy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 a ‘memory’ of previous inputs to persist in the network’s internal state, thereby influence the network output.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 can be thought of as a FFNN unfolded in time space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pass is same as that of a FFNN, except for the fact that activations arrive the hidden layer from both current external input and the hidden layer activations from the previous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5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17" y="502146"/>
            <a:ext cx="9404723" cy="931238"/>
          </a:xfrm>
        </p:spPr>
        <p:txBody>
          <a:bodyPr/>
          <a:lstStyle/>
          <a:p>
            <a:r>
              <a:rPr lang="en-US" dirty="0" smtClean="0"/>
              <a:t>TIDES-IIIT </a:t>
            </a:r>
            <a:r>
              <a:rPr lang="en-US" dirty="0" err="1" smtClean="0"/>
              <a:t>Eng-Hin</a:t>
            </a:r>
            <a:r>
              <a:rPr lang="en-US" dirty="0" smtClean="0"/>
              <a:t> parallel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437" y="1841156"/>
            <a:ext cx="10172721" cy="444673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DARPA-TIDES released in 2002 for SMT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Later refined by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Venkatapathy, 2008) for NLP tools Contest.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translations are not faithful. They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paraphrased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such a way that they convey the meaning in the best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way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are not the exact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translations ”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50k training, 1k validation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the length to 30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33k used for training, 716 for validation</a:t>
            </a:r>
          </a:p>
        </p:txBody>
      </p:sp>
    </p:spTree>
    <p:extLst>
      <p:ext uri="{BB962C8B-B14F-4D97-AF65-F5344CB8AC3E}">
        <p14:creationId xmlns:p14="http://schemas.microsoft.com/office/powerpoint/2010/main" val="28060500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456" y="1039661"/>
            <a:ext cx="10091911" cy="5336425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layers 2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cells(LSTM) 512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 32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Scheduled sampling with exponential decay after 50k iterations resulted a BLEU score of 23.13 on training set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49" y="2670754"/>
            <a:ext cx="5971619" cy="27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371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388" y="1496868"/>
            <a:ext cx="10017769" cy="4422018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Seqseq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with attention mechanism has boosted the performance of the translation model.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scheduled sampling achieved an improvement in the model performance, the choice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decay schedule has proved to be crucial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beginning of the training has deteriorated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model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it is suggested to use a decay schedule which decreases slowly and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it after certain number of iterations.</a:t>
            </a:r>
          </a:p>
        </p:txBody>
      </p:sp>
    </p:spTree>
    <p:extLst>
      <p:ext uri="{BB962C8B-B14F-4D97-AF65-F5344CB8AC3E}">
        <p14:creationId xmlns:p14="http://schemas.microsoft.com/office/powerpoint/2010/main" val="3928426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48" y="210069"/>
            <a:ext cx="8915750" cy="60671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16194" y="6264875"/>
            <a:ext cx="5622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of the model to the training 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79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77432"/>
            <a:ext cx="9404723" cy="869455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274" y="1620434"/>
            <a:ext cx="10394164" cy="476801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Seq2Seq models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semantic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syntactic relations between the source and target sentence pairs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maximizing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likelihood of the target sentence given the source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ttention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is useful in learning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between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and target words in MT task rather than on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mere question-answering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Scheduled sampling has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improvement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model, but one should choose a proper decay schedule,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lead to a bad model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projections of the thought vectors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network onto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space indicates 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generates similar thought vectors for similar questions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281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1239"/>
          </a:xfrm>
        </p:spPr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463" y="1496864"/>
            <a:ext cx="10215477" cy="461973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modelling only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-directional source-to-target dependency P(Y/X), we can model source-to-target dependency P(X/Y).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Bi-directional RNN 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Bi-directional LSTMs.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doesn’t take grammatical correctness into account. Doesn’t correlate much with human judgement. New evaluation metrics can be explored.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using the random word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use the word vectors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language model so that it can speed-up the training process.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Multi-tasking can be mixed with Seq2Seq models like using a shared encoder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translate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multiple languages from the source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504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328" y="2997135"/>
            <a:ext cx="9404723" cy="1400530"/>
          </a:xfrm>
        </p:spPr>
        <p:txBody>
          <a:bodyPr/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THANK YOU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8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6" y="1398077"/>
            <a:ext cx="6196537" cy="338339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0456" y="2961861"/>
                <a:ext cx="440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456" y="2961861"/>
                <a:ext cx="440762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7096540" y="3389243"/>
            <a:ext cx="3039331" cy="710144"/>
            <a:chOff x="7563681" y="2954470"/>
            <a:chExt cx="3039331" cy="710144"/>
          </a:xfrm>
        </p:grpSpPr>
        <p:sp>
          <p:nvSpPr>
            <p:cNvPr id="5" name="Oval 4"/>
            <p:cNvSpPr/>
            <p:nvPr/>
          </p:nvSpPr>
          <p:spPr>
            <a:xfrm>
              <a:off x="8309113" y="3137841"/>
              <a:ext cx="536713" cy="526773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2"/>
            </p:cNvCxnSpPr>
            <p:nvPr/>
          </p:nvCxnSpPr>
          <p:spPr>
            <a:xfrm flipV="1">
              <a:off x="7633254" y="3401228"/>
              <a:ext cx="675859" cy="21921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868437" y="3397281"/>
              <a:ext cx="603557" cy="3946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448260" y="3231469"/>
              <a:ext cx="25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563681" y="2954470"/>
                  <a:ext cx="5990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3681" y="2954470"/>
                  <a:ext cx="599075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984973" y="3000636"/>
                  <a:ext cx="161803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a14:m>
                  <a:r>
                    <a:rPr lang="en-US" sz="2400" dirty="0" smtClean="0"/>
                    <a:t> = f(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a14:m>
                  <a:r>
                    <a:rPr lang="en-US" sz="2400" dirty="0" smtClean="0"/>
                    <a:t>)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973" y="3000636"/>
                  <a:ext cx="161803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767" t="-24590" b="-49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996329" y="1142180"/>
                <a:ext cx="4029720" cy="2197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I ---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/p neurons, H --- hidden,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--- o/p neurons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---- Loss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29" y="1142180"/>
                <a:ext cx="4029720" cy="2197909"/>
              </a:xfrm>
              <a:prstGeom prst="rect">
                <a:avLst/>
              </a:prstGeom>
              <a:blipFill rotWithShape="0">
                <a:blip r:embed="rId6"/>
                <a:stretch>
                  <a:fillRect l="-2421" t="-2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997144" y="4262730"/>
            <a:ext cx="4631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Backpropagation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947452" y="4749892"/>
                <a:ext cx="4899991" cy="666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 smtClean="0"/>
                  <a:t> = f’(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 smtClean="0"/>
                  <a:t>)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452" y="4749892"/>
                <a:ext cx="4899991" cy="666208"/>
              </a:xfrm>
              <a:prstGeom prst="rect">
                <a:avLst/>
              </a:prstGeom>
              <a:blipFill rotWithShape="0">
                <a:blip r:embed="rId7"/>
                <a:stretch>
                  <a:fillRect b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920799" y="5420029"/>
                <a:ext cx="3253700" cy="745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400" b="0" i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799" y="5420029"/>
                <a:ext cx="3253700" cy="745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27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31693" y="1402852"/>
            <a:ext cx="8646487" cy="3646345"/>
            <a:chOff x="1331693" y="1402852"/>
            <a:chExt cx="8646487" cy="3646345"/>
          </a:xfrm>
        </p:grpSpPr>
        <p:sp>
          <p:nvSpPr>
            <p:cNvPr id="5" name="Rectangle 4"/>
            <p:cNvSpPr/>
            <p:nvPr/>
          </p:nvSpPr>
          <p:spPr>
            <a:xfrm>
              <a:off x="2124639" y="2985246"/>
              <a:ext cx="1264024" cy="739588"/>
            </a:xfrm>
            <a:prstGeom prst="rect">
              <a:avLst/>
            </a:prstGeom>
            <a:noFill/>
            <a:ln w="19050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885769" y="2985246"/>
              <a:ext cx="1264024" cy="739588"/>
            </a:xfrm>
            <a:prstGeom prst="rect">
              <a:avLst/>
            </a:prstGeom>
            <a:noFill/>
            <a:ln w="19050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46899" y="2985246"/>
              <a:ext cx="1264024" cy="739588"/>
            </a:xfrm>
            <a:prstGeom prst="rect">
              <a:avLst/>
            </a:prstGeom>
            <a:noFill/>
            <a:ln w="19050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/>
            <p:cNvCxnSpPr>
              <a:stCxn id="5" idx="3"/>
            </p:cNvCxnSpPr>
            <p:nvPr/>
          </p:nvCxnSpPr>
          <p:spPr>
            <a:xfrm>
              <a:off x="3388663" y="3355040"/>
              <a:ext cx="1497106" cy="0"/>
            </a:xfrm>
            <a:prstGeom prst="straightConnector1">
              <a:avLst/>
            </a:prstGeom>
            <a:noFill/>
            <a:ln w="1905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>
            <a:xfrm>
              <a:off x="6149793" y="3355040"/>
              <a:ext cx="1497106" cy="0"/>
            </a:xfrm>
            <a:prstGeom prst="straightConnector1">
              <a:avLst/>
            </a:prstGeom>
            <a:noFill/>
            <a:ln w="1905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>
            <a:xfrm flipV="1">
              <a:off x="2756651" y="2093619"/>
              <a:ext cx="0" cy="868855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>
            <a:xfrm flipV="1">
              <a:off x="5517781" y="2093619"/>
              <a:ext cx="0" cy="868855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 flipV="1">
              <a:off x="8269950" y="2116391"/>
              <a:ext cx="0" cy="868855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 flipV="1">
              <a:off x="2756651" y="3724834"/>
              <a:ext cx="0" cy="868855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 flipV="1">
              <a:off x="5522267" y="3724833"/>
              <a:ext cx="0" cy="868855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 flipV="1">
              <a:off x="8260989" y="3724832"/>
              <a:ext cx="0" cy="868855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>
            <a:xfrm flipV="1">
              <a:off x="1403605" y="3352900"/>
              <a:ext cx="715925" cy="2038"/>
            </a:xfrm>
            <a:prstGeom prst="straightConnector1">
              <a:avLst/>
            </a:prstGeom>
            <a:noFill/>
            <a:ln w="1905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>
            <a:xfrm flipV="1">
              <a:off x="8933343" y="3339705"/>
              <a:ext cx="591674" cy="2038"/>
            </a:xfrm>
            <a:prstGeom prst="straightConnector1">
              <a:avLst/>
            </a:prstGeom>
            <a:noFill/>
            <a:ln w="1905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>
            <a:xfrm flipH="1">
              <a:off x="8973684" y="3496235"/>
              <a:ext cx="479598" cy="0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6347012" y="3496235"/>
              <a:ext cx="1030932" cy="4482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>
            <a:xfrm flipH="1">
              <a:off x="3585882" y="3493993"/>
              <a:ext cx="1165410" cy="2242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1474696" y="3497304"/>
              <a:ext cx="515466" cy="4482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436944" y="4464422"/>
                  <a:ext cx="1060162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3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6944" y="4464422"/>
                  <a:ext cx="1060162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202852" y="4457697"/>
                  <a:ext cx="66902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3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2852" y="4457697"/>
                  <a:ext cx="669029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7788000" y="4424078"/>
                  <a:ext cx="1060162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3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000" y="4424078"/>
                  <a:ext cx="1060162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256765" y="2993486"/>
                  <a:ext cx="107375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6765" y="2993486"/>
                  <a:ext cx="1073755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154724" y="3036518"/>
                  <a:ext cx="682623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724" y="3036518"/>
                  <a:ext cx="682623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7779043" y="2985246"/>
                  <a:ext cx="107375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043" y="2985246"/>
                  <a:ext cx="1073755" cy="5847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2283677" y="1431438"/>
                  <a:ext cx="1064137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3677" y="1431438"/>
                  <a:ext cx="1064137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68318" y="1414544"/>
                  <a:ext cx="67300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318" y="1414544"/>
                  <a:ext cx="673005" cy="5847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7877147" y="1402852"/>
                  <a:ext cx="1064137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3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47" y="1402852"/>
                  <a:ext cx="1064137" cy="58477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>
              <a:off x="2967025" y="2299447"/>
              <a:ext cx="0" cy="524435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>
            <a:xfrm>
              <a:off x="5714707" y="2265828"/>
              <a:ext cx="0" cy="524435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>
            <a:xfrm>
              <a:off x="8471354" y="2288600"/>
              <a:ext cx="0" cy="524435"/>
            </a:xfrm>
            <a:prstGeom prst="straightConnector1">
              <a:avLst/>
            </a:prstGeom>
            <a:noFill/>
            <a:ln w="12700" cap="rnd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616429" y="2205320"/>
                  <a:ext cx="760208" cy="7008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0" lang="en-US" sz="22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6429" y="2205320"/>
                  <a:ext cx="760208" cy="70089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9033306" y="3578261"/>
                  <a:ext cx="944874" cy="7932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0" lang="en-US" sz="22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3306" y="3578261"/>
                  <a:ext cx="944874" cy="79323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6409776" y="3527611"/>
                  <a:ext cx="944874" cy="7932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0" lang="en-US" sz="22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9776" y="3527611"/>
                  <a:ext cx="944874" cy="79323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837347" y="2201414"/>
                  <a:ext cx="492507" cy="7008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0" lang="en-US" sz="22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347" y="2201414"/>
                  <a:ext cx="492507" cy="700898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069814" y="2220454"/>
                  <a:ext cx="776238" cy="7008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0" lang="en-US" sz="2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en-US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0" lang="en-US" sz="2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814" y="2220454"/>
                  <a:ext cx="776238" cy="70089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722138" y="3517155"/>
                  <a:ext cx="944874" cy="7932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0" lang="en-US" sz="22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138" y="3517155"/>
                  <a:ext cx="944874" cy="79323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1331693" y="3571986"/>
                  <a:ext cx="944874" cy="7932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0" lang="en-US" sz="22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0" lang="en-US" sz="22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693" y="3571986"/>
                  <a:ext cx="944874" cy="79323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338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4530" y="1377055"/>
                <a:ext cx="10326688" cy="41954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---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-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input to hidden weight matrix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𝐻𝐻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---- hidden to hidden weight matrix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---- input vector at time ‘t’, then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𝐻𝐻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---------------(1)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 is the length of input sequence, then by applying (1) repeatedly from t=1 to T, we can get the hidden state activations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0)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Backward pass: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BPTT, start at t = T till t=1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= 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sz="2400" dirty="0" smtClean="0"/>
                  <a:t>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 smtClean="0"/>
                  <a:t> 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530" y="1377055"/>
                <a:ext cx="10326688" cy="4195481"/>
              </a:xfrm>
              <a:blipFill rotWithShape="0">
                <a:blip r:embed="rId2"/>
                <a:stretch>
                  <a:fillRect l="-767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831" y="3719450"/>
            <a:ext cx="4277322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6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482537"/>
            <a:ext cx="9404723" cy="1087847"/>
          </a:xfrm>
        </p:spPr>
        <p:txBody>
          <a:bodyPr/>
          <a:lstStyle/>
          <a:p>
            <a:r>
              <a:rPr lang="en-US" sz="3600" dirty="0" smtClean="0"/>
              <a:t>Problem with RNN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5199" y="1352812"/>
                <a:ext cx="10378955" cy="5138529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the network is unfolded for many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no’of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 steps, when using BPTT, the gradients either explodes or vanishes. This problem is known as “</a:t>
                </a:r>
                <a:r>
                  <a:rPr 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Vanishing and exploding gradients problem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</a:p>
              <a:p>
                <a:pPr algn="just"/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of this training difficulty, RNNs are not suited for learning long-range temporal dependencies.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𝐻𝐻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𝐻𝐻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 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𝐻𝐻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𝐻𝐻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 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𝐻𝐻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 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𝐻𝐻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/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𝐻𝐻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𝐻𝐻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Just like for a real number ‘a’ 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a &gt; 1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 &lt; 1 as k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5199" y="1352812"/>
                <a:ext cx="10378955" cy="5138529"/>
              </a:xfrm>
              <a:blipFill rotWithShape="0">
                <a:blip r:embed="rId2"/>
                <a:stretch>
                  <a:fillRect l="-470" t="-830" r="-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4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72269</TotalTime>
  <Words>2230</Words>
  <Application>Microsoft Office PowerPoint</Application>
  <PresentationFormat>Widescreen</PresentationFormat>
  <Paragraphs>385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Cambria Math</vt:lpstr>
      <vt:lpstr>Century Gothic</vt:lpstr>
      <vt:lpstr>Times New Roman</vt:lpstr>
      <vt:lpstr>Wingdings</vt:lpstr>
      <vt:lpstr>Wingdings 3</vt:lpstr>
      <vt:lpstr>Ion</vt:lpstr>
      <vt:lpstr>     Domain Oriented      Conversational Agent</vt:lpstr>
      <vt:lpstr>Introduction</vt:lpstr>
      <vt:lpstr>Challenges in building such an agent:</vt:lpstr>
      <vt:lpstr>Literature survey</vt:lpstr>
      <vt:lpstr>RNN</vt:lpstr>
      <vt:lpstr>PowerPoint Presentation</vt:lpstr>
      <vt:lpstr>PowerPoint Presentation</vt:lpstr>
      <vt:lpstr>PowerPoint Presentation</vt:lpstr>
      <vt:lpstr>Problem with RNN</vt:lpstr>
      <vt:lpstr>PowerPoint Presentation</vt:lpstr>
      <vt:lpstr>PowerPoint Presentation</vt:lpstr>
      <vt:lpstr>Sensitivity of inputs over time (RNN)</vt:lpstr>
      <vt:lpstr>Change the activation function</vt:lpstr>
      <vt:lpstr>PowerPoint Presentation</vt:lpstr>
      <vt:lpstr>PowerPoint Presentation</vt:lpstr>
      <vt:lpstr>Scale the gradients</vt:lpstr>
      <vt:lpstr>LSTM</vt:lpstr>
      <vt:lpstr>PowerPoint Presentation</vt:lpstr>
      <vt:lpstr>PowerPoint Presentation</vt:lpstr>
      <vt:lpstr>LSTM Equations</vt:lpstr>
      <vt:lpstr>PowerPoint Presentation</vt:lpstr>
      <vt:lpstr>Sensitivity with time(LSTM)</vt:lpstr>
      <vt:lpstr>Word embedding</vt:lpstr>
      <vt:lpstr>PowerPoint Presentation</vt:lpstr>
      <vt:lpstr>Architecture</vt:lpstr>
      <vt:lpstr>PowerPoint Presentation</vt:lpstr>
      <vt:lpstr>Basic Model</vt:lpstr>
      <vt:lpstr>Model with attention</vt:lpstr>
      <vt:lpstr>PowerPoint Presentation</vt:lpstr>
      <vt:lpstr>PowerPoint Presentation</vt:lpstr>
      <vt:lpstr>Scheduled sampling</vt:lpstr>
      <vt:lpstr>PowerPoint Presentation</vt:lpstr>
      <vt:lpstr>PowerPoint Presentation</vt:lpstr>
      <vt:lpstr>Dataset</vt:lpstr>
      <vt:lpstr>Training</vt:lpstr>
      <vt:lpstr>PowerPoint Presentation</vt:lpstr>
      <vt:lpstr>PowerPoint Presentation</vt:lpstr>
      <vt:lpstr>Evaluation measures</vt:lpstr>
      <vt:lpstr>Experiments with cornell movie dataset </vt:lpstr>
      <vt:lpstr>PowerPoint Presentation</vt:lpstr>
      <vt:lpstr>Sample conversation</vt:lpstr>
      <vt:lpstr>PowerPoint Presentation</vt:lpstr>
      <vt:lpstr>SNE</vt:lpstr>
      <vt:lpstr>PowerPoint Presentation</vt:lpstr>
      <vt:lpstr>PowerPoint Presentation</vt:lpstr>
      <vt:lpstr>PowerPoint Presentation</vt:lpstr>
      <vt:lpstr>PowerPoint Presentation</vt:lpstr>
      <vt:lpstr>BLEU Score</vt:lpstr>
      <vt:lpstr>PowerPoint Presentation</vt:lpstr>
      <vt:lpstr>TIDES-IIIT Eng-Hin parallel corpus</vt:lpstr>
      <vt:lpstr>PowerPoint Presentation</vt:lpstr>
      <vt:lpstr>PowerPoint Presentation</vt:lpstr>
      <vt:lpstr>PowerPoint Presentation</vt:lpstr>
      <vt:lpstr>Conclusions</vt:lpstr>
      <vt:lpstr>Future works</vt:lpstr>
      <vt:lpstr>      THANK YOU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Domain Oriented      Conversational Agent</dc:title>
  <dc:creator>Kurva, Vamshi Kumar</dc:creator>
  <cp:lastModifiedBy>mithu max</cp:lastModifiedBy>
  <cp:revision>522</cp:revision>
  <dcterms:created xsi:type="dcterms:W3CDTF">2016-11-26T11:16:26Z</dcterms:created>
  <dcterms:modified xsi:type="dcterms:W3CDTF">2017-05-29T20:06:44Z</dcterms:modified>
</cp:coreProperties>
</file>