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Robot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2" roundtripDataSignature="AMtx7mhxXJyUUtIJhkvqNZs/BE7fGnbqL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Roboto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boldItalic.fntdata"/><Relationship Id="rId30" Type="http://schemas.openxmlformats.org/officeDocument/2006/relationships/font" Target="fonts/Robo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customschemas.google.com/relationships/presentationmetadata" Target="meta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" name="Google Shape;17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9" name="Google Shape;17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" name="Google Shape;18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3c9ea22633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3c9ea22633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3c9ea22633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3c9ea22633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4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5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6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17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18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9" name="Google Shape;259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3c9ea2263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3c9ea2263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2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2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2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" name="Google Shape;16;p21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1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78" name="Google Shape;78;p3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2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2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2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2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2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2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" name="Google Shape;26;p22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2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23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23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23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23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23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23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" name="Google Shape;35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2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2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oogle Shape;39;p24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40" name="Google Shape;40;p24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24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24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2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4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" name="Google Shape;45;p24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6" name="Google Shape;46;p24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5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0" name="Google Shape;50;p25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25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2" name="Google Shape;52;p25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2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2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7" name="Google Shape;57;p26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8" name="Google Shape;58;p26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9" name="Google Shape;59;p2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2" name="Google Shape;62;p2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5" name="Google Shape;65;p28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6" name="Google Shape;66;p2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oogle Shape;68;p29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69" name="Google Shape;69;p29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29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29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29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29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4" name="Google Shape;74;p29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5" name="Google Shape;75;p2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2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b="0" i="0" sz="1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2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Relationship Id="rId4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3.png"/><Relationship Id="rId4" Type="http://schemas.openxmlformats.org/officeDocument/2006/relationships/image" Target="../media/image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"/>
          <p:cNvSpPr txBox="1"/>
          <p:nvPr>
            <p:ph type="ctrTitle"/>
          </p:nvPr>
        </p:nvSpPr>
        <p:spPr>
          <a:xfrm>
            <a:off x="738450" y="946350"/>
            <a:ext cx="76671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b="1" lang="en" sz="3700">
                <a:latin typeface="Times New Roman"/>
                <a:ea typeface="Times New Roman"/>
                <a:cs typeface="Times New Roman"/>
                <a:sym typeface="Times New Roman"/>
              </a:rPr>
              <a:t>AUDIT MANAGEMENT SYSTEM</a:t>
            </a:r>
            <a:endParaRPr b="1" sz="3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" name="Google Shape;86;p1"/>
          <p:cNvSpPr txBox="1"/>
          <p:nvPr>
            <p:ph idx="1" type="subTitle"/>
          </p:nvPr>
        </p:nvSpPr>
        <p:spPr>
          <a:xfrm>
            <a:off x="5062925" y="2253900"/>
            <a:ext cx="3572400" cy="19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12299"/>
              <a:buNone/>
            </a:pPr>
            <a:r>
              <a:rPr b="1" lang="en" sz="2200">
                <a:latin typeface="Times New Roman"/>
                <a:ea typeface="Times New Roman"/>
                <a:cs typeface="Times New Roman"/>
                <a:sym typeface="Times New Roman"/>
              </a:rPr>
              <a:t>Team members : </a:t>
            </a: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12299"/>
              <a:buNone/>
            </a:pP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                        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867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●"/>
            </a:pP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Logapriya        - 2136186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867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●"/>
            </a:pP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Mahesh            - 2135870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867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●"/>
            </a:pP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Sowmya sree   - 2136122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867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●"/>
            </a:pP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Nishita Shetty  - 2136107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12299"/>
              <a:buNone/>
            </a:pPr>
            <a:r>
              <a:t/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7" name="Google Shape;87;p1"/>
          <p:cNvSpPr txBox="1"/>
          <p:nvPr/>
        </p:nvSpPr>
        <p:spPr>
          <a:xfrm>
            <a:off x="120875" y="4606325"/>
            <a:ext cx="89307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" sz="19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Pod 1- Cohort : INTCDE22IJ040</a:t>
            </a:r>
            <a:endParaRPr b="0" i="0" sz="9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8" name="Google Shape;8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9"/>
          <p:cNvSpPr txBox="1"/>
          <p:nvPr>
            <p:ph type="title"/>
          </p:nvPr>
        </p:nvSpPr>
        <p:spPr>
          <a:xfrm>
            <a:off x="77475" y="0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Modules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8" name="Google Shape;158;p9"/>
          <p:cNvSpPr txBox="1"/>
          <p:nvPr>
            <p:ph idx="1" type="body"/>
          </p:nvPr>
        </p:nvSpPr>
        <p:spPr>
          <a:xfrm>
            <a:off x="125550" y="767700"/>
            <a:ext cx="8892900" cy="33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5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</a:t>
            </a:r>
            <a:r>
              <a:rPr b="1" lang="en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Frontend Module :</a:t>
            </a:r>
            <a:endParaRPr b="1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Angular Framework is used</a:t>
            </a:r>
            <a:endParaRPr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Audit management Portal must allow a member to Login.</a:t>
            </a:r>
            <a:endParaRPr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After logged in, Choose the audit type to view the list of audit checklist questions</a:t>
            </a:r>
            <a:endParaRPr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Let the project manager provide answers to the questions</a:t>
            </a:r>
            <a:endParaRPr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Invoke the Audit Severity Microservice to determine the project execution status</a:t>
            </a:r>
            <a:endParaRPr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Display the result on the Web UI</a:t>
            </a:r>
            <a:endParaRPr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audit responses and execution status and remedial action duration will be saved to the database</a:t>
            </a:r>
            <a:endParaRPr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15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9" name="Google Shape;159;p9"/>
          <p:cNvSpPr txBox="1"/>
          <p:nvPr/>
        </p:nvSpPr>
        <p:spPr>
          <a:xfrm>
            <a:off x="0" y="4414050"/>
            <a:ext cx="109023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" sz="19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Pod 1- Cohort : INTCDE22IJ040</a:t>
            </a:r>
            <a:endParaRPr b="0" i="0" sz="9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0" name="Google Shape;160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0"/>
          <p:cNvSpPr txBox="1"/>
          <p:nvPr>
            <p:ph type="title"/>
          </p:nvPr>
        </p:nvSpPr>
        <p:spPr>
          <a:xfrm>
            <a:off x="0" y="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  Modules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6" name="Google Shape;166;p10"/>
          <p:cNvSpPr txBox="1"/>
          <p:nvPr>
            <p:ph idx="1" type="body"/>
          </p:nvPr>
        </p:nvSpPr>
        <p:spPr>
          <a:xfrm>
            <a:off x="75025" y="756550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19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Backend Modules :</a:t>
            </a:r>
            <a:endParaRPr b="1" sz="19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</a:pPr>
            <a:r>
              <a:rPr lang="en" sz="19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Audit Authorization - provides the endpoints for authentication and validation. </a:t>
            </a:r>
            <a:endParaRPr sz="19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Times New Roman"/>
              <a:buChar char="●"/>
            </a:pPr>
            <a:r>
              <a:rPr lang="en" sz="19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Audit Checklist - Middleware microservice that is used to get the list of questions from database</a:t>
            </a:r>
            <a:endParaRPr sz="19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Times New Roman"/>
              <a:buChar char="●"/>
            </a:pPr>
            <a:r>
              <a:rPr lang="en" sz="19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Audit Benchmark - Middleware microservice that stores the number of acceptable “No” in the database</a:t>
            </a:r>
            <a:endParaRPr sz="19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Times New Roman"/>
              <a:buChar char="●"/>
            </a:pPr>
            <a:r>
              <a:rPr lang="en" sz="19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Audit Severity - Middleware microservice that checks the project execution status and returns the status and remedial action to be taken</a:t>
            </a:r>
            <a:endParaRPr sz="19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16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7" name="Google Shape;167;p10"/>
          <p:cNvSpPr txBox="1"/>
          <p:nvPr/>
        </p:nvSpPr>
        <p:spPr>
          <a:xfrm>
            <a:off x="0" y="4392625"/>
            <a:ext cx="102081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" sz="19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Pod 1- Cohort : INTCDE22IJ040</a:t>
            </a:r>
            <a:endParaRPr b="0" i="0" sz="9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8" name="Google Shape;1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1"/>
          <p:cNvSpPr txBox="1"/>
          <p:nvPr>
            <p:ph type="title"/>
          </p:nvPr>
        </p:nvSpPr>
        <p:spPr>
          <a:xfrm>
            <a:off x="460950" y="93100"/>
            <a:ext cx="82221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Flow chart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4" name="Google Shape;174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0950" y="836200"/>
            <a:ext cx="8222101" cy="3921275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11"/>
          <p:cNvSpPr txBox="1"/>
          <p:nvPr/>
        </p:nvSpPr>
        <p:spPr>
          <a:xfrm>
            <a:off x="94650" y="4666500"/>
            <a:ext cx="93561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" sz="19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Pod 1- Cohort : INTCDE22IJ040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2"/>
          <p:cNvSpPr txBox="1"/>
          <p:nvPr>
            <p:ph type="title"/>
          </p:nvPr>
        </p:nvSpPr>
        <p:spPr>
          <a:xfrm>
            <a:off x="98075" y="157750"/>
            <a:ext cx="82221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</a:pPr>
            <a:r>
              <a:rPr b="1" lang="en" sz="24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" sz="3155">
                <a:latin typeface="Times New Roman"/>
                <a:ea typeface="Times New Roman"/>
                <a:cs typeface="Times New Roman"/>
                <a:sym typeface="Times New Roman"/>
              </a:rPr>
              <a:t>Screenshots</a:t>
            </a:r>
            <a:endParaRPr b="1" sz="3155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2" name="Google Shape;182;p12"/>
          <p:cNvSpPr txBox="1"/>
          <p:nvPr>
            <p:ph idx="1" type="body"/>
          </p:nvPr>
        </p:nvSpPr>
        <p:spPr>
          <a:xfrm>
            <a:off x="175725" y="2010850"/>
            <a:ext cx="82221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83" name="Google Shape;183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75800" y="86775"/>
            <a:ext cx="5043902" cy="4969926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12"/>
          <p:cNvSpPr txBox="1"/>
          <p:nvPr/>
        </p:nvSpPr>
        <p:spPr>
          <a:xfrm>
            <a:off x="0" y="4666500"/>
            <a:ext cx="44808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" sz="19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Pod 1- Cohort : INTCDE22IJ040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3"/>
          <p:cNvSpPr txBox="1"/>
          <p:nvPr>
            <p:ph type="title"/>
          </p:nvPr>
        </p:nvSpPr>
        <p:spPr>
          <a:xfrm>
            <a:off x="177000" y="299775"/>
            <a:ext cx="85206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00">
                <a:latin typeface="Times New Roman"/>
                <a:ea typeface="Times New Roman"/>
                <a:cs typeface="Times New Roman"/>
                <a:sym typeface="Times New Roman"/>
              </a:rPr>
              <a:t>Screenshots</a:t>
            </a:r>
            <a:endParaRPr b="1"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1" name="Google Shape;191;p13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92" name="Google Shape;192;p13"/>
          <p:cNvSpPr txBox="1"/>
          <p:nvPr/>
        </p:nvSpPr>
        <p:spPr>
          <a:xfrm>
            <a:off x="0" y="4605425"/>
            <a:ext cx="85206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" sz="19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Pod 1- Cohort : INTCDE22IJ040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1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4" name="Google Shape;19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2500" y="63000"/>
            <a:ext cx="4692125" cy="4839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3c9ea22633_0_11"/>
          <p:cNvSpPr txBox="1"/>
          <p:nvPr>
            <p:ph type="title"/>
          </p:nvPr>
        </p:nvSpPr>
        <p:spPr>
          <a:xfrm>
            <a:off x="419875" y="115475"/>
            <a:ext cx="8964300" cy="67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b="1" lang="en" sz="2800">
                <a:latin typeface="Times New Roman"/>
                <a:ea typeface="Times New Roman"/>
                <a:cs typeface="Times New Roman"/>
                <a:sym typeface="Times New Roman"/>
              </a:rPr>
              <a:t>creenshots</a:t>
            </a:r>
            <a:endParaRPr b="1"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0" name="Google Shape;200;g13c9ea22633_0_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g13c9ea22633_0_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2" name="Google Shape;202;g13c9ea22633_0_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3250" y="115475"/>
            <a:ext cx="4715875" cy="4612858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g13c9ea22633_0_11"/>
          <p:cNvSpPr txBox="1"/>
          <p:nvPr/>
        </p:nvSpPr>
        <p:spPr>
          <a:xfrm>
            <a:off x="115450" y="4567800"/>
            <a:ext cx="91440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Pod 1- Cohort : INTCDE22IJ040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3c9ea22633_0_19"/>
          <p:cNvSpPr txBox="1"/>
          <p:nvPr>
            <p:ph type="title"/>
          </p:nvPr>
        </p:nvSpPr>
        <p:spPr>
          <a:xfrm>
            <a:off x="419875" y="115475"/>
            <a:ext cx="8964300" cy="67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latin typeface="Times New Roman"/>
                <a:ea typeface="Times New Roman"/>
                <a:cs typeface="Times New Roman"/>
                <a:sym typeface="Times New Roman"/>
              </a:rPr>
              <a:t>Screenshots</a:t>
            </a:r>
            <a:endParaRPr b="1"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9" name="Google Shape;209;g13c9ea22633_0_19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g13c9ea22633_0_1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1" name="Google Shape;211;g13c9ea22633_0_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3250" y="115475"/>
            <a:ext cx="4715875" cy="4612858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g13c9ea22633_0_19"/>
          <p:cNvSpPr txBox="1"/>
          <p:nvPr/>
        </p:nvSpPr>
        <p:spPr>
          <a:xfrm>
            <a:off x="0" y="4609500"/>
            <a:ext cx="101190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Pod 1- Cohort : INTCDE22IJ040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Google Shape;217;p14"/>
          <p:cNvPicPr preferRelativeResize="0"/>
          <p:nvPr/>
        </p:nvPicPr>
        <p:blipFill rotWithShape="1">
          <a:blip r:embed="rId3">
            <a:alphaModFix/>
          </a:blip>
          <a:srcRect b="5119" l="0" r="0" t="4193"/>
          <a:stretch/>
        </p:blipFill>
        <p:spPr>
          <a:xfrm>
            <a:off x="3503489" y="5711"/>
            <a:ext cx="5194112" cy="2411183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14"/>
          <p:cNvSpPr txBox="1"/>
          <p:nvPr/>
        </p:nvSpPr>
        <p:spPr>
          <a:xfrm>
            <a:off x="0" y="4605425"/>
            <a:ext cx="85206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" sz="19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Pod 1- Cohort : INTCDE22IJ040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14"/>
          <p:cNvSpPr txBox="1"/>
          <p:nvPr>
            <p:ph type="title"/>
          </p:nvPr>
        </p:nvSpPr>
        <p:spPr>
          <a:xfrm>
            <a:off x="177000" y="299775"/>
            <a:ext cx="85206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00">
                <a:latin typeface="Times New Roman"/>
                <a:ea typeface="Times New Roman"/>
                <a:cs typeface="Times New Roman"/>
                <a:sym typeface="Times New Roman"/>
              </a:rPr>
              <a:t>AWS Deployment</a:t>
            </a:r>
            <a:endParaRPr b="1"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20" name="Google Shape;220;p14"/>
          <p:cNvPicPr preferRelativeResize="0"/>
          <p:nvPr/>
        </p:nvPicPr>
        <p:blipFill rotWithShape="1">
          <a:blip r:embed="rId4">
            <a:alphaModFix/>
          </a:blip>
          <a:srcRect b="4718" l="0" r="-187" t="4394"/>
          <a:stretch/>
        </p:blipFill>
        <p:spPr>
          <a:xfrm>
            <a:off x="3503489" y="2530033"/>
            <a:ext cx="5194112" cy="2439253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1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5"/>
          <p:cNvSpPr txBox="1"/>
          <p:nvPr/>
        </p:nvSpPr>
        <p:spPr>
          <a:xfrm>
            <a:off x="0" y="4605425"/>
            <a:ext cx="85206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" sz="19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Pod 1- Cohort : INTCDE22IJ040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7" name="Google Shape;227;p15"/>
          <p:cNvPicPr preferRelativeResize="0"/>
          <p:nvPr/>
        </p:nvPicPr>
        <p:blipFill rotWithShape="1">
          <a:blip r:embed="rId3">
            <a:alphaModFix/>
          </a:blip>
          <a:srcRect b="5317" l="0" r="0" t="4394"/>
          <a:stretch/>
        </p:blipFill>
        <p:spPr>
          <a:xfrm>
            <a:off x="3534310" y="1"/>
            <a:ext cx="5210281" cy="267044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15"/>
          <p:cNvPicPr preferRelativeResize="0"/>
          <p:nvPr/>
        </p:nvPicPr>
        <p:blipFill rotWithShape="1">
          <a:blip r:embed="rId4">
            <a:alphaModFix/>
          </a:blip>
          <a:srcRect b="5317" l="0" r="0" t="4195"/>
          <a:stretch/>
        </p:blipFill>
        <p:spPr>
          <a:xfrm>
            <a:off x="3534311" y="2784297"/>
            <a:ext cx="5210280" cy="2184277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1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0" name="Google Shape;230;p15"/>
          <p:cNvSpPr txBox="1"/>
          <p:nvPr>
            <p:ph type="title"/>
          </p:nvPr>
        </p:nvSpPr>
        <p:spPr>
          <a:xfrm>
            <a:off x="177000" y="299775"/>
            <a:ext cx="85206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00">
                <a:latin typeface="Times New Roman"/>
                <a:ea typeface="Times New Roman"/>
                <a:cs typeface="Times New Roman"/>
                <a:sym typeface="Times New Roman"/>
              </a:rPr>
              <a:t>AWS Deployment</a:t>
            </a:r>
            <a:endParaRPr b="1"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6"/>
          <p:cNvSpPr txBox="1"/>
          <p:nvPr/>
        </p:nvSpPr>
        <p:spPr>
          <a:xfrm>
            <a:off x="0" y="4605425"/>
            <a:ext cx="85206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" sz="19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Pod 1- Cohort : INTCDE22IJ040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6" name="Google Shape;236;p16"/>
          <p:cNvPicPr preferRelativeResize="0"/>
          <p:nvPr/>
        </p:nvPicPr>
        <p:blipFill rotWithShape="1">
          <a:blip r:embed="rId3">
            <a:alphaModFix/>
          </a:blip>
          <a:srcRect b="5118" l="0" r="0" t="8189"/>
          <a:stretch/>
        </p:blipFill>
        <p:spPr>
          <a:xfrm>
            <a:off x="3503489" y="43365"/>
            <a:ext cx="5226966" cy="25109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16"/>
          <p:cNvPicPr preferRelativeResize="0"/>
          <p:nvPr/>
        </p:nvPicPr>
        <p:blipFill rotWithShape="1">
          <a:blip r:embed="rId4">
            <a:alphaModFix/>
          </a:blip>
          <a:srcRect b="5319" l="0" r="0" t="4594"/>
          <a:stretch/>
        </p:blipFill>
        <p:spPr>
          <a:xfrm>
            <a:off x="3503488" y="2684615"/>
            <a:ext cx="5226967" cy="2267529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1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9" name="Google Shape;239;p16"/>
          <p:cNvSpPr txBox="1"/>
          <p:nvPr>
            <p:ph type="title"/>
          </p:nvPr>
        </p:nvSpPr>
        <p:spPr>
          <a:xfrm>
            <a:off x="177000" y="299775"/>
            <a:ext cx="85206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00">
                <a:latin typeface="Times New Roman"/>
                <a:ea typeface="Times New Roman"/>
                <a:cs typeface="Times New Roman"/>
                <a:sym typeface="Times New Roman"/>
              </a:rPr>
              <a:t>AWS Deployment</a:t>
            </a:r>
            <a:endParaRPr b="1"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 txBox="1"/>
          <p:nvPr>
            <p:ph type="title"/>
          </p:nvPr>
        </p:nvSpPr>
        <p:spPr>
          <a:xfrm>
            <a:off x="176950" y="83525"/>
            <a:ext cx="8222100" cy="101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Table of contents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4" name="Google Shape;94;p2"/>
          <p:cNvSpPr txBox="1"/>
          <p:nvPr/>
        </p:nvSpPr>
        <p:spPr>
          <a:xfrm>
            <a:off x="258550" y="975225"/>
            <a:ext cx="8222100" cy="3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Times New Roman"/>
              <a:buChar char="●"/>
            </a:pPr>
            <a:r>
              <a:rPr b="0" i="0" lang="en" sz="2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 b="0" i="0" sz="26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Times New Roman"/>
              <a:buChar char="●"/>
            </a:pPr>
            <a:r>
              <a:rPr b="0" i="0" lang="en" sz="2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</a:t>
            </a:r>
            <a:endParaRPr b="0" i="0" sz="26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Times New Roman"/>
              <a:buChar char="●"/>
            </a:pPr>
            <a:r>
              <a:rPr lang="en" sz="2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Approach and </a:t>
            </a:r>
            <a:r>
              <a:rPr b="0" i="0" lang="en" sz="2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Plan of the project</a:t>
            </a:r>
            <a:endParaRPr b="0" i="0" sz="26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Times New Roman"/>
              <a:buChar char="●"/>
            </a:pPr>
            <a:r>
              <a:rPr b="0" i="0" lang="en" sz="2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Requirements</a:t>
            </a:r>
            <a:endParaRPr b="0" i="0" sz="26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Times New Roman"/>
              <a:buChar char="●"/>
            </a:pPr>
            <a:r>
              <a:rPr b="0" i="0" lang="en" sz="2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 Architecture</a:t>
            </a:r>
            <a:endParaRPr b="0" i="0" sz="26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Times New Roman"/>
              <a:buChar char="●"/>
            </a:pPr>
            <a:r>
              <a:rPr b="0" i="0" lang="en" sz="2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Microservices and Modules</a:t>
            </a:r>
            <a:endParaRPr b="0" i="0" sz="26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Times New Roman"/>
              <a:buChar char="●"/>
            </a:pPr>
            <a:r>
              <a:rPr b="0" i="0" lang="en" sz="2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Flow chart</a:t>
            </a:r>
            <a:endParaRPr b="0" i="0" sz="26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Times New Roman"/>
              <a:buChar char="●"/>
            </a:pPr>
            <a:r>
              <a:rPr b="0" i="0" lang="en" sz="2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Screenshots</a:t>
            </a:r>
            <a:endParaRPr b="0" i="0" sz="26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5" name="Google Shape;95;p2"/>
          <p:cNvSpPr txBox="1"/>
          <p:nvPr/>
        </p:nvSpPr>
        <p:spPr>
          <a:xfrm>
            <a:off x="0" y="4666500"/>
            <a:ext cx="91440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" sz="19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Pod 1- Cohort : INTCDE22IJ040</a:t>
            </a:r>
            <a:endParaRPr b="0" i="0" sz="9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6" name="Google Shape;96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7"/>
          <p:cNvSpPr txBox="1"/>
          <p:nvPr/>
        </p:nvSpPr>
        <p:spPr>
          <a:xfrm>
            <a:off x="0" y="4605425"/>
            <a:ext cx="85206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" sz="19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Pod 1- Cohort : INTCDE22IJ040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5" name="Google Shape;245;p17"/>
          <p:cNvPicPr preferRelativeResize="0"/>
          <p:nvPr/>
        </p:nvPicPr>
        <p:blipFill rotWithShape="1">
          <a:blip r:embed="rId3">
            <a:alphaModFix/>
          </a:blip>
          <a:srcRect b="5917" l="0" r="0" t="4393"/>
          <a:stretch/>
        </p:blipFill>
        <p:spPr>
          <a:xfrm>
            <a:off x="3678148" y="1"/>
            <a:ext cx="5066285" cy="2486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17"/>
          <p:cNvPicPr preferRelativeResize="0"/>
          <p:nvPr/>
        </p:nvPicPr>
        <p:blipFill rotWithShape="1">
          <a:blip r:embed="rId4">
            <a:alphaModFix/>
          </a:blip>
          <a:srcRect b="5718" l="0" r="0" t="4193"/>
          <a:stretch/>
        </p:blipFill>
        <p:spPr>
          <a:xfrm>
            <a:off x="3678148" y="2599364"/>
            <a:ext cx="5066285" cy="2332232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1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8" name="Google Shape;248;p17"/>
          <p:cNvSpPr txBox="1"/>
          <p:nvPr>
            <p:ph type="title"/>
          </p:nvPr>
        </p:nvSpPr>
        <p:spPr>
          <a:xfrm>
            <a:off x="177000" y="299775"/>
            <a:ext cx="85206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00">
                <a:latin typeface="Times New Roman"/>
                <a:ea typeface="Times New Roman"/>
                <a:cs typeface="Times New Roman"/>
                <a:sym typeface="Times New Roman"/>
              </a:rPr>
              <a:t>AWS Deployment</a:t>
            </a:r>
            <a:endParaRPr b="1"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n" sz="2900"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b="1" sz="2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4" name="Google Shape;254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2300">
                <a:latin typeface="Times New Roman"/>
                <a:ea typeface="Times New Roman"/>
                <a:cs typeface="Times New Roman"/>
                <a:sym typeface="Times New Roman"/>
              </a:rPr>
              <a:t>All u</a:t>
            </a:r>
            <a:r>
              <a:rPr lang="en" sz="2300">
                <a:latin typeface="Times New Roman"/>
                <a:ea typeface="Times New Roman"/>
                <a:cs typeface="Times New Roman"/>
                <a:sym typeface="Times New Roman"/>
              </a:rPr>
              <a:t>ser requirements are meet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2300">
                <a:latin typeface="Times New Roman"/>
                <a:ea typeface="Times New Roman"/>
                <a:cs typeface="Times New Roman"/>
                <a:sym typeface="Times New Roman"/>
              </a:rPr>
              <a:t>All the modules are functional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b="1" lang="en" sz="2200">
                <a:latin typeface="Times New Roman"/>
                <a:ea typeface="Times New Roman"/>
                <a:cs typeface="Times New Roman"/>
                <a:sym typeface="Times New Roman"/>
              </a:rPr>
              <a:t>Thus the Project is successfully completed and deployed on AWS</a:t>
            </a:r>
            <a:endParaRPr b="1" sz="2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5" name="Google Shape;255;p1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6" name="Google Shape;256;p18"/>
          <p:cNvSpPr txBox="1"/>
          <p:nvPr/>
        </p:nvSpPr>
        <p:spPr>
          <a:xfrm>
            <a:off x="0" y="4471500"/>
            <a:ext cx="91440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" sz="19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Pod 1- Cohort : INTCDE22IJ040</a:t>
            </a:r>
            <a:endParaRPr b="0" i="0" sz="9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Thank you 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2" name="Google Shape;262;p1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</p:txBody>
      </p:sp>
      <p:sp>
        <p:nvSpPr>
          <p:cNvPr id="263" name="Google Shape;263;p1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264" name="Google Shape;264;p19"/>
          <p:cNvSpPr txBox="1"/>
          <p:nvPr/>
        </p:nvSpPr>
        <p:spPr>
          <a:xfrm>
            <a:off x="0" y="4666500"/>
            <a:ext cx="85674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" sz="19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Pod 1- Cohort : INTCDE22IJ040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1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900"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 b="1" sz="2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2" name="Google Shape;102;p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3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leading Supply chain Management Organization wants to automate the Audit processing</a:t>
            </a:r>
            <a:r>
              <a:rPr lang="en" sz="23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23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Thus ,</a:t>
            </a:r>
            <a:endParaRPr sz="23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3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3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300"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lang="en" sz="23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Organization want us to develop an audit management system.And req</a:t>
            </a:r>
            <a:r>
              <a:rPr lang="en" sz="2300">
                <a:latin typeface="Times New Roman"/>
                <a:ea typeface="Times New Roman"/>
                <a:cs typeface="Times New Roman"/>
                <a:sym typeface="Times New Roman"/>
              </a:rPr>
              <a:t>uested to deploy them in AWS.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300">
                <a:latin typeface="Times New Roman"/>
                <a:ea typeface="Times New Roman"/>
                <a:cs typeface="Times New Roman"/>
                <a:sym typeface="Times New Roman"/>
              </a:rPr>
              <a:t>They wanted us to built UI on Angular as well.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2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3" name="Google Shape;103;p3"/>
          <p:cNvSpPr txBox="1"/>
          <p:nvPr/>
        </p:nvSpPr>
        <p:spPr>
          <a:xfrm>
            <a:off x="0" y="4471500"/>
            <a:ext cx="91440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" sz="19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Pod 1- Cohort : INTCDE22IJ040</a:t>
            </a:r>
            <a:endParaRPr b="0" i="0" sz="9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" name="Google Shape;104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00">
                <a:latin typeface="Times New Roman"/>
                <a:ea typeface="Times New Roman"/>
                <a:cs typeface="Times New Roman"/>
                <a:sym typeface="Times New Roman"/>
              </a:rPr>
              <a:t>Objective</a:t>
            </a:r>
            <a:endParaRPr b="1"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0" name="Google Shape;110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3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main objective of this project is </a:t>
            </a:r>
            <a:endParaRPr sz="23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3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Times New Roman"/>
              <a:buChar char="●"/>
            </a:pPr>
            <a:r>
              <a:rPr lang="en" sz="23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make the Audit management scalable </a:t>
            </a:r>
            <a:endParaRPr sz="23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Times New Roman"/>
              <a:buChar char="●"/>
            </a:pPr>
            <a:r>
              <a:rPr lang="en" sz="23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ensure clarity </a:t>
            </a:r>
            <a:endParaRPr sz="23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Times New Roman"/>
              <a:buChar char="●"/>
            </a:pPr>
            <a:r>
              <a:rPr lang="en" sz="23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Ease of tracking for the organization</a:t>
            </a:r>
            <a:endParaRPr sz="23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11" name="Google Shape;111;p4"/>
          <p:cNvSpPr txBox="1"/>
          <p:nvPr/>
        </p:nvSpPr>
        <p:spPr>
          <a:xfrm>
            <a:off x="0" y="4424150"/>
            <a:ext cx="97347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" sz="19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Pod 1- Cohort : INTCDE22IJ040</a:t>
            </a:r>
            <a:endParaRPr b="0" i="0" sz="9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2" name="Google Shape;112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3c9ea22633_0_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Approach toward the project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8" name="Google Shape;118;g13c9ea22633_0_0"/>
          <p:cNvSpPr txBox="1"/>
          <p:nvPr>
            <p:ph idx="1" type="body"/>
          </p:nvPr>
        </p:nvSpPr>
        <p:spPr>
          <a:xfrm>
            <a:off x="311700" y="116500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435" lvl="0" marL="457200" rtl="0" algn="l">
              <a:spcBef>
                <a:spcPts val="0"/>
              </a:spcBef>
              <a:spcAft>
                <a:spcPts val="0"/>
              </a:spcAft>
              <a:buSzPts val="2092"/>
              <a:buAutoNum type="arabicPeriod"/>
            </a:pPr>
            <a:r>
              <a:rPr lang="en" sz="2091">
                <a:latin typeface="Times New Roman"/>
                <a:ea typeface="Times New Roman"/>
                <a:cs typeface="Times New Roman"/>
                <a:sym typeface="Times New Roman"/>
              </a:rPr>
              <a:t>Firstly we read the SRS document </a:t>
            </a:r>
            <a:r>
              <a:rPr lang="en" sz="2091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and divided the work among ourselves. </a:t>
            </a:r>
            <a:endParaRPr sz="2091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435" lvl="0" marL="457200" rtl="0" algn="l">
              <a:spcBef>
                <a:spcPts val="0"/>
              </a:spcBef>
              <a:spcAft>
                <a:spcPts val="0"/>
              </a:spcAft>
              <a:buSzPts val="2092"/>
              <a:buFont typeface="Times New Roman"/>
              <a:buAutoNum type="arabicPeriod"/>
            </a:pPr>
            <a:r>
              <a:rPr lang="en" sz="2091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Then we started developing microservices and the User Interface </a:t>
            </a:r>
            <a:endParaRPr sz="2091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435" lvl="0" marL="457200" rtl="0" algn="l">
              <a:spcBef>
                <a:spcPts val="0"/>
              </a:spcBef>
              <a:spcAft>
                <a:spcPts val="0"/>
              </a:spcAft>
              <a:buSzPts val="2092"/>
              <a:buFont typeface="Times New Roman"/>
              <a:buAutoNum type="arabicPeriod"/>
            </a:pPr>
            <a:r>
              <a:rPr lang="en" sz="2091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after creating a github repository and shared our local work in that repository.</a:t>
            </a:r>
            <a:endParaRPr sz="2091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435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092"/>
              <a:buFont typeface="Times New Roman"/>
              <a:buAutoNum type="arabicPeriod"/>
            </a:pPr>
            <a:r>
              <a:rPr lang="en" sz="2091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After microservices are developed in local system, we started integrating and testing microservices and Ul together.</a:t>
            </a:r>
            <a:endParaRPr sz="2091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435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092"/>
              <a:buFont typeface="Times New Roman"/>
              <a:buAutoNum type="arabicPeriod"/>
            </a:pPr>
            <a:r>
              <a:rPr lang="en" sz="2091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Finally we deployed microservices on Amazon Web Service (AWS)</a:t>
            </a:r>
            <a:endParaRPr sz="2091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g13c9ea22633_0_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0" name="Google Shape;120;g13c9ea22633_0_0"/>
          <p:cNvSpPr txBox="1"/>
          <p:nvPr/>
        </p:nvSpPr>
        <p:spPr>
          <a:xfrm>
            <a:off x="0" y="4366725"/>
            <a:ext cx="92583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Pod 1- Cohort : INTCDE22IJ040</a:t>
            </a:r>
            <a:endParaRPr sz="9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00">
                <a:latin typeface="Times New Roman"/>
                <a:ea typeface="Times New Roman"/>
                <a:cs typeface="Times New Roman"/>
                <a:sym typeface="Times New Roman"/>
              </a:rPr>
              <a:t>Plan of the project</a:t>
            </a:r>
            <a:endParaRPr b="1"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6" name="Google Shape;126;p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27" name="Google Shape;127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6675" y="1709738"/>
            <a:ext cx="7486650" cy="172402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5"/>
          <p:cNvSpPr txBox="1"/>
          <p:nvPr/>
        </p:nvSpPr>
        <p:spPr>
          <a:xfrm>
            <a:off x="0" y="4465050"/>
            <a:ext cx="108549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" sz="19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Pod 1- Cohort : INTCDE22IJ040</a:t>
            </a:r>
            <a:endParaRPr b="0" i="0" sz="9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9" name="Google Shape;129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"/>
          <p:cNvSpPr txBox="1"/>
          <p:nvPr>
            <p:ph type="title"/>
          </p:nvPr>
        </p:nvSpPr>
        <p:spPr>
          <a:xfrm>
            <a:off x="187900" y="2206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1010"/>
              <a:buNone/>
            </a:pPr>
            <a:r>
              <a:rPr b="1" lang="en" sz="3300">
                <a:latin typeface="Times New Roman"/>
                <a:ea typeface="Times New Roman"/>
                <a:cs typeface="Times New Roman"/>
                <a:sym typeface="Times New Roman"/>
              </a:rPr>
              <a:t>Requirements</a:t>
            </a:r>
            <a:endParaRPr b="1" sz="3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5" name="Google Shape;135;p6"/>
          <p:cNvSpPr txBox="1"/>
          <p:nvPr>
            <p:ph idx="1" type="body"/>
          </p:nvPr>
        </p:nvSpPr>
        <p:spPr>
          <a:xfrm>
            <a:off x="187900" y="1106413"/>
            <a:ext cx="8222100" cy="34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7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Hardware requirements</a:t>
            </a:r>
            <a:endParaRPr sz="17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Times New Roman"/>
              <a:buChar char="●"/>
            </a:pPr>
            <a:r>
              <a:rPr lang="en" sz="17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Pc / Laptop - 8 GB RAM preferably</a:t>
            </a:r>
            <a:endParaRPr sz="17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 sz="17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Software requirements</a:t>
            </a:r>
            <a:endParaRPr sz="17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Times New Roman"/>
              <a:buChar char="●"/>
            </a:pPr>
            <a:r>
              <a:rPr lang="en" sz="17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Eclipse - Latest version</a:t>
            </a:r>
            <a:endParaRPr sz="17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Times New Roman"/>
              <a:buChar char="●"/>
            </a:pPr>
            <a:r>
              <a:rPr lang="en" sz="17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Node js</a:t>
            </a:r>
            <a:endParaRPr sz="17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Times New Roman"/>
              <a:buChar char="●"/>
            </a:pPr>
            <a:r>
              <a:rPr lang="en" sz="17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Lambok</a:t>
            </a:r>
            <a:endParaRPr sz="17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Times New Roman"/>
              <a:buChar char="●"/>
            </a:pPr>
            <a:r>
              <a:rPr lang="en" sz="17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Visual studio code</a:t>
            </a:r>
            <a:endParaRPr sz="17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Times New Roman"/>
              <a:buChar char="●"/>
            </a:pPr>
            <a:r>
              <a:rPr lang="en" sz="17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AWS access</a:t>
            </a:r>
            <a:endParaRPr sz="17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6" name="Google Shape;136;p6"/>
          <p:cNvSpPr txBox="1"/>
          <p:nvPr/>
        </p:nvSpPr>
        <p:spPr>
          <a:xfrm>
            <a:off x="0" y="4429975"/>
            <a:ext cx="96717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" sz="19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Pod 1- Cohort : INTCDE22IJ040</a:t>
            </a:r>
            <a:endParaRPr b="0" i="0" sz="9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7" name="Google Shape;137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4250" y="863925"/>
            <a:ext cx="8375499" cy="369582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7"/>
          <p:cNvSpPr txBox="1"/>
          <p:nvPr/>
        </p:nvSpPr>
        <p:spPr>
          <a:xfrm>
            <a:off x="299775" y="110450"/>
            <a:ext cx="73461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b="1" i="0" lang="en" sz="31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 Architecture</a:t>
            </a:r>
            <a:endParaRPr b="1" i="0" sz="31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4" name="Google Shape;144;p7"/>
          <p:cNvSpPr txBox="1"/>
          <p:nvPr/>
        </p:nvSpPr>
        <p:spPr>
          <a:xfrm>
            <a:off x="0" y="4651425"/>
            <a:ext cx="38970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" sz="19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Pod 1- Cohort : INTCDE22IJ040</a:t>
            </a:r>
            <a:endParaRPr b="0" i="0" sz="9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5" name="Google Shape;145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8"/>
          <p:cNvSpPr txBox="1"/>
          <p:nvPr>
            <p:ph type="title"/>
          </p:nvPr>
        </p:nvSpPr>
        <p:spPr>
          <a:xfrm>
            <a:off x="0" y="4652700"/>
            <a:ext cx="7336500" cy="4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Pod 1- Cohort : INTCDE22IJ040</a:t>
            </a:r>
            <a:endParaRPr sz="2200"/>
          </a:p>
        </p:txBody>
      </p:sp>
      <p:pic>
        <p:nvPicPr>
          <p:cNvPr id="151" name="Google Shape;151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8850" y="247400"/>
            <a:ext cx="7594398" cy="4096849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