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100" d="100"/>
          <a:sy n="100" d="100"/>
        </p:scale>
        <p:origin x="262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CFF1-AA28-479D-BC65-FB6F625D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1584B-B6FB-47B1-AFA9-C48F6ADFF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02BA-4E54-4FCD-A5CF-7591F5A1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E610-6D4E-404B-93F2-4134F69C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3BCE-8C05-48BF-ACF2-08F68D9A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59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C959-94B9-4D63-96CC-730D296F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BAB96-4CA6-4687-B221-A5D715CDF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2E52-2004-4E90-A704-9F45EEDF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C77E-0352-4B24-9B66-6641EB59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95FB-A2CE-4FD6-A7F4-A12C38F6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5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B1F70E-3D8B-454F-9C19-CB510224F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9F0EF-3EFE-4609-8828-5E16C53D0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0135-791D-4A81-87EC-1453E2E3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E5794-C892-47E8-B1CA-492AC0B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339A-8FCF-4B07-8B16-FC5C7203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0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636C-8450-4CBA-830A-53465942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B85A-A7E7-466B-A21D-EA5A5C1D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4051-D93D-4EF9-B2AA-E79D346B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F1F6-9648-4202-BF2B-0C0636AE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2A07-AABF-4D71-B30E-65F45DC4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39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B33A-6D98-4D7E-AC15-207DF35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72D0F-F85A-480D-85A5-9D1EEB5A8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9E40-288C-4EFB-9947-510A0C58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52B4-3348-458F-BB06-D6BC6D63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74F4-E815-466C-8A30-D47ADACD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00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5C60-727B-41F7-B898-2A6AFFC6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22F8-4BFB-4B65-A416-42480A5F4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F5BCB-D4BE-422C-8C89-B5D3B65F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700B1-1571-42F6-9C10-BEDBE343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2BD87-0EF0-4987-8E84-5D8BE3E9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13392-C667-4D75-BB3B-FD287A56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8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EAD2-0C5B-472C-BD90-C6E6ECD9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80C8B-9A33-458C-B16F-C339A3065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6234B-62BF-4571-A335-5384A8EE8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73293-9340-473B-80EC-E171496CE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F791A-56B4-4223-822E-39398363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627BC-301B-4647-9FC6-63B992B1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DD0D8-9F40-4756-9C8A-FDF5F5AD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90BC7-D123-4BC4-8EC4-365DEA64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525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C39F-EC8A-4DDC-91DE-CA9BB3C0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078B5-124D-4045-88BE-BF3A7E7A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6E99D-03C1-43AA-B297-D2010854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28934-ACBB-4EF1-83CA-7BD60A68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8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53E29-0117-4D09-9866-60FBB05A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26B5D-CDD7-499C-BEED-AC4FF0D7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51E17-335D-4FB7-9394-637B3639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7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18E4-58A4-490F-BE60-F3C8ECF2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2BD0-AAE1-4F0E-94F5-B97A30491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1338-F7CB-4895-BD71-2DB993B1F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57DE3-BCEE-48EC-A305-B0A75D0E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5666-076E-4C29-91DB-DF8D4A75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381C0-F0C6-47AC-BDEE-1C7DF4E7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B73D-1CD9-40F2-A396-D7E43769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42399-9868-4C50-AB74-00F516C71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0F579-E5B0-422A-AF44-653308688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77A30-8168-46A7-AF36-75C661AC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569D1-95E7-4443-B2F7-EE2A4B99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845F0-E0F0-47C7-A4ED-F838F18B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7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86A97-5A35-4AC6-BC5C-5CE514D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135CE-92A1-4F90-B38C-389BCAB00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3F31-6D0B-430C-8BA2-1ADCE60AC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7DA21-3F11-4133-8D51-C38A8FF024A7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00587-9532-4A00-9168-64D2C7607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FE14F-8128-4A1D-82F4-662891D7B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C4825-419B-4DC0-B92C-666B8C972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7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F2AE06-C41B-43E3-AF8E-594C0D0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23" b="93679" l="2015" r="99517">
                        <a14:foregroundMark x1="2015" y1="7901" x2="99517" y2="7449"/>
                        <a14:foregroundMark x1="4512" y1="22573" x2="95890" y2="42438"/>
                        <a14:foregroundMark x1="8300" y1="67494" x2="85334" y2="47630"/>
                        <a14:foregroundMark x1="80741" y1="81264" x2="20306" y2="41535"/>
                        <a14:foregroundMark x1="18050" y1="38375" x2="18050" y2="38375"/>
                        <a14:foregroundMark x1="42707" y1="38826" x2="42707" y2="38826"/>
                        <a14:foregroundMark x1="66076" y1="41535" x2="66076" y2="41535"/>
                        <a14:foregroundMark x1="64948" y1="16253" x2="64948" y2="16253"/>
                        <a14:foregroundMark x1="64786" y1="29571" x2="64786" y2="29571"/>
                        <a14:foregroundMark x1="87268" y1="23251" x2="87268" y2="23251"/>
                        <a14:foregroundMark x1="83884" y1="19865" x2="83884" y2="19865"/>
                        <a14:foregroundMark x1="90411" y1="61400" x2="90411" y2="61400"/>
                        <a14:foregroundMark x1="94682" y1="68849" x2="94682" y2="68849"/>
                        <a14:foregroundMark x1="97824" y1="76524" x2="83159" y2="66591"/>
                        <a14:foregroundMark x1="36583" y1="75169" x2="58985" y2="93679"/>
                        <a14:foregroundMark x1="14424" y1="51242" x2="2740" y2="35666"/>
                        <a14:backgroundMark x1="17486" y1="15801" x2="22804" y2="15801"/>
                        <a14:backgroundMark x1="17647" y1="8804" x2="30218" y2="7901"/>
                        <a14:backgroundMark x1="18211" y1="7449" x2="28606" y2="6998"/>
                        <a14:backgroundMark x1="17808" y1="8578" x2="28284" y2="8578"/>
                        <a14:backgroundMark x1="30298" y1="10835" x2="16922" y2="12415"/>
                        <a14:backgroundMark x1="16841" y1="12415" x2="16841" y2="12415"/>
                        <a14:backgroundMark x1="17083" y1="11512" x2="17808" y2="5869"/>
                        <a14:backgroundMark x1="17728" y1="6998" x2="19339" y2="8126"/>
                        <a14:backgroundMark x1="19178" y1="8578" x2="17164" y2="8804"/>
                        <a14:backgroundMark x1="17647" y1="8126" x2="21757" y2="7901"/>
                        <a14:backgroundMark x1="21676" y1="7901" x2="19017" y2="8578"/>
                        <a14:backgroundMark x1="19098" y1="8352" x2="27639" y2="8126"/>
                        <a14:backgroundMark x1="27075" y1="8352" x2="21354" y2="8578"/>
                        <a14:backgroundMark x1="23691" y1="7223" x2="27881" y2="6998"/>
                        <a14:backgroundMark x1="27639" y1="7449" x2="22804" y2="8352"/>
                        <a14:backgroundMark x1="23207" y1="7675" x2="29412" y2="6772"/>
                        <a14:backgroundMark x1="28767" y1="7223" x2="22321" y2="6546"/>
                        <a14:backgroundMark x1="22965" y1="5643" x2="29412" y2="4515"/>
                        <a14:backgroundMark x1="29089" y1="7675" x2="21354" y2="5643"/>
                        <a14:backgroundMark x1="19500" y1="4063" x2="29492" y2="13093"/>
                        <a14:backgroundMark x1="28445" y1="11061" x2="21354" y2="2257"/>
                        <a14:backgroundMark x1="19742" y1="3160" x2="18292" y2="11287"/>
                        <a14:backgroundMark x1="16841" y1="14447" x2="24658" y2="12867"/>
                        <a14:backgroundMark x1="5318" y1="88036" x2="5318" y2="88036"/>
                        <a14:backgroundMark x1="4512" y1="87810" x2="4512" y2="878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37" y="1319212"/>
            <a:ext cx="118205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4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43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2364-4E06-4037-8C61-2D8987EA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172"/>
            <a:ext cx="10515600" cy="5698791"/>
          </a:xfrm>
        </p:spPr>
        <p:txBody>
          <a:bodyPr/>
          <a:lstStyle/>
          <a:p>
            <a:r>
              <a:rPr lang="en-US" dirty="0"/>
              <a:t>Root Directory</a:t>
            </a:r>
          </a:p>
          <a:p>
            <a:pPr lvl="1"/>
            <a:r>
              <a:rPr lang="en-US" dirty="0"/>
              <a:t>Config folder</a:t>
            </a:r>
          </a:p>
          <a:p>
            <a:pPr lvl="2"/>
            <a:r>
              <a:rPr lang="en-US" dirty="0" err="1"/>
              <a:t>config.yaml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This file contains all file names , path names, pipe line name.</a:t>
            </a:r>
          </a:p>
          <a:p>
            <a:pPr marL="2743200" lvl="6" indent="0">
              <a:buNone/>
            </a:pPr>
            <a:r>
              <a:rPr lang="en-US" dirty="0">
                <a:sym typeface="Wingdings" panose="05000000000000000000" pitchFamily="2" charset="2"/>
              </a:rPr>
              <a:t>Also this file name is linked with </a:t>
            </a:r>
            <a:r>
              <a:rPr lang="en-US" sz="1100" i="1" dirty="0">
                <a:sym typeface="Wingdings" panose="05000000000000000000" pitchFamily="2" charset="2"/>
              </a:rPr>
              <a:t>Housing&gt;Constant&gt;_init_.py </a:t>
            </a:r>
            <a:r>
              <a:rPr lang="en-US" dirty="0">
                <a:sym typeface="Wingdings" panose="05000000000000000000" pitchFamily="2" charset="2"/>
              </a:rPr>
              <a:t>file.</a:t>
            </a:r>
          </a:p>
          <a:p>
            <a:pPr marL="2743200" lvl="6" indent="0">
              <a:buNone/>
            </a:pPr>
            <a:r>
              <a:rPr lang="en-US" dirty="0">
                <a:sym typeface="Wingdings" panose="05000000000000000000" pitchFamily="2" charset="2"/>
              </a:rPr>
              <a:t>All the keys of </a:t>
            </a:r>
            <a:r>
              <a:rPr lang="en-US" dirty="0" err="1">
                <a:sym typeface="Wingdings" panose="05000000000000000000" pitchFamily="2" charset="2"/>
              </a:rPr>
              <a:t>config.yaml</a:t>
            </a:r>
            <a:r>
              <a:rPr lang="en-US" dirty="0">
                <a:sym typeface="Wingdings" panose="05000000000000000000" pitchFamily="2" charset="2"/>
              </a:rPr>
              <a:t> is defined against variable in </a:t>
            </a:r>
            <a:r>
              <a:rPr lang="en-US" sz="1200" i="1" dirty="0">
                <a:sym typeface="Wingdings" panose="05000000000000000000" pitchFamily="2" charset="2"/>
              </a:rPr>
              <a:t>Housing&gt;Constant&gt;_init_.py </a:t>
            </a:r>
          </a:p>
          <a:p>
            <a:pPr marL="2743200" lvl="6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2743200" lvl="6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This structure is followed so that we do not need to hardcode file name , path, random state , ML algo. Parameter  etc. We just need to update </a:t>
            </a:r>
            <a:r>
              <a:rPr lang="en-US" sz="1200" dirty="0" err="1">
                <a:sym typeface="Wingdings" panose="05000000000000000000" pitchFamily="2" charset="2"/>
              </a:rPr>
              <a:t>config.yaml</a:t>
            </a:r>
            <a:r>
              <a:rPr lang="en-US" sz="1200" dirty="0">
                <a:sym typeface="Wingdings" panose="05000000000000000000" pitchFamily="2" charset="2"/>
              </a:rPr>
              <a:t> file if we want to change any file name or path.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44326E-BA90-43A9-ADDF-5AF3FDCB19A2}"/>
              </a:ext>
            </a:extLst>
          </p:cNvPr>
          <p:cNvGrpSpPr/>
          <p:nvPr/>
        </p:nvGrpSpPr>
        <p:grpSpPr>
          <a:xfrm>
            <a:off x="2319661" y="3429000"/>
            <a:ext cx="9293149" cy="3324269"/>
            <a:chOff x="2369995" y="2827265"/>
            <a:chExt cx="9293149" cy="33242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386244-093C-454A-8400-6D80E9A4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3327567"/>
              <a:ext cx="5567144" cy="19041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E96AB6-896B-4AFB-9EAC-23FD55F9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9995" y="3146134"/>
              <a:ext cx="3148174" cy="30054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0338DC9-D761-425F-AE36-B22F22118EF1}"/>
                </a:ext>
              </a:extLst>
            </p:cNvPr>
            <p:cNvCxnSpPr>
              <a:cxnSpLocks/>
            </p:cNvCxnSpPr>
            <p:nvPr/>
          </p:nvCxnSpPr>
          <p:spPr>
            <a:xfrm>
              <a:off x="5008228" y="3327567"/>
              <a:ext cx="1174458" cy="1014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06E1C50-0300-4C51-B8B5-EE5CBE5D7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835" y="4060273"/>
              <a:ext cx="1484851" cy="754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76B01F-90C0-4AC7-AF2B-87BD71B66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0416" y="4211273"/>
              <a:ext cx="1336160" cy="1459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6B2A92-BDE7-4CFD-AEEF-1B88C51F664B}"/>
                </a:ext>
              </a:extLst>
            </p:cNvPr>
            <p:cNvSpPr txBox="1"/>
            <p:nvPr/>
          </p:nvSpPr>
          <p:spPr>
            <a:xfrm>
              <a:off x="2622950" y="2827265"/>
              <a:ext cx="19338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ym typeface="Wingdings" panose="05000000000000000000" pitchFamily="2" charset="2"/>
                </a:rPr>
                <a:t>Housing&gt;Constant&gt;_init_.py</a:t>
              </a:r>
              <a:endParaRPr lang="en-IN" sz="1200" i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A2D964-D508-46D1-9603-A5CB1E03D5C9}"/>
                </a:ext>
              </a:extLst>
            </p:cNvPr>
            <p:cNvSpPr txBox="1"/>
            <p:nvPr/>
          </p:nvSpPr>
          <p:spPr>
            <a:xfrm>
              <a:off x="7795745" y="2958235"/>
              <a:ext cx="9201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err="1"/>
                <a:t>Config.yaml</a:t>
              </a:r>
              <a:endParaRPr lang="en-IN" sz="12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5119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2364-4E06-4037-8C61-2D8987EA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172"/>
            <a:ext cx="10515600" cy="5698791"/>
          </a:xfrm>
        </p:spPr>
        <p:txBody>
          <a:bodyPr/>
          <a:lstStyle/>
          <a:p>
            <a:r>
              <a:rPr lang="en-US" dirty="0"/>
              <a:t>Root Directory</a:t>
            </a:r>
          </a:p>
          <a:p>
            <a:pPr lvl="1"/>
            <a:r>
              <a:rPr lang="en-US" dirty="0"/>
              <a:t>Config folder</a:t>
            </a:r>
          </a:p>
          <a:p>
            <a:pPr lvl="2"/>
            <a:r>
              <a:rPr lang="en-US" dirty="0" err="1"/>
              <a:t>schema.yaml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This file contains data set schema.</a:t>
            </a:r>
          </a:p>
          <a:p>
            <a:pPr marL="2743200" lvl="6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We can use this schema for data validation , data ingestion</a:t>
            </a:r>
          </a:p>
          <a:p>
            <a:pPr marL="2743200" lvl="6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In schema all the column names are mentioned. Also all Categorical variable are mentioned.</a:t>
            </a:r>
          </a:p>
          <a:p>
            <a:pPr marL="2743200" lvl="6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   We can also add name of additional column to be created in dataset for EDA, Data Validation ,Feature engineering </a:t>
            </a:r>
          </a:p>
          <a:p>
            <a:pPr marL="2743200" lvl="6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8CDE5-696E-4873-B22B-E72A382B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074653"/>
            <a:ext cx="2209800" cy="3305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80C4CF-C34B-426F-BA68-9C3D64480B59}"/>
              </a:ext>
            </a:extLst>
          </p:cNvPr>
          <p:cNvSpPr txBox="1"/>
          <p:nvPr/>
        </p:nvSpPr>
        <p:spPr>
          <a:xfrm>
            <a:off x="3772242" y="2866938"/>
            <a:ext cx="1933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ym typeface="Wingdings" panose="05000000000000000000" pitchFamily="2" charset="2"/>
              </a:rPr>
              <a:t>Housing&gt;Constant&gt;_init_.py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383529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2364-4E06-4037-8C61-2D8987EA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172"/>
            <a:ext cx="10515600" cy="5698791"/>
          </a:xfrm>
        </p:spPr>
        <p:txBody>
          <a:bodyPr/>
          <a:lstStyle/>
          <a:p>
            <a:r>
              <a:rPr lang="en-US" dirty="0"/>
              <a:t>Root Directory</a:t>
            </a:r>
          </a:p>
          <a:p>
            <a:pPr lvl="1"/>
            <a:r>
              <a:rPr lang="en-US" dirty="0"/>
              <a:t>Housing (Project Folder)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Entity Folder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Config_entity.py  In this file we defined data structure of various configuration.</a:t>
            </a:r>
          </a:p>
          <a:p>
            <a:pPr marL="1371600" lvl="3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                        Here we are creating blank structure using </a:t>
            </a:r>
            <a:r>
              <a:rPr lang="en-US" dirty="0" err="1">
                <a:sym typeface="Wingdings" panose="05000000000000000000" pitchFamily="2" charset="2"/>
              </a:rPr>
              <a:t>NamedTuple</a:t>
            </a:r>
            <a:r>
              <a:rPr lang="en-US" dirty="0">
                <a:sym typeface="Wingdings" panose="05000000000000000000" pitchFamily="2" charset="2"/>
              </a:rPr>
              <a:t> .</a:t>
            </a:r>
          </a:p>
          <a:p>
            <a:pPr marL="1371600" lvl="3" indent="0">
              <a:buNone/>
            </a:pPr>
            <a:r>
              <a:rPr lang="en-US" dirty="0">
                <a:sym typeface="Wingdings" panose="05000000000000000000" pitchFamily="2" charset="2"/>
              </a:rPr>
              <a:t>				</a:t>
            </a:r>
          </a:p>
          <a:p>
            <a:pPr marL="1371600" lvl="3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i.e. For </a:t>
            </a:r>
            <a:r>
              <a:rPr lang="en-US" sz="1200" dirty="0" err="1">
                <a:sym typeface="Wingdings" panose="05000000000000000000" pitchFamily="2" charset="2"/>
              </a:rPr>
              <a:t>DataIngestionConfig</a:t>
            </a:r>
            <a:r>
              <a:rPr lang="en-US" sz="1200" dirty="0">
                <a:sym typeface="Wingdings" panose="05000000000000000000" pitchFamily="2" charset="2"/>
              </a:rPr>
              <a:t>  we need following thins : 1. </a:t>
            </a:r>
            <a:r>
              <a:rPr lang="en-US" sz="1200" dirty="0" err="1">
                <a:sym typeface="Wingdings" panose="05000000000000000000" pitchFamily="2" charset="2"/>
              </a:rPr>
              <a:t>dataset_download_url</a:t>
            </a:r>
            <a:r>
              <a:rPr lang="en-US" sz="1200" dirty="0">
                <a:sym typeface="Wingdings" panose="05000000000000000000" pitchFamily="2" charset="2"/>
              </a:rPr>
              <a:t> 2. </a:t>
            </a:r>
            <a:r>
              <a:rPr lang="en-US" sz="1200" dirty="0" err="1">
                <a:sym typeface="Wingdings" panose="05000000000000000000" pitchFamily="2" charset="2"/>
              </a:rPr>
              <a:t>tgz_download_dir</a:t>
            </a:r>
            <a:r>
              <a:rPr lang="en-US" sz="1200" dirty="0">
                <a:sym typeface="Wingdings" panose="05000000000000000000" pitchFamily="2" charset="2"/>
              </a:rPr>
              <a:t> 3. </a:t>
            </a:r>
            <a:r>
              <a:rPr lang="en-US" sz="1200" dirty="0" err="1">
                <a:sym typeface="Wingdings" panose="05000000000000000000" pitchFamily="2" charset="2"/>
              </a:rPr>
              <a:t>ingested_train_dir</a:t>
            </a:r>
            <a:r>
              <a:rPr lang="en-US" sz="1200" dirty="0">
                <a:sym typeface="Wingdings" panose="05000000000000000000" pitchFamily="2" charset="2"/>
              </a:rPr>
              <a:t> 4.ingested_test_dir</a:t>
            </a:r>
          </a:p>
          <a:p>
            <a:pPr marL="1371600" lvl="3" indent="0">
              <a:buNone/>
            </a:pPr>
            <a:r>
              <a:rPr lang="en-US" sz="1200" b="1" dirty="0" err="1">
                <a:sym typeface="Wingdings" panose="05000000000000000000" pitchFamily="2" charset="2"/>
              </a:rPr>
              <a:t>DataIngestionConfig</a:t>
            </a:r>
            <a:r>
              <a:rPr lang="en-US" sz="1200" b="1" dirty="0">
                <a:sym typeface="Wingdings" panose="05000000000000000000" pitchFamily="2" charset="2"/>
              </a:rPr>
              <a:t> </a:t>
            </a:r>
            <a:r>
              <a:rPr lang="en-US" sz="1200" dirty="0">
                <a:sym typeface="Wingdings" panose="05000000000000000000" pitchFamily="2" charset="2"/>
              </a:rPr>
              <a:t>is just a structure now we can create variable and push above mentioned details in newly created variable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A49E74-220C-4C90-8CC1-5595DC2B43D5}"/>
              </a:ext>
            </a:extLst>
          </p:cNvPr>
          <p:cNvGrpSpPr/>
          <p:nvPr/>
        </p:nvGrpSpPr>
        <p:grpSpPr>
          <a:xfrm>
            <a:off x="7555763" y="3189067"/>
            <a:ext cx="4526050" cy="3668933"/>
            <a:chOff x="1414754" y="3189067"/>
            <a:chExt cx="4526050" cy="36689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7D31AB-3C89-46AA-9B45-9864B5CCA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4754" y="3429000"/>
              <a:ext cx="4526050" cy="3429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4B65A5-BB8E-4C9C-9F1E-3C4815E12515}"/>
                </a:ext>
              </a:extLst>
            </p:cNvPr>
            <p:cNvSpPr txBox="1"/>
            <p:nvPr/>
          </p:nvSpPr>
          <p:spPr>
            <a:xfrm>
              <a:off x="1917786" y="3189067"/>
              <a:ext cx="21939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ym typeface="Wingdings" panose="05000000000000000000" pitchFamily="2" charset="2"/>
                </a:rPr>
                <a:t>Housing&gt;Entity&gt;config_entity.py</a:t>
              </a:r>
              <a:endParaRPr lang="en-IN" sz="1200" i="1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B751E6-9BDC-455A-B717-2808855E6494}"/>
              </a:ext>
            </a:extLst>
          </p:cNvPr>
          <p:cNvGrpSpPr/>
          <p:nvPr/>
        </p:nvGrpSpPr>
        <p:grpSpPr>
          <a:xfrm>
            <a:off x="2870276" y="3189067"/>
            <a:ext cx="2767126" cy="3581399"/>
            <a:chOff x="1960963" y="3189067"/>
            <a:chExt cx="2767126" cy="358139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108AD9-CB3A-4110-BB97-418C11178284}"/>
                </a:ext>
              </a:extLst>
            </p:cNvPr>
            <p:cNvGrpSpPr/>
            <p:nvPr/>
          </p:nvGrpSpPr>
          <p:grpSpPr>
            <a:xfrm>
              <a:off x="1960963" y="3189067"/>
              <a:ext cx="2767126" cy="3581399"/>
              <a:chOff x="8340353" y="3152001"/>
              <a:chExt cx="2824295" cy="3732538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13AD9E9-2F22-4145-B144-322689832A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0353" y="3402460"/>
                <a:ext cx="2824295" cy="348207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840E43-B50D-4EFF-A582-D9AC422C7930}"/>
                  </a:ext>
                </a:extLst>
              </p:cNvPr>
              <p:cNvSpPr txBox="1"/>
              <p:nvPr/>
            </p:nvSpPr>
            <p:spPr>
              <a:xfrm>
                <a:off x="8630377" y="3152001"/>
                <a:ext cx="22427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ym typeface="Wingdings" panose="05000000000000000000" pitchFamily="2" charset="2"/>
                  </a:rPr>
                  <a:t>Housing&gt;config&gt;configuration.py</a:t>
                </a:r>
                <a:endParaRPr lang="en-IN" sz="1200" i="1" dirty="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676AC0-F48B-401A-966C-BA29A9032375}"/>
                </a:ext>
              </a:extLst>
            </p:cNvPr>
            <p:cNvSpPr/>
            <p:nvPr/>
          </p:nvSpPr>
          <p:spPr>
            <a:xfrm>
              <a:off x="2164360" y="6686027"/>
              <a:ext cx="1090568" cy="844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2EBACB8-5B74-4E02-9890-0A653D16BD73}"/>
              </a:ext>
            </a:extLst>
          </p:cNvPr>
          <p:cNvSpPr txBox="1"/>
          <p:nvPr/>
        </p:nvSpPr>
        <p:spPr>
          <a:xfrm>
            <a:off x="69103" y="3526025"/>
            <a:ext cx="239313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i="1" dirty="0"/>
              <a:t>Creating Variable which follow structure of </a:t>
            </a:r>
            <a:r>
              <a:rPr lang="en-US" sz="800" b="1" i="1" dirty="0" err="1"/>
              <a:t>DataIngestionConfig</a:t>
            </a:r>
            <a:r>
              <a:rPr lang="en-US" sz="800" b="1" i="1" dirty="0"/>
              <a:t> </a:t>
            </a:r>
            <a:r>
              <a:rPr lang="en-US" sz="800" i="1" dirty="0"/>
              <a:t>mentioned in Entity&gt;config_entity.py</a:t>
            </a:r>
          </a:p>
          <a:p>
            <a:endParaRPr lang="en-US" sz="800" i="1" dirty="0"/>
          </a:p>
          <a:p>
            <a:r>
              <a:rPr lang="en-US" sz="800" i="1" dirty="0"/>
              <a:t>This variable is created using reading </a:t>
            </a:r>
            <a:r>
              <a:rPr lang="en-US" sz="800" i="1" dirty="0" err="1"/>
              <a:t>config.yaml</a:t>
            </a:r>
            <a:r>
              <a:rPr lang="en-US" sz="800" i="1" dirty="0"/>
              <a:t> with the use of constant defined in constant.py</a:t>
            </a:r>
            <a:endParaRPr lang="en-IN" sz="800" i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FC1B3D-E79B-4902-B033-4CFDBC56CF4A}"/>
              </a:ext>
            </a:extLst>
          </p:cNvPr>
          <p:cNvCxnSpPr>
            <a:cxnSpLocks/>
          </p:cNvCxnSpPr>
          <p:nvPr/>
        </p:nvCxnSpPr>
        <p:spPr>
          <a:xfrm flipV="1">
            <a:off x="4521666" y="3466067"/>
            <a:ext cx="3129094" cy="2615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65018E-AB96-4F65-9B77-702DB21E0F14}"/>
              </a:ext>
            </a:extLst>
          </p:cNvPr>
          <p:cNvSpPr txBox="1"/>
          <p:nvPr/>
        </p:nvSpPr>
        <p:spPr>
          <a:xfrm>
            <a:off x="5770630" y="4855275"/>
            <a:ext cx="1718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Here we are using </a:t>
            </a:r>
          </a:p>
          <a:p>
            <a:r>
              <a:rPr lang="en-US" sz="1200" b="1" i="1" dirty="0"/>
              <a:t>structure created in </a:t>
            </a:r>
          </a:p>
          <a:p>
            <a:r>
              <a:rPr lang="en-US" sz="1200" b="1" i="1" dirty="0"/>
              <a:t>config_entity.py to </a:t>
            </a:r>
          </a:p>
          <a:p>
            <a:r>
              <a:rPr lang="en-US" sz="1200" b="1" i="1" dirty="0"/>
              <a:t>create new variable in </a:t>
            </a:r>
          </a:p>
          <a:p>
            <a:r>
              <a:rPr lang="en-US" sz="1200" b="1" i="1" dirty="0"/>
              <a:t>config&gt;configuration.py</a:t>
            </a:r>
            <a:endParaRPr lang="en-IN" sz="1200" b="1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FA8265-F221-445E-9845-923399993BE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462241" y="3941524"/>
            <a:ext cx="664822" cy="2140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056F4B-E232-4141-B7F9-B389CE24F687}"/>
              </a:ext>
            </a:extLst>
          </p:cNvPr>
          <p:cNvSpPr txBox="1"/>
          <p:nvPr/>
        </p:nvSpPr>
        <p:spPr>
          <a:xfrm>
            <a:off x="90473" y="4544414"/>
            <a:ext cx="2133079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i="1" dirty="0"/>
              <a:t>Now whenever we call </a:t>
            </a:r>
          </a:p>
          <a:p>
            <a:r>
              <a:rPr lang="en-US" sz="1000" i="1" dirty="0" err="1"/>
              <a:t>get_data_ingestion_config</a:t>
            </a:r>
            <a:r>
              <a:rPr lang="en-US" sz="1000" i="1" dirty="0"/>
              <a:t>() function </a:t>
            </a:r>
          </a:p>
          <a:p>
            <a:r>
              <a:rPr lang="en-US" sz="1000" i="1" dirty="0"/>
              <a:t>from data </a:t>
            </a:r>
            <a:r>
              <a:rPr lang="en-US" sz="1000" b="1" i="1" dirty="0"/>
              <a:t>ingestion pipe line </a:t>
            </a:r>
          </a:p>
          <a:p>
            <a:r>
              <a:rPr lang="en-US" sz="1000" i="1" dirty="0"/>
              <a:t>in return we are sending back </a:t>
            </a:r>
          </a:p>
          <a:p>
            <a:r>
              <a:rPr lang="en-US" sz="1000" i="1" dirty="0" err="1"/>
              <a:t>data_ingestion_config</a:t>
            </a:r>
            <a:r>
              <a:rPr lang="en-US" sz="1000" i="1" dirty="0"/>
              <a:t> data </a:t>
            </a:r>
          </a:p>
          <a:p>
            <a:r>
              <a:rPr lang="en-US" sz="1000" i="1" dirty="0"/>
              <a:t>with defined structure</a:t>
            </a:r>
            <a:endParaRPr lang="en-IN" sz="1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B1141-FEC5-46DD-B357-1A36A1AE0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0" y="5982311"/>
            <a:ext cx="2188334" cy="7957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2858E5-92C3-41C4-8D1D-1B9D9A08C4B1}"/>
              </a:ext>
            </a:extLst>
          </p:cNvPr>
          <p:cNvSpPr txBox="1"/>
          <p:nvPr/>
        </p:nvSpPr>
        <p:spPr>
          <a:xfrm>
            <a:off x="-29894" y="5825163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>
                <a:sym typeface="Wingdings" panose="05000000000000000000" pitchFamily="2" charset="2"/>
              </a:rPr>
              <a:t>Housing&gt;pipeline&gt;pipeline.py</a:t>
            </a:r>
            <a:endParaRPr lang="en-IN" sz="800" i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DAC401-B0CD-40C2-B3FB-98825FCC074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157013" y="5560077"/>
            <a:ext cx="543322" cy="1033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A5EF45-249A-43B2-A86D-69B7FC2B90BA}"/>
              </a:ext>
            </a:extLst>
          </p:cNvPr>
          <p:cNvCxnSpPr>
            <a:cxnSpLocks/>
          </p:cNvCxnSpPr>
          <p:nvPr/>
        </p:nvCxnSpPr>
        <p:spPr>
          <a:xfrm>
            <a:off x="1833563" y="6593482"/>
            <a:ext cx="1198438" cy="134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179E0D-37AE-4616-9BAE-0571A76FE1BC}"/>
              </a:ext>
            </a:extLst>
          </p:cNvPr>
          <p:cNvCxnSpPr>
            <a:cxnSpLocks/>
          </p:cNvCxnSpPr>
          <p:nvPr/>
        </p:nvCxnSpPr>
        <p:spPr>
          <a:xfrm flipV="1">
            <a:off x="2085975" y="4095750"/>
            <a:ext cx="1068454" cy="1333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3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2364-4E06-4037-8C61-2D8987EA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172"/>
            <a:ext cx="10515600" cy="5698791"/>
          </a:xfrm>
        </p:spPr>
        <p:txBody>
          <a:bodyPr/>
          <a:lstStyle/>
          <a:p>
            <a:r>
              <a:rPr lang="en-US" dirty="0"/>
              <a:t>Root Directory</a:t>
            </a:r>
          </a:p>
          <a:p>
            <a:pPr lvl="1"/>
            <a:r>
              <a:rPr lang="en-US" dirty="0"/>
              <a:t>Housing (Project Folder)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Entity Folder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artifact_entity.py  Similar to config_entity.py but this file is for structure of artifact</a:t>
            </a:r>
          </a:p>
          <a:p>
            <a:pPr marL="1371600" lvl="3" indent="0">
              <a:buNone/>
            </a:pPr>
            <a:r>
              <a:rPr lang="en-US" dirty="0">
                <a:sym typeface="Wingdings" panose="05000000000000000000" pitchFamily="2" charset="2"/>
              </a:rPr>
              <a:t>			Artifact is output of pipeline. i.e. </a:t>
            </a:r>
            <a:r>
              <a:rPr lang="en-US" dirty="0" err="1">
                <a:sym typeface="Wingdings" panose="05000000000000000000" pitchFamily="2" charset="2"/>
              </a:rPr>
              <a:t>test_data,train_data,EDA</a:t>
            </a:r>
            <a:r>
              <a:rPr lang="en-US" dirty="0">
                <a:sym typeface="Wingdings" panose="05000000000000000000" pitchFamily="2" charset="2"/>
              </a:rPr>
              <a:t> graphs </a:t>
            </a:r>
            <a:r>
              <a:rPr lang="en-US" dirty="0" err="1">
                <a:sym typeface="Wingdings" panose="05000000000000000000" pitchFamily="2" charset="2"/>
              </a:rPr>
              <a:t>etc</a:t>
            </a:r>
            <a:endParaRPr lang="en-US" dirty="0">
              <a:sym typeface="Wingdings" panose="05000000000000000000" pitchFamily="2" charset="2"/>
            </a:endParaRPr>
          </a:p>
          <a:p>
            <a:pPr lvl="3"/>
            <a:endParaRPr lang="en-US" dirty="0">
              <a:sym typeface="Wingdings" panose="05000000000000000000" pitchFamily="2" charset="2"/>
            </a:endParaRPr>
          </a:p>
          <a:p>
            <a:pPr marL="1371600" lvl="3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A95023-8776-498D-B3E2-138361096C53}"/>
              </a:ext>
            </a:extLst>
          </p:cNvPr>
          <p:cNvGrpSpPr/>
          <p:nvPr/>
        </p:nvGrpSpPr>
        <p:grpSpPr>
          <a:xfrm>
            <a:off x="1695450" y="3126768"/>
            <a:ext cx="4495800" cy="1296174"/>
            <a:chOff x="2533650" y="3050568"/>
            <a:chExt cx="4495800" cy="12961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63ADE8-3FE2-485E-981A-56B65F55D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3650" y="3327567"/>
              <a:ext cx="4495800" cy="101917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A55661-4CFB-4D97-B3FD-3A28ADED2E44}"/>
                </a:ext>
              </a:extLst>
            </p:cNvPr>
            <p:cNvSpPr txBox="1"/>
            <p:nvPr/>
          </p:nvSpPr>
          <p:spPr>
            <a:xfrm>
              <a:off x="2533650" y="3050568"/>
              <a:ext cx="23334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ym typeface="Wingdings" panose="05000000000000000000" pitchFamily="2" charset="2"/>
                </a:rPr>
                <a:t>Housing&gt;Entity&gt;artifact_entity.py</a:t>
              </a:r>
              <a:endParaRPr lang="en-IN" sz="1200" i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53B0-FC2F-4C66-88CA-4E0491E2D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09" y="5099051"/>
            <a:ext cx="3419475" cy="6094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0F1B73-A761-40C6-B1D4-70EA3D13E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584" y="5043264"/>
            <a:ext cx="3286125" cy="7732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9975C8-0958-40A7-A372-470156176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709" y="4964933"/>
            <a:ext cx="4167187" cy="8776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A86DE83-576B-4764-943E-D4AEAA075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729" y="5886451"/>
            <a:ext cx="3991146" cy="58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8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14BF6-85C0-4907-957D-3295DD27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16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460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Bhavik Modi</dc:creator>
  <cp:lastModifiedBy>Bhavik Modi</cp:lastModifiedBy>
  <cp:revision>18</cp:revision>
  <dcterms:created xsi:type="dcterms:W3CDTF">2022-07-03T06:35:12Z</dcterms:created>
  <dcterms:modified xsi:type="dcterms:W3CDTF">2022-07-03T08:40:40Z</dcterms:modified>
</cp:coreProperties>
</file>