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Medium"/>
      <p:regular r:id="rId58"/>
      <p:bold r:id="rId59"/>
      <p:italic r:id="rId60"/>
      <p:boldItalic r:id="rId61"/>
    </p:embeddedFont>
    <p:embeddedFont>
      <p:font typeface="Average"/>
      <p:regular r:id="rId62"/>
    </p:embeddedFont>
    <p:embeddedFont>
      <p:font typeface="Oswald"/>
      <p:regular r:id="rId63"/>
      <p:bold r:id="rId64"/>
    </p:embeddedFont>
    <p:embeddedFont>
      <p:font typeface="Bree Serif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verage-regular.fntdata"/><Relationship Id="rId61" Type="http://schemas.openxmlformats.org/officeDocument/2006/relationships/font" Target="fonts/RobotoMedium-boldItalic.fntdata"/><Relationship Id="rId20" Type="http://schemas.openxmlformats.org/officeDocument/2006/relationships/slide" Target="slides/slide15.xml"/><Relationship Id="rId64" Type="http://schemas.openxmlformats.org/officeDocument/2006/relationships/font" Target="fonts/Oswald-bold.fntdata"/><Relationship Id="rId63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BreeSerif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edium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font" Target="fonts/RobotoMedium-bold.fntdata"/><Relationship Id="rId14" Type="http://schemas.openxmlformats.org/officeDocument/2006/relationships/slide" Target="slides/slide9.xml"/><Relationship Id="rId58" Type="http://schemas.openxmlformats.org/officeDocument/2006/relationships/font" Target="fonts/Roboto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1273775"/>
            <a:ext cx="85206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Airflow + </a:t>
            </a:r>
            <a:r>
              <a:rPr lang="en-GB"/>
              <a:t>Data Pipeline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322139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workshop by</a:t>
            </a:r>
            <a:endParaRPr sz="2200"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87900" y="3672325"/>
            <a:ext cx="83787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Dinesh Kumar Subramanian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Founder, DTeam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Airflow Pipeline DAG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859725" y="1378525"/>
            <a:ext cx="75447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Apache Airflow is an open-source tool for orchestrating complex computational workflows and data processing pipelines.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Created by Airbnb in 2015 now accepted as part of Apache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325" y="1347800"/>
            <a:ext cx="7544699" cy="334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Airflow Architecture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859725" y="1149925"/>
            <a:ext cx="80190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Airflow DAGs are composed of </a:t>
            </a:r>
            <a:r>
              <a:rPr lang="en-GB" sz="18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Tasks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Each Task is created by instantiating an </a:t>
            </a:r>
            <a:r>
              <a:rPr lang="en-GB" sz="18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Operator class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. A configured instance of an Operator becomes a Task, as in: my_task = MyOperator(...).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When a DAG is started, Airflow creates a </a:t>
            </a:r>
            <a:r>
              <a:rPr lang="en-GB" sz="18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DAG Run entry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 in its database.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When a Task is executed in the context of a particular DAG Run, then a </a:t>
            </a:r>
            <a:r>
              <a:rPr lang="en-GB" sz="18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Task Instance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 is created.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AIRFLOW_HOME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 is the directory where you store your DAG definition files and Airflow plugins.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Installing Airflow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859725" y="1378525"/>
            <a:ext cx="75447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pip install apache-airflow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mkdir airflow_home</a:t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export AIRFLOW_HOME=`pwd`/airflow_home</a:t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Can also installed with additional packages </a:t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</a:t>
            </a:r>
            <a:r>
              <a:rPr b="1" lang="en-GB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"apache-airflow[s3, postgres]"</a:t>
            </a:r>
            <a:endParaRPr b="1" sz="900">
              <a:solidFill>
                <a:srgbClr val="DD11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DD11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Airflow UI Walkthrough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Your first Airflow DAG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859725" y="1378525"/>
            <a:ext cx="7544700" cy="28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datetime import datetime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airflow import DAG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airflow.operators.dummy_operator import DummyOperator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airflow.operators.python_operator import PythonOperator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print_hello():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'Hello world!'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dag = DAG('hello_world', description='Simple tutorial DAG',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schedule_interval='0 12 * * *',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start_date=datetime(2017, 3, 20), catchup=False)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dummy_operator = DummyOperator(task_id='dummy_task', retries=3, dag=dag)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hello_operator = PythonOperator(task_id='hello_task', python_callable=print_hello, dag=dag)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dummy_operator &gt;&gt; hello_operator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Airflow Operator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859725" y="1378525"/>
            <a:ext cx="75447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An Operator is an atomic block of workflow logic, which performs a single action.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Operators are written as Python classes (subclasses of BaseOperator)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Where the __init__ function can be used to configure settings for the task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 method named execute is called when the task instance is executed.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Airflow Operator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859725" y="1378525"/>
            <a:ext cx="75447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We’ll create your first operator in an Airflow plugin file named plugins/my_operators.py.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 First create the airflow_home/plugins directory, then add the my_operators.py 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Airflow Operator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859725" y="1149925"/>
            <a:ext cx="7544700" cy="3585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logging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airflow.models import BaseOperator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airflow.plugins_manager import AirflowPlugin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airflow.utils.decorators import apply_defaults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log = logging.getLogger(__name__)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MyFirstOperator(BaseOperator):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@apply_defaults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my_operator_param, *args, **kwargs):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self.operator_param = my_operator_param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super(MyFirstOperator, self).__init__(*args, **kwargs)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def execute(self, context):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log.info("Hello World!")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log.info('operator_param: %s', self.operator_param)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MyFirstPlugin(AirflowPlugin):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"my_first_plugin"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operators = [MyFirstOperator]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Testing Operator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859725" y="1378525"/>
            <a:ext cx="75447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Now, we’ll need to create a new DAG to test our operator. 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Create a dags/test_operators.py file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Testing Operator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859725" y="1378525"/>
            <a:ext cx="7544700" cy="28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datetime import datetime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airflow import DAG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airflow.operators.dummy_operator import DummyOperator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airflow.operators import MyFirstOperator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dag = DAG('my_test_dag', description='Another tutorial DAG',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schedule_interval='0 12 * * *',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start_date=datetime(2017, 3, 20), catchup=False)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dummy_task = DummyOperator(task_id='dummy_task', dag=dag)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operator_task = MyFirstOperator(my_operator_param='This is a test.',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task_id='my_first_operator_task', dag=dag)</a:t>
            </a: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dummy_task &gt;&gt; operator_task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About DTeam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874550" y="1206900"/>
            <a:ext cx="37353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 AI Company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JS, Python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Based in Chennai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Enlightenment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Debugging Airflow</a:t>
            </a: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 Operator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859725" y="1378525"/>
            <a:ext cx="75447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Debugging would quickly get tedious if you had to trigger a DAG run and wait for all upstream tasks to finish before you could retry your new operator. 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Airflow has the airflow test command, which you can use to manually start a single operator in the context of a specific DAG run.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The command takes 3 arguments: the name of the dag, the name of a task and a date associated with a particular DAG Run.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subTitle"/>
          </p:nvPr>
        </p:nvSpPr>
        <p:spPr>
          <a:xfrm>
            <a:off x="969437" y="257009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airflow   test     my_test_dag     my_first_operator_task      2017-03-18T18:00:00.0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2149187" y="2117917"/>
            <a:ext cx="1539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name of the dag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3564437" y="2117917"/>
            <a:ext cx="1539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name of the task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5676912" y="2117917"/>
            <a:ext cx="1539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Date Associated with particular DAG Run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Testing</a:t>
            </a: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 Airflow Operator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More on Airflow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859725" y="1378525"/>
            <a:ext cx="75447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Airflow Sensor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An Airflow Sensor is a special type of Operator, typically used to monitor a long running task on another system.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Communicating between operators with Xcom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563" y="152400"/>
            <a:ext cx="666287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subTitle"/>
          </p:nvPr>
        </p:nvSpPr>
        <p:spPr>
          <a:xfrm>
            <a:off x="623412" y="183364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Flume</a:t>
            </a: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	 	Sqoop     		</a:t>
            </a:r>
            <a:r>
              <a:rPr b="1"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r>
              <a:rPr lang="en-GB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      		  	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oboto"/>
                <a:ea typeface="Roboto"/>
                <a:cs typeface="Roboto"/>
                <a:sym typeface="Roboto"/>
              </a:rPr>
              <a:t>Data Ingestion	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subTitle"/>
          </p:nvPr>
        </p:nvSpPr>
        <p:spPr>
          <a:xfrm>
            <a:off x="623400" y="1285875"/>
            <a:ext cx="85206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Hbase: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Distributed column  oriented db built on top of HDFS designed to perform an Data lake not suitable for web, mobile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Cassandra: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r>
              <a:rPr lang="en-GB" sz="2000">
                <a:solidFill>
                  <a:schemeClr val="dk1"/>
                </a:solidFill>
              </a:rPr>
              <a:t>Distributed NOSQL Database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      		  	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oboto"/>
                <a:ea typeface="Roboto"/>
                <a:cs typeface="Roboto"/>
                <a:sym typeface="Roboto"/>
              </a:rPr>
              <a:t>Distributed File Systems</a:t>
            </a:r>
            <a:r>
              <a:rPr b="1" lang="en-GB" sz="2600">
                <a:latin typeface="Roboto"/>
                <a:ea typeface="Roboto"/>
                <a:cs typeface="Roboto"/>
                <a:sym typeface="Roboto"/>
              </a:rPr>
              <a:t>	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subTitle"/>
          </p:nvPr>
        </p:nvSpPr>
        <p:spPr>
          <a:xfrm>
            <a:off x="623412" y="183364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Airflow</a:t>
            </a:r>
            <a:r>
              <a:rPr lang="en-GB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	 	lugi     		azkaban</a:t>
            </a:r>
            <a:r>
              <a:rPr lang="en-GB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      		  </a:t>
            </a:r>
            <a:r>
              <a:rPr lang="en-GB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oozie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Workflow Management tools</a:t>
            </a: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	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subTitle"/>
          </p:nvPr>
        </p:nvSpPr>
        <p:spPr>
          <a:xfrm>
            <a:off x="623400" y="748100"/>
            <a:ext cx="8520600" cy="4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Redshift: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Hive</a:t>
            </a: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Great amount of stability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Impala:</a:t>
            </a:r>
            <a:endParaRPr sz="2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Many concurrent users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Spark:</a:t>
            </a:r>
            <a:endParaRPr sz="2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Billions and billions of rows with more joins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Presto:</a:t>
            </a:r>
            <a:endParaRPr sz="2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Many concurrent users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419200" y="128600"/>
            <a:ext cx="8093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oboto"/>
                <a:ea typeface="Roboto"/>
                <a:cs typeface="Roboto"/>
                <a:sym typeface="Roboto"/>
              </a:rPr>
              <a:t>SQL Engines / Hadoop engines</a:t>
            </a:r>
            <a:r>
              <a:rPr b="1" lang="en-GB" sz="2600">
                <a:latin typeface="Roboto"/>
                <a:ea typeface="Roboto"/>
                <a:cs typeface="Roboto"/>
                <a:sym typeface="Roboto"/>
              </a:rPr>
              <a:t>	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subTitle"/>
          </p:nvPr>
        </p:nvSpPr>
        <p:spPr>
          <a:xfrm>
            <a:off x="623400" y="1162550"/>
            <a:ext cx="85206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Parquet: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r>
              <a:rPr b="1" lang="en-GB" sz="2000"/>
              <a:t>Column based storage format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vro: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r>
              <a:rPr b="1" lang="en-GB" sz="2000"/>
              <a:t>Row based storage format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/>
              <a:t>	Avro is a RPC and Data stabilization framework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	     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oboto"/>
                <a:ea typeface="Roboto"/>
                <a:cs typeface="Roboto"/>
                <a:sym typeface="Roboto"/>
              </a:rPr>
              <a:t>HDFS Data Storage Formats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subTitle"/>
          </p:nvPr>
        </p:nvSpPr>
        <p:spPr>
          <a:xfrm>
            <a:off x="623400" y="1075438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Yarn: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r>
              <a:rPr b="1" lang="en-GB" sz="1800"/>
              <a:t>Created as a necessity to move hadoop Map reduce API to next iteration and life cycle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		 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Zookeeper: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Mesos:  	     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oboto"/>
                <a:ea typeface="Roboto"/>
                <a:cs typeface="Roboto"/>
                <a:sym typeface="Roboto"/>
              </a:rPr>
              <a:t>Cluster Managers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571600" y="601264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About Me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1026950" y="1372034"/>
            <a:ext cx="56178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 Founder </a:t>
            </a:r>
            <a:r>
              <a:rPr lang="en-GB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DTeam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AI &amp; Fullstack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Twitter: @ortist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Apps: Wizhi, Ortist, Ship Mining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Founder@ Dreampp,  Dreamcards, Dreamstudio 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subTitle"/>
          </p:nvPr>
        </p:nvSpPr>
        <p:spPr>
          <a:xfrm>
            <a:off x="623412" y="183364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Mesos</a:t>
            </a: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		 Docker      	      </a:t>
            </a: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kubernetes</a:t>
            </a:r>
            <a:r>
              <a:rPr lang="en-GB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	     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oboto"/>
                <a:ea typeface="Roboto"/>
                <a:cs typeface="Roboto"/>
                <a:sym typeface="Roboto"/>
              </a:rPr>
              <a:t>Container Orchestration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ctrTitle"/>
          </p:nvPr>
        </p:nvSpPr>
        <p:spPr>
          <a:xfrm>
            <a:off x="311700" y="222100"/>
            <a:ext cx="8520600" cy="6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HIVEQL   PIG</a:t>
            </a:r>
            <a:endParaRPr sz="2200"/>
          </a:p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311700" y="1098850"/>
            <a:ext cx="85206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---&gt; High level platform for creating programs that run on hadoop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---&gt; Can do all required data manipulation in Hadoop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---&gt; Pig can execute hadoop jobs in mapreduce, Apache tez or Apache spark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---&gt; Enables data workers to write complex data transformations</a:t>
            </a:r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ctrTitle"/>
          </p:nvPr>
        </p:nvSpPr>
        <p:spPr>
          <a:xfrm>
            <a:off x="311700" y="1927175"/>
            <a:ext cx="8520600" cy="10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AI Workshop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AI - 2 Day Workshop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569750" y="1206900"/>
            <a:ext cx="37353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Introduction to python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Intro to Jupyter Notebooks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Numpy Essentials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Data Visualisation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Exploring Data with Pandas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Data Accusation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Cleaning and preparing Data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472500" y="1192075"/>
            <a:ext cx="3997800" cy="3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Introduction to ML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Getting started with Math for ML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ML with Scikit Learn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Introduction to DL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Understanding Perceptron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Decoding Back Propagation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DL with Tensorflow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Introduction to Python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569750" y="1206900"/>
            <a:ext cx="3735300" cy="3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Data types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Control structures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Code organization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File I/O read/write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Overview of OOP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list comprehensions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Generator expressions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Introduction to jupyter Notebook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569750" y="1206900"/>
            <a:ext cx="5169900" cy="3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ipython shell/jupyter notebook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Latex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Inserting videos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Magic tool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Numpy Essentials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569750" y="1206900"/>
            <a:ext cx="37353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Numpy Array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N-dimensional Array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Memory mapped Files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Data Visualization(matplotlib)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69750" y="1206900"/>
            <a:ext cx="59883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2D plotting with matplotlib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Advanced data Visualization with seaborn/d3.js</a:t>
            </a:r>
            <a:b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</a:b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Exploring Data with Pandas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569750" y="1206900"/>
            <a:ext cx="76365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Data Manipulation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Statistical Analysis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Time series Analysis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I/O operation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1D and 2D Data structures(series and data  frame)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Data alignment, aggregation and summarization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Computation and analysis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Dealing with dates and times/Visualization</a:t>
            </a:r>
            <a:b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</a:b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Getting Started with Airflow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465950" y="579525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Exploring Data with Pandas(contd)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569750" y="1206900"/>
            <a:ext cx="78585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DB-AP12 and SQL Alchemy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Execute sql commands from pandas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Loading DB data into a data frame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Combining and manipulating data frames 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Merge, join and concatenate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Data Accusation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69750" y="1206900"/>
            <a:ext cx="57543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Accessing Data from multiple sources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Local Files/All file types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Remote files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Web scrapped data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Many powerful read-table method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</a:b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Cleaning and preparing Data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569750" y="1206900"/>
            <a:ext cx="72390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Indexing, slicing, fancy indexing and boolean indexing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Data wrangling, dealing with missing data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Adding, dropping, selecting, creating and combining rows and columns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</a:b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Introduction to ML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569750" y="1206900"/>
            <a:ext cx="72390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Linear and non linear models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Constant and variable learning rates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Cost functions, regularization methods and other constants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Fitting, transforming and predicting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</a:b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Getting started with Math for ML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815100" y="112937"/>
            <a:ext cx="7513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Calculus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Linear Algebra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Probability and Statistics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Hypothesis Testing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Optimization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Mean and 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STD norm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Theta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Conditional probability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ML with SciKit Learn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569750" y="1206900"/>
            <a:ext cx="72390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Data Pipeline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Pre Processing data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Regression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Classification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Model Selection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Academy for AI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874550" y="1206900"/>
            <a:ext cx="37353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What is Airflow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Why Airflow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What is DAG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Tasks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Operators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Sensors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Plugins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Airflow UI walkthrough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Airflow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What is Airflow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859725" y="1378525"/>
            <a:ext cx="75447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Apache Airflow is an open-source tool for orchestrating complex computational workflows and data processing pipelines.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Created by Airbnb in 2015 now accepted as part of Apache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Why Airflow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86725" y="1071000"/>
            <a:ext cx="8550600" cy="3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rPr>
              <a:t>Dynamic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: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Airflow pipelines are configuration as code (Python), allowing for dynamic pipeline generation. This allows for writing code that instantiates pipelines dynamically.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rPr>
              <a:t>Extensible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: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Easily define your own operators, executors and extend the library so that it fits the level of abstraction that suits your environment.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rPr>
              <a:t>Elegant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: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Airflow pipelines are lean and explicit. Parameterizing your scripts is built into the core of Airflow using the powerful Jinja templating engine.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-"/>
            </a:pPr>
            <a:r>
              <a:rPr lang="en-GB" sz="18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rPr>
              <a:t>Scalable</a:t>
            </a: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: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Airflow has a modular architecture and uses a message queue to orchestrate an arbitrary number of workers. Airflow is ready to scale to infinity.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When to use Airflow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413" y="1329775"/>
            <a:ext cx="5168975" cy="2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19200" y="450950"/>
            <a:ext cx="8093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DAGs or Pipelines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650" y="1314950"/>
            <a:ext cx="53435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