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Shape 5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741850"/>
            <a:ext cx="8520600" cy="19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&amp; Deep Learning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&amp; Linear Regression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322139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workshop by</a:t>
            </a:r>
            <a:endParaRPr sz="22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387900" y="3672325"/>
            <a:ext cx="83787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Dinesh Kumar Subramanian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Founder, Dteam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664225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Machine Learning Data processing</a:t>
            </a:r>
            <a:endParaRPr sz="60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2600275"/>
            <a:ext cx="85206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The art of finding patterns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Engineering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Databases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Warehousing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Pipeline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0" y="1590250"/>
            <a:ext cx="8360450" cy="1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Process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Define the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Prepare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Experiement with Variety of Algorithms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Improvise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Learning About the Problem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Familiarize with the domain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Understand why u are building the solution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yourself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problem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Describe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List Assumptions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Need to Solve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Motivation to Solve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Benefits of Solution and how it will be used and impact it will create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How will a real human/expert solve the problem manually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142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</a:t>
            </a:r>
            <a:r>
              <a:rPr lang="en-GB"/>
              <a:t> with different algorithms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 Results	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 parameter tuning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Ensemble Methods/models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76800" y="194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= B0 + B1 * x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 is the input variable and 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 is the output variable that we are trying to predict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	y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	1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	3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	3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	2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	5</a:t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71258" y="847192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Its All About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	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	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	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	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	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	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75" y="381000"/>
            <a:ext cx="7157025" cy="4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start off by estimating the value for B1 as: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 = sum((xi-mean(x)) * (yi-mean(y))) / sum((xi – mean(x))^2)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calculate B0 using B1 and some statistics from our dataset, as follows: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 = mean(y) – B1 * mean(x)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 = 0.8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 = mean(y) – B1 * mean(x)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 = 2.8 – 0.8 * 3  or  B0 = 0.4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now have the coefficients for our simple linear regression equation.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y = B0 + B1 * x   Or y = 0.4 + 0.8 * x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23259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	y	predicted 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	1	1.2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	3	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4	3	3.6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	2	2.8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5	5	4.4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000" y="117012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76800" y="194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using Gradient Descent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Gradient Descent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Gradient Descent is the process of minimizing a function by following the gradients of the cost function.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involves knowing the form of the cost as well as the derivative so that from a given point you know the gradient and can move in that direction, e.g. downhill towards the minimum value.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procedure can be used to find the set of coefficients in a model that result in the smallest error for the model on the training data. Each iteration the coefficients, called weights (w) in machine learning language are updated using the equation: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 = w – alpha * delta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Where w is the coefficient or weight being optimized, alpha is a learning rate that you must configure (e.g. 0.1) and gradient is the error for the model on the training data attributed to the weight.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calculate the error for a prediction as follows: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error = p(i) – y(i)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p(i) is the prediction for the i’th instance in our dataset and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y(i) is the i’th output variable for the instance in the dataset.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x=1, y=1     p(i) = 0.0 + 0.0 * 1    p(i) = 0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Now we can calculate our error:     error = 0 – 1    error = -1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381000"/>
            <a:ext cx="8520600" cy="4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calculate the update for the B0 coefficient as follows: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B0(t+1) = B0(t) – alpha * error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B0(t+1) is the updated version of the coefficient we will use on the next training instance,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B0(t) is the current value for B0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alpha is our learning rate and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error is the error we calculate for the training instance.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Let alpha == 0.01</a:t>
            </a:r>
            <a:endParaRPr>
              <a:solidFill>
                <a:srgbClr val="000000"/>
              </a:solidFill>
            </a:endParaRPr>
          </a:p>
          <a:p>
            <a:pPr indent="45720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B0(t+1) = 0.0 – 0.01 * -1.0     ⇒  B0(t+1) = 0.01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update B1 using the equation: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B1(t+1) = B1(t) – alpha * error * x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B1(t+1) -&gt;  update coefficient,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B1(t) -&gt;  current version of the coefficient,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alpha -&gt; same learning rate described above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error -&gt; same error calculated before and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x is the input value.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664225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Machine Learning</a:t>
            </a:r>
            <a:endParaRPr sz="6000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600275"/>
            <a:ext cx="85206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The art of finding patterns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plug in our numbers into the equation and calculate the updated value for B1: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B1(t+1) = 0.0 – 0.01 * -1 * 1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B1(t+1) = 0.01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have just finished the first iteration of gradient descent and we have updated our weights to be B0=0.01 and B1=0.01.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process must be repeated for the remaining 4 instances from our dataset.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One Epoch → This process of updating weight for the entire Set once.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∂ ∂θj J(θ) = ∂ ∂θj 1 2 (hθ(x) − y) 2 = 2 · 1 2 (hθ(x) − y) · ∂ ∂θj (hθ(x) − y) = (hθ(x) − y) · ∂ ∂θj Xn i=0 θixi − y ! = (hθ(x) − y) xj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Yourself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Does Your Business needs ML/DL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Science hierarchy of needs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1925"/>
            <a:ext cx="76200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Problem in Learning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solidFill>
                  <a:srgbClr val="FFFFFF"/>
                </a:solidFill>
              </a:rPr>
              <a:t>T</a:t>
            </a:r>
            <a:r>
              <a:rPr lang="en-GB" sz="2000">
                <a:solidFill>
                  <a:srgbClr val="FFFFFF"/>
                </a:solidFill>
              </a:rPr>
              <a:t>raining programs</a:t>
            </a:r>
            <a:r>
              <a:rPr lang="en-GB"/>
              <a:t>, academic or professional, tend to focus on the top of the pyramid knowledge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Modern courses</a:t>
            </a:r>
            <a:r>
              <a:rPr lang="en-GB"/>
              <a:t> that encourage students to scrape, prepare, or access raw data through public APIs, most of them </a:t>
            </a:r>
            <a:r>
              <a:rPr lang="en-GB">
                <a:solidFill>
                  <a:srgbClr val="FFFFFF"/>
                </a:solidFill>
              </a:rPr>
              <a:t>do not teach</a:t>
            </a:r>
            <a:r>
              <a:rPr lang="en-GB"/>
              <a:t> students </a:t>
            </a:r>
            <a:r>
              <a:rPr lang="en-GB" sz="2000">
                <a:solidFill>
                  <a:srgbClr val="FFFFFF"/>
                </a:solidFill>
              </a:rPr>
              <a:t>how to properly design table schemas or build data pipelines</a:t>
            </a:r>
            <a:endParaRPr sz="20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a result, some of the </a:t>
            </a:r>
            <a:r>
              <a:rPr lang="en-GB" sz="2000">
                <a:solidFill>
                  <a:srgbClr val="FFFFFF"/>
                </a:solidFill>
              </a:rPr>
              <a:t>critical elements of real-life data science projects were lost in translation.</a:t>
            </a:r>
            <a:endParaRPr sz="20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68" y="0"/>
            <a:ext cx="72796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828"/>
            <a:ext cx="9144002" cy="481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749300" rtl="0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Engineering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Pipeline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749300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841350" y="260430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