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Average"/>
      <p:regular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pingdom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Log_rotation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0" y="741850"/>
            <a:ext cx="8520600" cy="19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&amp; Deep Learning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Pipeline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322139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workshop by</a:t>
            </a:r>
            <a:endParaRPr sz="2200"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87900" y="3672325"/>
            <a:ext cx="83787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Dinesh Kumar Subramanian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Founder, Dteam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94" y="0"/>
            <a:ext cx="833661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18" y="0"/>
            <a:ext cx="834736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22" y="0"/>
            <a:ext cx="82987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94" y="0"/>
            <a:ext cx="833661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18" y="0"/>
            <a:ext cx="834736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94" y="0"/>
            <a:ext cx="833661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is Data Pipeline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659850" y="1680000"/>
            <a:ext cx="6106800" cy="25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Pipeline is a unified system for capturing events for analysis and building products.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9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2950" y="191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  <a:endParaRPr b="1" sz="2300">
              <a:solidFill>
                <a:srgbClr val="090A0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Each of the Actions can be thought of as events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250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Coarse Grained Events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Fine Grained Events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15900" rtl="0">
              <a:lnSpc>
                <a:spcPct val="160000"/>
              </a:lnSpc>
              <a:spcBef>
                <a:spcPts val="2500"/>
              </a:spcBef>
              <a:spcAft>
                <a:spcPts val="2500"/>
              </a:spcAft>
              <a:buNone/>
            </a:pPr>
            <a:r>
              <a:t/>
            </a:r>
            <a:endParaRPr sz="180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Coarse Grained Events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34825" y="2872150"/>
            <a:ext cx="79278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159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127.0.0.1 - - [17/Jun/2014:01:53:16 UTC] "GET / HTTP/1.1" 200 3969 IP </a:t>
            </a:r>
            <a:r>
              <a:rPr lang="en-GB" sz="165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Address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                  </a:t>
            </a:r>
            <a:r>
              <a:rPr lang="en-GB" sz="165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Timestamp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                     </a:t>
            </a:r>
            <a:r>
              <a:rPr lang="en-GB" sz="165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Action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                    </a:t>
            </a:r>
            <a:r>
              <a:rPr lang="en-GB" sz="165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Status</a:t>
            </a:r>
            <a:endParaRPr sz="165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15900" rtl="0">
              <a:lnSpc>
                <a:spcPct val="160000"/>
              </a:lnSpc>
              <a:spcBef>
                <a:spcPts val="2500"/>
              </a:spcBef>
              <a:spcAft>
                <a:spcPts val="2500"/>
              </a:spcAft>
              <a:buNone/>
            </a:pPr>
            <a:r>
              <a:t/>
            </a:r>
            <a:endParaRPr sz="180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732700" y="1143000"/>
            <a:ext cx="62424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• Events are captured as a by-product.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• Stored in text logs used primarily for debugging and secondarily for analysis.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Fine Grained </a:t>
            </a: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Record events like: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 opened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auto refresh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user pull down refresh</a:t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Rather than:</a:t>
            </a:r>
            <a:endParaRPr sz="18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GET /newsfeed</a:t>
            </a:r>
            <a:endParaRPr sz="18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Annotate events with contextual information like: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view the user was on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which button was clicked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Schema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marR="2159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Used to describe data, providing a contract about fields and their types. 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Two schemas are compatible if you can read data written in schema 1 with schema 2.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Facilities automated analytics—summary statistics, session/funnel analysis, a/b testing.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15900" rtl="0">
              <a:lnSpc>
                <a:spcPct val="160000"/>
              </a:lnSpc>
              <a:spcBef>
                <a:spcPts val="2500"/>
              </a:spcBef>
              <a:spcAft>
                <a:spcPts val="2500"/>
              </a:spcAft>
              <a:buNone/>
            </a:pPr>
            <a:r>
              <a:t/>
            </a:r>
            <a:endParaRPr sz="180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969025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Data Pipelines are Everywhere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Key Components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marR="2159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Event Framework 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Big Message Bus 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(Scribe, Flume, Kafka)</a:t>
            </a:r>
            <a:endParaRPr b="1"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Data Persistence 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(Amazon S3, Hadoop HDFS)</a:t>
            </a:r>
            <a:endParaRPr b="1"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Workflow Management 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(Airflow, Lugi, oozie)</a:t>
            </a:r>
            <a:endParaRPr b="1"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Serialization Framework 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(Apache Arvo, thrift)</a:t>
            </a:r>
            <a:endParaRPr b="1"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Batch Processing and Adhoc Analysis 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(Apache Hadoop, Hive, Spark)</a:t>
            </a:r>
            <a:endParaRPr b="1"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15900" rtl="0">
              <a:lnSpc>
                <a:spcPct val="160000"/>
              </a:lnSpc>
              <a:spcBef>
                <a:spcPts val="2500"/>
              </a:spcBef>
              <a:spcAft>
                <a:spcPts val="2500"/>
              </a:spcAft>
              <a:buNone/>
            </a:pPr>
            <a:r>
              <a:t/>
            </a:r>
            <a:endParaRPr sz="180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KeyComponents</a:t>
            </a:r>
            <a:endParaRPr b="1" sz="2300">
              <a:solidFill>
                <a:srgbClr val="090A0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15900" rtl="0">
              <a:lnSpc>
                <a:spcPct val="160000"/>
              </a:lnSpc>
              <a:spcBef>
                <a:spcPts val="800"/>
              </a:spcBef>
              <a:spcAft>
                <a:spcPts val="2500"/>
              </a:spcAft>
              <a:buNone/>
            </a:pPr>
            <a:r>
              <a:t/>
            </a:r>
            <a:endParaRPr sz="180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5" y="0"/>
            <a:ext cx="894992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563" y="152400"/>
            <a:ext cx="666287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2950" y="191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Building Data Pipeline From Scratch</a:t>
            </a:r>
            <a:endParaRPr b="1" sz="2300">
              <a:solidFill>
                <a:srgbClr val="090A0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21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Webserver Log Analysis</a:t>
            </a:r>
            <a:endParaRPr b="1" sz="2300">
              <a:solidFill>
                <a:srgbClr val="090A0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253075" y="29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Webserver Log Analysis</a:t>
            </a:r>
            <a:endParaRPr b="1" sz="2300">
              <a:solidFill>
                <a:srgbClr val="090A0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3575"/>
            <a:ext cx="8839198" cy="331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 Log Entry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69250"/>
            <a:ext cx="85206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5EFF5"/>
                </a:solidFill>
                <a:highlight>
                  <a:srgbClr val="0E0F11"/>
                </a:highlight>
                <a:latin typeface="Verdana"/>
                <a:ea typeface="Verdana"/>
                <a:cs typeface="Verdana"/>
                <a:sym typeface="Verdana"/>
              </a:rPr>
              <a:t>X.X.X.X - - [09/Mar/2017:01:15:59 +0000] "GET /blog/assets/js/jquery-1.11.1.min.js HTTP/1.1" 200 95786 "http://www.dataquest.io/blog/" "Mozilla/5.0 (X11; Linux x86_64) AppleWebKit/537.36 (KHTML, like Gecko) Ubuntu Chromium/53.0.2785.143 Chrome/53.0.2785.143 Safari/537.36 PingdomPageSpeed/1.0 (pingbot/2.0; +http://www.pingdom.com/)"</a:t>
            </a:r>
            <a:endParaRPr sz="1400">
              <a:solidFill>
                <a:srgbClr val="E5EFF5"/>
              </a:solidFill>
              <a:highlight>
                <a:srgbClr val="0E0F1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3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 Log Entry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69250"/>
            <a:ext cx="85206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5EFF5"/>
                </a:solidFill>
                <a:highlight>
                  <a:srgbClr val="0E0F11"/>
                </a:highlight>
                <a:latin typeface="Verdana"/>
                <a:ea typeface="Verdana"/>
                <a:cs typeface="Verdana"/>
                <a:sym typeface="Verdana"/>
              </a:rPr>
              <a:t>X.X.X.X - - [09/Mar/2017:01:15:59 +0000] "GET /blog/assets/js/jquery-1.11.1.min.js HTTP/1.1" 200 95786 "http://www.dataquest.io/blog/" "Mozilla/5.0 (X11; Linux x86_64) AppleWebKit/537.36 (KHTML, like Gecko) Ubuntu Chromium/53.0.2785.143 Chrome/53.0.2785.143 Safari/537.36 PingdomPageSpeed/1.0 (pingbot/2.0; +</a:t>
            </a:r>
            <a:r>
              <a:rPr lang="en-GB" sz="1400" u="sng">
                <a:solidFill>
                  <a:schemeClr val="hlink"/>
                </a:solidFill>
                <a:highlight>
                  <a:srgbClr val="0E0F1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http://www.pingdom.com/</a:t>
            </a:r>
            <a:r>
              <a:rPr lang="en-GB" sz="1400">
                <a:solidFill>
                  <a:srgbClr val="E5EFF5"/>
                </a:solidFill>
                <a:highlight>
                  <a:srgbClr val="0E0F11"/>
                </a:highlight>
                <a:latin typeface="Verdana"/>
                <a:ea typeface="Verdana"/>
                <a:cs typeface="Verdana"/>
                <a:sym typeface="Verdana"/>
              </a:rPr>
              <a:t>)"</a:t>
            </a:r>
            <a:endParaRPr sz="1400">
              <a:solidFill>
                <a:srgbClr val="E5EFF5"/>
              </a:solidFill>
              <a:highlight>
                <a:srgbClr val="0E0F1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90500" marR="190500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5EFF5"/>
                </a:solidFill>
                <a:highlight>
                  <a:srgbClr val="0E0F11"/>
                </a:highlight>
                <a:latin typeface="Verdana"/>
                <a:ea typeface="Verdana"/>
                <a:cs typeface="Verdana"/>
                <a:sym typeface="Verdana"/>
              </a:rPr>
              <a:t>$remote_addr - $remote_user [$time_local] "$request" $status $body_bytes_sent "$http_referer" "$http_user_agent"</a:t>
            </a:r>
            <a:endParaRPr>
              <a:solidFill>
                <a:srgbClr val="E5EFF5"/>
              </a:solidFill>
              <a:highlight>
                <a:srgbClr val="0E0F1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5EFF5"/>
              </a:solidFill>
              <a:highlight>
                <a:srgbClr val="0E0F1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3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Webserver Log Creation</a:t>
            </a:r>
            <a:endParaRPr b="1" sz="2300">
              <a:solidFill>
                <a:srgbClr val="090A0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web server continuously adds lines to the log file as more requests are made to it. </a:t>
            </a:r>
            <a:endParaRPr sz="165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>
              <a:spcBef>
                <a:spcPts val="0"/>
              </a:spcBef>
              <a:spcAft>
                <a:spcPts val="0"/>
              </a:spcAft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Occasionally, a web server will </a:t>
            </a:r>
            <a:r>
              <a:rPr lang="en-GB" sz="1650" u="sng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rotate</a:t>
            </a:r>
            <a:r>
              <a:rPr lang="en-GB" sz="165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log file that gets too large, and archive the old data.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is DAG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659850" y="1680000"/>
            <a:ext cx="6106800" cy="25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388" y="1350713"/>
            <a:ext cx="53435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62" y="11725"/>
            <a:ext cx="82654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93" y="11725"/>
            <a:ext cx="832716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46" y="11725"/>
            <a:ext cx="825845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418" y="11725"/>
            <a:ext cx="830611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052" y="11725"/>
            <a:ext cx="83348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is DAG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659850" y="1680000"/>
            <a:ext cx="6106800" cy="25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851" y="1184426"/>
            <a:ext cx="5889426" cy="33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Simple Data Pipeline to get Visitor Count</a:t>
            </a:r>
            <a:endParaRPr b="1" sz="2300">
              <a:solidFill>
                <a:srgbClr val="090A0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9025"/>
            <a:ext cx="8839201" cy="209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Visitor Count Pipeline details</a:t>
            </a:r>
            <a:endParaRPr b="1" sz="2300">
              <a:solidFill>
                <a:srgbClr val="090A0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90A0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34825" y="1113675"/>
            <a:ext cx="85206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Each pipeline component is separated from the others, and takes in a defined input, and returns a defined output.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We store the raw log data to a database. 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We remove duplicate records. 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Each pipeline component feeds data into another component. 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keep each component as small as possible, so that we can individually scale pipeline components up, or use the outputs for a different type of analysis.</a:t>
            </a:r>
            <a:endParaRPr sz="165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Generate Logs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entries being written to </a:t>
            </a:r>
            <a:r>
              <a:rPr lang="en-GB" sz="18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log_a.txt</a:t>
            </a:r>
            <a:r>
              <a:rPr lang="en-GB" sz="180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the same folder. </a:t>
            </a:r>
            <a:endParaRPr sz="180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After </a:t>
            </a:r>
            <a:r>
              <a:rPr lang="en-GB" sz="18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-GB" sz="180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lines are written to </a:t>
            </a:r>
            <a:r>
              <a:rPr lang="en-GB" sz="18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log_a.txt</a:t>
            </a:r>
            <a:r>
              <a:rPr lang="en-GB" sz="180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the script will rotate to </a:t>
            </a:r>
            <a:r>
              <a:rPr lang="en-GB" sz="18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log_b.txt</a:t>
            </a:r>
            <a:r>
              <a:rPr lang="en-GB" sz="180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will keep switching back and forth between files every </a:t>
            </a:r>
            <a:r>
              <a:rPr lang="en-GB" sz="18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-GB" sz="1800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lines.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Logs to DB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Open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the log files and read from them line by line.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each line into fields.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Write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each line and the parsed fields to a database.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Ensure that duplicate lines aren't written to the database. (</a:t>
            </a: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de-duplicate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800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Parsing Logs to Structured Fields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1487" y="1170100"/>
            <a:ext cx="9632826" cy="26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Counting Visitors With A Data Pipeline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We can use a few different mechanisms for sharing data between pipeline steps: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170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Files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Databases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Queues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238425" y="17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Adding Another Step To The Data Pipeline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13" y="770650"/>
            <a:ext cx="7907224" cy="430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Keypoint to take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534825" y="1260200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We've now created two basic data pipelines, and demonstrated some of the key principles of data pipelines: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170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Making </a:t>
            </a: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each step fairly small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Passing data between pipelines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with defined interfaces.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b="1"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Storing all of the raw data for later analysis</a:t>
            </a: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More pipeline to explore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Handling errors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Creating redundancy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Scaling components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Increasing throughput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Adding more complex steps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Can you geolocate the IPs to figure out where visitors are?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Can you figure out what pages are most commonly hit?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15900" rtl="0">
              <a:lnSpc>
                <a:spcPct val="160000"/>
              </a:lnSpc>
              <a:spcBef>
                <a:spcPts val="2500"/>
              </a:spcBef>
              <a:spcAft>
                <a:spcPts val="2500"/>
              </a:spcAft>
              <a:buNone/>
            </a:pPr>
            <a:r>
              <a:t/>
            </a:r>
            <a:endParaRPr b="1"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62" y="11725"/>
            <a:ext cx="82654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93" y="11725"/>
            <a:ext cx="832716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46" y="11725"/>
            <a:ext cx="825845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418" y="11725"/>
            <a:ext cx="830611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238425" y="40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More pipeline to explore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556850" y="1465375"/>
            <a:ext cx="7927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marR="2159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Can you geolocate the IPs to figure out where visitors are?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marR="215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650"/>
              <a:buFont typeface="Georgia"/>
              <a:buChar char="●"/>
            </a:pPr>
            <a:r>
              <a:rPr lang="en-GB" sz="165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Can you figure out what pages are most commonly hit?</a:t>
            </a:r>
            <a:endParaRPr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15900" rtl="0">
              <a:lnSpc>
                <a:spcPct val="160000"/>
              </a:lnSpc>
              <a:spcBef>
                <a:spcPts val="2500"/>
              </a:spcBef>
              <a:spcAft>
                <a:spcPts val="2500"/>
              </a:spcAft>
              <a:buNone/>
            </a:pPr>
            <a:r>
              <a:t/>
            </a:r>
            <a:endParaRPr b="1" sz="165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2802850" y="2193450"/>
            <a:ext cx="30000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2802850" y="2193450"/>
            <a:ext cx="30000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2051550" y="2007600"/>
            <a:ext cx="48066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Airflow + Amazon EMR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2051550" y="2007600"/>
            <a:ext cx="48066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Airflow + Amazon EMR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926"/>
            <a:ext cx="8686600" cy="49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2051550" y="2007600"/>
            <a:ext cx="48066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Airflow + Amazon EMR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88" y="76200"/>
            <a:ext cx="6625515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2802850" y="2193450"/>
            <a:ext cx="30000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Thank You. Questions?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*All references are taken from internet</a:t>
            </a:r>
            <a:endParaRPr sz="1400"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62" y="11725"/>
            <a:ext cx="82654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93" y="11725"/>
            <a:ext cx="832716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46" y="11725"/>
            <a:ext cx="8258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62" y="11725"/>
            <a:ext cx="82654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93" y="11725"/>
            <a:ext cx="832716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62" y="11725"/>
            <a:ext cx="8265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94" y="0"/>
            <a:ext cx="833661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18" y="0"/>
            <a:ext cx="834736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22" y="0"/>
            <a:ext cx="829875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939" y="0"/>
            <a:ext cx="833212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138" y="0"/>
            <a:ext cx="82657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94" y="0"/>
            <a:ext cx="833661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18" y="0"/>
            <a:ext cx="834736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22" y="0"/>
            <a:ext cx="829875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939" y="0"/>
            <a:ext cx="8332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