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ocs.python.org/3/library/string.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python.org/doc/essays/comparis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101300" y="257225"/>
            <a:ext cx="8520600" cy="981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Python</a:t>
            </a:r>
            <a:endParaRPr/>
          </a:p>
        </p:txBody>
      </p:sp>
      <p:sp>
        <p:nvSpPr>
          <p:cNvPr id="55" name="Shape 55"/>
          <p:cNvSpPr txBox="1"/>
          <p:nvPr>
            <p:ph idx="1" type="subTitle"/>
          </p:nvPr>
        </p:nvSpPr>
        <p:spPr>
          <a:xfrm>
            <a:off x="229875" y="1636575"/>
            <a:ext cx="8520600" cy="312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									By</a:t>
            </a:r>
            <a:endParaRPr/>
          </a:p>
          <a:p>
            <a:pPr indent="0" lvl="0" marL="0" rtl="0">
              <a:spcBef>
                <a:spcPts val="0"/>
              </a:spcBef>
              <a:spcAft>
                <a:spcPts val="0"/>
              </a:spcAft>
              <a:buNone/>
            </a:pPr>
            <a:r>
              <a:rPr lang="en-GB"/>
              <a:t>								Vignesh Ram</a:t>
            </a:r>
            <a:endParaRPr b="1"/>
          </a:p>
          <a:p>
            <a:pPr indent="0" lvl="0" marL="0" algn="l">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					</a:t>
            </a:r>
            <a:endParaRPr/>
          </a:p>
          <a:p>
            <a:pPr indent="0" lvl="0" marL="0">
              <a:spcBef>
                <a:spcPts val="0"/>
              </a:spcBef>
              <a:spcAft>
                <a:spcPts val="0"/>
              </a:spcAft>
              <a:buNone/>
            </a:pPr>
            <a:r>
              <a:rPr lang="en-GB"/>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ctr">
              <a:spcBef>
                <a:spcPts val="0"/>
              </a:spcBef>
              <a:spcAft>
                <a:spcPts val="1600"/>
              </a:spcAft>
              <a:buNone/>
            </a:pPr>
            <a:r>
              <a:rPr b="1" lang="en-GB" sz="3600"/>
              <a:t>What’s different about python’s Variables,Expressions and Statements</a:t>
            </a:r>
            <a:endParaRPr b="1"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 type="body"/>
          </p:nvPr>
        </p:nvSpPr>
        <p:spPr>
          <a:xfrm>
            <a:off x="241550" y="280550"/>
            <a:ext cx="8520600" cy="467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a:t>ASSIGNMENT STATEMENTS</a:t>
            </a:r>
            <a:endParaRPr b="1"/>
          </a:p>
          <a:p>
            <a:pPr indent="0" lvl="0" marL="0">
              <a:spcBef>
                <a:spcPts val="1600"/>
              </a:spcBef>
              <a:spcAft>
                <a:spcPts val="0"/>
              </a:spcAft>
              <a:buNone/>
            </a:pPr>
            <a:r>
              <a:rPr b="1" lang="en-GB"/>
              <a:t>→ IT CREATES A NEW VARIABLE AND GIVES IT A VALUE</a:t>
            </a:r>
            <a:endParaRPr b="1"/>
          </a:p>
          <a:p>
            <a:pPr indent="0" lvl="0" marL="0">
              <a:spcBef>
                <a:spcPts val="1600"/>
              </a:spcBef>
              <a:spcAft>
                <a:spcPts val="0"/>
              </a:spcAft>
              <a:buNone/>
            </a:pPr>
            <a:r>
              <a:rPr b="1" lang="en-GB"/>
              <a:t>Examples:</a:t>
            </a:r>
            <a:endParaRPr b="1"/>
          </a:p>
          <a:p>
            <a:pPr indent="0" lvl="0" marL="0">
              <a:spcBef>
                <a:spcPts val="1600"/>
              </a:spcBef>
              <a:spcAft>
                <a:spcPts val="0"/>
              </a:spcAft>
              <a:buNone/>
            </a:pPr>
            <a:r>
              <a:rPr b="1" lang="en-GB"/>
              <a:t>&gt; message = ‘And now for something completely different’</a:t>
            </a:r>
            <a:endParaRPr b="1"/>
          </a:p>
          <a:p>
            <a:pPr indent="0" lvl="0" marL="0">
              <a:spcBef>
                <a:spcPts val="1600"/>
              </a:spcBef>
              <a:spcAft>
                <a:spcPts val="0"/>
              </a:spcAft>
              <a:buNone/>
            </a:pPr>
            <a:r>
              <a:rPr b="1" lang="en-GB"/>
              <a:t>&gt; n = 17</a:t>
            </a:r>
            <a:endParaRPr b="1"/>
          </a:p>
          <a:p>
            <a:pPr indent="0" lvl="0" marL="0">
              <a:spcBef>
                <a:spcPts val="1600"/>
              </a:spcBef>
              <a:spcAft>
                <a:spcPts val="0"/>
              </a:spcAft>
              <a:buNone/>
            </a:pPr>
            <a:r>
              <a:rPr b="1" lang="en-GB"/>
              <a:t>&gt; pi = 3.141867592637</a:t>
            </a:r>
            <a:endParaRPr b="1"/>
          </a:p>
          <a:p>
            <a:pPr indent="0" lvl="0" marL="0">
              <a:spcBef>
                <a:spcPts val="1600"/>
              </a:spcBef>
              <a:spcAft>
                <a:spcPts val="0"/>
              </a:spcAft>
              <a:buNone/>
            </a:pPr>
            <a:r>
              <a:rPr b="1" lang="en-GB"/>
              <a:t>---The first assigns string to a variable named message</a:t>
            </a:r>
            <a:endParaRPr b="1"/>
          </a:p>
          <a:p>
            <a:pPr indent="0" lvl="0" marL="0">
              <a:spcBef>
                <a:spcPts val="1600"/>
              </a:spcBef>
              <a:spcAft>
                <a:spcPts val="0"/>
              </a:spcAft>
              <a:buNone/>
            </a:pPr>
            <a:r>
              <a:rPr b="1" lang="en-GB"/>
              <a:t>---Second assigns integer 17 to the variable named n</a:t>
            </a:r>
            <a:endParaRPr b="1"/>
          </a:p>
          <a:p>
            <a:pPr indent="0" lvl="0" marL="0">
              <a:spcBef>
                <a:spcPts val="1600"/>
              </a:spcBef>
              <a:spcAft>
                <a:spcPts val="0"/>
              </a:spcAft>
              <a:buNone/>
            </a:pPr>
            <a:r>
              <a:rPr b="1" lang="en-GB"/>
              <a:t>---Third assigns assigns approximate value of π to pi</a:t>
            </a:r>
            <a:endParaRPr b="1"/>
          </a:p>
          <a:p>
            <a:pPr indent="0" lvl="0" marL="0">
              <a:spcBef>
                <a:spcPts val="1600"/>
              </a:spcBef>
              <a:spcAft>
                <a:spcPts val="0"/>
              </a:spcAft>
              <a:buNone/>
            </a:pPr>
            <a:r>
              <a:t/>
            </a:r>
            <a:endParaRPr b="1"/>
          </a:p>
          <a:p>
            <a:pPr indent="0" lvl="0" marL="0">
              <a:spcBef>
                <a:spcPts val="1600"/>
              </a:spcBef>
              <a:spcAft>
                <a:spcPts val="0"/>
              </a:spcAft>
              <a:buNone/>
            </a:pPr>
            <a:r>
              <a:t/>
            </a:r>
            <a:endParaRPr b="1"/>
          </a:p>
          <a:p>
            <a:pPr indent="0" lvl="0" marL="0">
              <a:spcBef>
                <a:spcPts val="1600"/>
              </a:spcBef>
              <a:spcAft>
                <a:spcPts val="1600"/>
              </a:spcAft>
              <a:buNone/>
            </a:pPr>
            <a:r>
              <a:t/>
            </a:r>
            <a:endParaRPr b="1"/>
          </a:p>
        </p:txBody>
      </p:sp>
      <p:sp>
        <p:nvSpPr>
          <p:cNvPr id="115" name="Shape 115"/>
          <p:cNvSpPr txBox="1"/>
          <p:nvPr/>
        </p:nvSpPr>
        <p:spPr>
          <a:xfrm>
            <a:off x="-561100" y="3705650"/>
            <a:ext cx="6733200" cy="78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257175"/>
            <a:ext cx="8520600" cy="431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a:t>VARIABLE NAMES</a:t>
            </a:r>
            <a:endParaRPr b="1"/>
          </a:p>
          <a:p>
            <a:pPr indent="0" lvl="0" marL="0">
              <a:spcBef>
                <a:spcPts val="1600"/>
              </a:spcBef>
              <a:spcAft>
                <a:spcPts val="0"/>
              </a:spcAft>
              <a:buNone/>
            </a:pPr>
            <a:r>
              <a:rPr b="1" lang="en-GB"/>
              <a:t>--&gt;Variable name can be as long as you like</a:t>
            </a:r>
            <a:endParaRPr b="1"/>
          </a:p>
          <a:p>
            <a:pPr indent="0" lvl="0" marL="0">
              <a:spcBef>
                <a:spcPts val="1600"/>
              </a:spcBef>
              <a:spcAft>
                <a:spcPts val="0"/>
              </a:spcAft>
              <a:buNone/>
            </a:pPr>
            <a:r>
              <a:rPr b="1" lang="en-GB"/>
              <a:t>--&gt;Can contain both letters and numbers, but can’t begin with number</a:t>
            </a:r>
            <a:endParaRPr b="1"/>
          </a:p>
          <a:p>
            <a:pPr indent="0" lvl="0" marL="0">
              <a:spcBef>
                <a:spcPts val="1600"/>
              </a:spcBef>
              <a:spcAft>
                <a:spcPts val="0"/>
              </a:spcAft>
              <a:buNone/>
            </a:pPr>
            <a:r>
              <a:rPr b="1" lang="en-GB"/>
              <a:t>--&gt;Also keywords cannot be used as a variable, as usual in all the </a:t>
            </a:r>
            <a:endParaRPr b="1"/>
          </a:p>
          <a:p>
            <a:pPr indent="0" lvl="0" marL="0">
              <a:spcBef>
                <a:spcPts val="1600"/>
              </a:spcBef>
              <a:spcAft>
                <a:spcPts val="0"/>
              </a:spcAft>
              <a:buNone/>
            </a:pPr>
            <a:r>
              <a:rPr b="1" lang="en-GB"/>
              <a:t>--&gt;Underscore character can appear in a name</a:t>
            </a:r>
            <a:endParaRPr b="1"/>
          </a:p>
          <a:p>
            <a:pPr indent="0" lvl="0" marL="0">
              <a:spcBef>
                <a:spcPts val="1600"/>
              </a:spcBef>
              <a:spcAft>
                <a:spcPts val="0"/>
              </a:spcAft>
              <a:buNone/>
            </a:pPr>
            <a:r>
              <a:rPr b="1" lang="en-GB"/>
              <a:t>EXPRESSIONS AND STATEMENTS</a:t>
            </a:r>
            <a:endParaRPr b="1"/>
          </a:p>
          <a:p>
            <a:pPr indent="0" lvl="0" marL="0">
              <a:spcBef>
                <a:spcPts val="1600"/>
              </a:spcBef>
              <a:spcAft>
                <a:spcPts val="0"/>
              </a:spcAft>
              <a:buNone/>
            </a:pPr>
            <a:r>
              <a:rPr b="1" lang="en-GB"/>
              <a:t>--&gt;Expression is combination of values, variables and operators</a:t>
            </a:r>
            <a:endParaRPr b="1"/>
          </a:p>
          <a:p>
            <a:pPr indent="0" lvl="0" marL="0">
              <a:spcBef>
                <a:spcPts val="1600"/>
              </a:spcBef>
              <a:spcAft>
                <a:spcPts val="1600"/>
              </a:spcAft>
              <a:buNone/>
            </a:pPr>
            <a:r>
              <a:rPr b="1" lang="en-GB"/>
              <a:t>Examples: look to jupyter notebook</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idx="1" type="body"/>
          </p:nvPr>
        </p:nvSpPr>
        <p:spPr>
          <a:xfrm>
            <a:off x="311700" y="187025"/>
            <a:ext cx="8520600" cy="4381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a:t>STATEMENTS:</a:t>
            </a:r>
            <a:endParaRPr b="1"/>
          </a:p>
          <a:p>
            <a:pPr indent="0" lvl="0" marL="0">
              <a:spcBef>
                <a:spcPts val="1600"/>
              </a:spcBef>
              <a:spcAft>
                <a:spcPts val="0"/>
              </a:spcAft>
              <a:buNone/>
            </a:pPr>
            <a:r>
              <a:rPr b="1" lang="en-GB"/>
              <a:t>--&gt;Statement has an effect like creating a variable or displaying a value</a:t>
            </a:r>
            <a:endParaRPr b="1"/>
          </a:p>
          <a:p>
            <a:pPr indent="0" lvl="0" marL="0">
              <a:spcBef>
                <a:spcPts val="1600"/>
              </a:spcBef>
              <a:spcAft>
                <a:spcPts val="0"/>
              </a:spcAft>
              <a:buNone/>
            </a:pPr>
            <a:r>
              <a:rPr b="1" lang="en-GB"/>
              <a:t>Example</a:t>
            </a:r>
            <a:endParaRPr b="1"/>
          </a:p>
          <a:p>
            <a:pPr indent="0" lvl="0" marL="0">
              <a:spcBef>
                <a:spcPts val="1600"/>
              </a:spcBef>
              <a:spcAft>
                <a:spcPts val="0"/>
              </a:spcAft>
              <a:buNone/>
            </a:pPr>
            <a:r>
              <a:rPr b="1" lang="en-GB"/>
              <a:t> n = 17</a:t>
            </a:r>
            <a:endParaRPr b="1"/>
          </a:p>
          <a:p>
            <a:pPr indent="0" lvl="0" marL="0">
              <a:spcBef>
                <a:spcPts val="1600"/>
              </a:spcBef>
              <a:spcAft>
                <a:spcPts val="0"/>
              </a:spcAft>
              <a:buNone/>
            </a:pPr>
            <a:r>
              <a:rPr b="1" lang="en-GB"/>
              <a:t> print(n)</a:t>
            </a:r>
            <a:endParaRPr b="1"/>
          </a:p>
          <a:p>
            <a:pPr indent="0" lvl="0" marL="0">
              <a:spcBef>
                <a:spcPts val="1600"/>
              </a:spcBef>
              <a:spcAft>
                <a:spcPts val="0"/>
              </a:spcAft>
              <a:buNone/>
            </a:pPr>
            <a:r>
              <a:rPr b="1" lang="en-GB" sz="1400"/>
              <a:t>First line is an assignment statement, that gives values to n, Second line is a print statement it displays  the value of n</a:t>
            </a:r>
            <a:endParaRPr b="1" sz="1400"/>
          </a:p>
          <a:p>
            <a:pPr indent="0" lvl="0" marL="0">
              <a:spcBef>
                <a:spcPts val="1600"/>
              </a:spcBef>
              <a:spcAft>
                <a:spcPts val="1600"/>
              </a:spcAft>
              <a:buNone/>
            </a:pPr>
            <a:r>
              <a:rPr b="1" lang="en-GB" sz="1400"/>
              <a:t>When we type a statement, the interpreter executes it, which means that it does whatever the statement says</a:t>
            </a:r>
            <a:endParaRPr b="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2400"/>
              <a:t>ORDER OF OPERATION</a:t>
            </a:r>
            <a:endParaRPr sz="2400"/>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When an expression contains more than one operator, the order of evaluation depends on  order of operation</a:t>
            </a:r>
            <a:endParaRPr/>
          </a:p>
          <a:p>
            <a:pPr indent="0" lvl="0" marL="0">
              <a:spcBef>
                <a:spcPts val="1600"/>
              </a:spcBef>
              <a:spcAft>
                <a:spcPts val="0"/>
              </a:spcAft>
              <a:buNone/>
            </a:pPr>
            <a:r>
              <a:rPr lang="en-GB"/>
              <a:t>For mathematical operators python follows mathematical conventions.</a:t>
            </a:r>
            <a:endParaRPr/>
          </a:p>
          <a:p>
            <a:pPr indent="0" lvl="0" marL="0">
              <a:spcBef>
                <a:spcPts val="1600"/>
              </a:spcBef>
              <a:spcAft>
                <a:spcPts val="0"/>
              </a:spcAft>
              <a:buNone/>
            </a:pPr>
            <a:r>
              <a:rPr lang="en-GB"/>
              <a:t>The acronym </a:t>
            </a:r>
            <a:r>
              <a:rPr b="1" lang="en-GB"/>
              <a:t>PEMDAS </a:t>
            </a:r>
            <a:r>
              <a:rPr lang="en-GB"/>
              <a:t>is useful way to remember the rules:</a:t>
            </a:r>
            <a:r>
              <a:rPr b="1" lang="en-GB"/>
              <a:t> </a:t>
            </a:r>
            <a:r>
              <a:rPr lang="en-GB"/>
              <a:t> </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 type="body"/>
          </p:nvPr>
        </p:nvSpPr>
        <p:spPr>
          <a:xfrm>
            <a:off x="311700" y="455900"/>
            <a:ext cx="8520600" cy="4113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1600"/>
              </a:spcAft>
              <a:buNone/>
            </a:pPr>
            <a:r>
              <a:t/>
            </a:r>
            <a:endParaRPr/>
          </a:p>
        </p:txBody>
      </p:sp>
      <p:pic>
        <p:nvPicPr>
          <p:cNvPr id="137" name="Shape 137"/>
          <p:cNvPicPr preferRelativeResize="0"/>
          <p:nvPr/>
        </p:nvPicPr>
        <p:blipFill>
          <a:blip r:embed="rId3">
            <a:alphaModFix/>
          </a:blip>
          <a:stretch>
            <a:fillRect/>
          </a:stretch>
        </p:blipFill>
        <p:spPr>
          <a:xfrm>
            <a:off x="433388" y="1485900"/>
            <a:ext cx="8277225" cy="217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311700" y="222100"/>
            <a:ext cx="8520600" cy="4346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t>→ Parentheses  have the highest precedence and can be used to force an expression  to evaluate in the order you want.</a:t>
            </a:r>
            <a:endParaRPr sz="1600"/>
          </a:p>
          <a:p>
            <a:pPr indent="0" lvl="0" marL="0">
              <a:spcBef>
                <a:spcPts val="1600"/>
              </a:spcBef>
              <a:spcAft>
                <a:spcPts val="0"/>
              </a:spcAft>
              <a:buNone/>
            </a:pPr>
            <a:r>
              <a:rPr lang="en-GB" sz="1600"/>
              <a:t>→ </a:t>
            </a:r>
            <a:r>
              <a:rPr lang="en-GB" sz="1600">
                <a:solidFill>
                  <a:schemeClr val="dk1"/>
                </a:solidFill>
              </a:rPr>
              <a:t>You can also use parentheses to make an expression easier to read, as in (minute * 100) / 60, even if it doesn’t change the result.</a:t>
            </a:r>
            <a:endParaRPr sz="1600">
              <a:solidFill>
                <a:schemeClr val="dk1"/>
              </a:solidFill>
            </a:endParaRPr>
          </a:p>
          <a:p>
            <a:pPr indent="0" lvl="0" marL="0">
              <a:spcBef>
                <a:spcPts val="1600"/>
              </a:spcBef>
              <a:spcAft>
                <a:spcPts val="0"/>
              </a:spcAft>
              <a:buNone/>
            </a:pPr>
            <a:r>
              <a:rPr lang="en-GB" sz="1600">
                <a:solidFill>
                  <a:schemeClr val="dk1"/>
                </a:solidFill>
              </a:rPr>
              <a:t>→Exponentiation has the next highest precedence so 1 + 2**3 is 9, not 27, and 2 * 3**2 is 18, not 36</a:t>
            </a:r>
            <a:endParaRPr sz="1600">
              <a:solidFill>
                <a:schemeClr val="dk1"/>
              </a:solidFill>
            </a:endParaRPr>
          </a:p>
          <a:p>
            <a:pPr indent="0" lvl="0" marL="0">
              <a:spcBef>
                <a:spcPts val="1600"/>
              </a:spcBef>
              <a:spcAft>
                <a:spcPts val="0"/>
              </a:spcAft>
              <a:buNone/>
            </a:pPr>
            <a:r>
              <a:rPr lang="en-GB" sz="1600">
                <a:solidFill>
                  <a:schemeClr val="dk1"/>
                </a:solidFill>
              </a:rPr>
              <a:t>→ Multiplication and Division have higher precedence than Addition and Subtraction. So 2*3-1 is 5, not 4, and 6+4/2 is 8, not 5</a:t>
            </a:r>
            <a:endParaRPr sz="1600">
              <a:solidFill>
                <a:schemeClr val="dk1"/>
              </a:solidFill>
            </a:endParaRPr>
          </a:p>
          <a:p>
            <a:pPr indent="0" lvl="0" marL="0">
              <a:spcBef>
                <a:spcPts val="1600"/>
              </a:spcBef>
              <a:spcAft>
                <a:spcPts val="0"/>
              </a:spcAft>
              <a:buNone/>
            </a:pPr>
            <a:r>
              <a:rPr lang="en-GB" sz="1600">
                <a:solidFill>
                  <a:schemeClr val="dk1"/>
                </a:solidFill>
              </a:rPr>
              <a:t>→ Operators with the same precedence are evaluated from left to right (except exponentiation). So in the expression degrees / 2* pi , the division happens first and the result is multiplied by pi .To divide by 2 π, you can use parentheses or write degrees/ 2 / pi</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None/>
            </a:pPr>
            <a:r>
              <a:rPr lang="en-GB" sz="1600">
                <a:solidFill>
                  <a:schemeClr val="dk1"/>
                </a:solidFill>
              </a:rPr>
              <a:t> </a:t>
            </a:r>
            <a:endParaRPr sz="1600">
              <a:solidFill>
                <a:schemeClr val="dk1"/>
              </a:solidFill>
            </a:endParaRPr>
          </a:p>
          <a:p>
            <a:pPr indent="0" lvl="0" marL="0">
              <a:spcBef>
                <a:spcPts val="1600"/>
              </a:spcBef>
              <a:spcAft>
                <a:spcPts val="1600"/>
              </a:spcAft>
              <a:buNone/>
            </a:pPr>
            <a:r>
              <a:rPr lang="en-GB" sz="1600"/>
              <a:t>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body"/>
          </p:nvPr>
        </p:nvSpPr>
        <p:spPr>
          <a:xfrm>
            <a:off x="311700" y="303925"/>
            <a:ext cx="8520600" cy="426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sz="3000"/>
              <a:t>FUNCTIONS</a:t>
            </a:r>
            <a:endParaRPr b="1" sz="3000"/>
          </a:p>
          <a:p>
            <a:pPr indent="0" lvl="0" marL="0">
              <a:spcBef>
                <a:spcPts val="1600"/>
              </a:spcBef>
              <a:spcAft>
                <a:spcPts val="0"/>
              </a:spcAft>
              <a:buNone/>
            </a:pPr>
            <a:r>
              <a:t/>
            </a:r>
            <a:endParaRPr sz="2400">
              <a:solidFill>
                <a:schemeClr val="dk1"/>
              </a:solidFill>
            </a:endParaRPr>
          </a:p>
          <a:p>
            <a:pPr indent="0" lvl="0" marL="0">
              <a:spcBef>
                <a:spcPts val="1600"/>
              </a:spcBef>
              <a:spcAft>
                <a:spcPts val="1600"/>
              </a:spcAft>
              <a:buNone/>
            </a:pPr>
            <a:r>
              <a:rPr lang="en-GB" sz="2400">
                <a:solidFill>
                  <a:schemeClr val="dk1"/>
                </a:solidFill>
              </a:rPr>
              <a:t>A function is a named sequence of statements that performs a computation. When you define a function, you specify the name and the sequence of statements. Later, you can “call” the function by name</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Why functions?</a:t>
            </a:r>
            <a:endParaRPr/>
          </a:p>
        </p:txBody>
      </p:sp>
      <p:sp>
        <p:nvSpPr>
          <p:cNvPr id="153" name="Shape 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sz="1600">
                <a:solidFill>
                  <a:schemeClr val="dk1"/>
                </a:solidFill>
              </a:rPr>
              <a:t>Creating a new function gives you an opportunity to name a group of statements, which makes your program easier to read and debug.</a:t>
            </a:r>
            <a:endParaRPr sz="1600">
              <a:solidFill>
                <a:schemeClr val="dk1"/>
              </a:solidFill>
            </a:endParaRPr>
          </a:p>
          <a:p>
            <a:pPr indent="0" lvl="0" marL="0">
              <a:spcBef>
                <a:spcPts val="1600"/>
              </a:spcBef>
              <a:spcAft>
                <a:spcPts val="0"/>
              </a:spcAft>
              <a:buNone/>
            </a:pPr>
            <a:r>
              <a:rPr lang="en-GB" sz="1600"/>
              <a:t>Functions can make a program smaller by eliminating repetitive code. Later, if you make a change, you only have to make it in one place.</a:t>
            </a:r>
            <a:endParaRPr sz="1600"/>
          </a:p>
          <a:p>
            <a:pPr indent="0" lvl="0" marL="0">
              <a:spcBef>
                <a:spcPts val="1600"/>
              </a:spcBef>
              <a:spcAft>
                <a:spcPts val="0"/>
              </a:spcAft>
              <a:buNone/>
            </a:pPr>
            <a:r>
              <a:rPr lang="en-GB" sz="1600">
                <a:solidFill>
                  <a:schemeClr val="dk1"/>
                </a:solidFill>
              </a:rPr>
              <a:t>Dividing a long program into functions allows you to debug the parts one at a time and then assemble them into a working whole.</a:t>
            </a:r>
            <a:endParaRPr sz="1600">
              <a:solidFill>
                <a:schemeClr val="dk1"/>
              </a:solidFill>
            </a:endParaRPr>
          </a:p>
          <a:p>
            <a:pPr indent="0" lvl="0" marL="0">
              <a:spcBef>
                <a:spcPts val="1600"/>
              </a:spcBef>
              <a:spcAft>
                <a:spcPts val="0"/>
              </a:spcAft>
              <a:buNone/>
            </a:pPr>
            <a:r>
              <a:rPr lang="en-GB" sz="1600">
                <a:solidFill>
                  <a:schemeClr val="dk1"/>
                </a:solidFill>
              </a:rPr>
              <a:t>Well-designed functions are often useful for many programs. Once you write and debug one, you can reuse it.</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0"/>
              </a:spcAft>
              <a:buNone/>
            </a:pPr>
            <a:r>
              <a:t/>
            </a:r>
            <a:endParaRPr sz="1600"/>
          </a:p>
          <a:p>
            <a:pPr indent="0" lvl="0" marL="0">
              <a:spcBef>
                <a:spcPts val="1600"/>
              </a:spcBef>
              <a:spcAft>
                <a:spcPts val="0"/>
              </a:spcAft>
              <a:buNone/>
            </a:pPr>
            <a:r>
              <a:t/>
            </a:r>
            <a:endParaRPr sz="1600"/>
          </a:p>
          <a:p>
            <a:pPr indent="0" lvl="0" marL="0">
              <a:spcBef>
                <a:spcPts val="160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311700" y="210425"/>
            <a:ext cx="8520600" cy="4358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a:solidFill>
                  <a:schemeClr val="dk1"/>
                </a:solidFill>
              </a:rPr>
              <a:t>&gt;&gt;&gt; type(42)</a:t>
            </a:r>
            <a:endParaRPr>
              <a:solidFill>
                <a:schemeClr val="dk1"/>
              </a:solidFill>
            </a:endParaRPr>
          </a:p>
          <a:p>
            <a:pPr indent="0" lvl="0" marL="0">
              <a:spcBef>
                <a:spcPts val="1600"/>
              </a:spcBef>
              <a:spcAft>
                <a:spcPts val="0"/>
              </a:spcAft>
              <a:buClr>
                <a:schemeClr val="dk1"/>
              </a:buClr>
              <a:buSzPts val="1100"/>
              <a:buFont typeface="Arial"/>
              <a:buNone/>
            </a:pPr>
            <a:r>
              <a:rPr lang="en-GB">
                <a:solidFill>
                  <a:schemeClr val="dk1"/>
                </a:solidFill>
              </a:rPr>
              <a:t>&lt;class 'int'&gt;</a:t>
            </a:r>
            <a:endParaRPr>
              <a:solidFill>
                <a:schemeClr val="dk1"/>
              </a:solidFill>
            </a:endParaRPr>
          </a:p>
          <a:p>
            <a:pPr indent="0" lvl="0" marL="0">
              <a:spcBef>
                <a:spcPts val="1600"/>
              </a:spcBef>
              <a:spcAft>
                <a:spcPts val="0"/>
              </a:spcAft>
              <a:buNone/>
            </a:pPr>
            <a:r>
              <a:t/>
            </a:r>
            <a:endParaRPr sz="1400">
              <a:solidFill>
                <a:schemeClr val="dk1"/>
              </a:solidFill>
            </a:endParaRPr>
          </a:p>
          <a:p>
            <a:pPr indent="0" lvl="0" marL="0">
              <a:spcBef>
                <a:spcPts val="1600"/>
              </a:spcBef>
              <a:spcAft>
                <a:spcPts val="0"/>
              </a:spcAft>
              <a:buNone/>
            </a:pPr>
            <a:r>
              <a:rPr lang="en-GB" sz="1600">
                <a:solidFill>
                  <a:schemeClr val="dk1"/>
                </a:solidFill>
              </a:rPr>
              <a:t>The name of the function is type. </a:t>
            </a:r>
            <a:endParaRPr sz="1600">
              <a:solidFill>
                <a:schemeClr val="dk1"/>
              </a:solidFill>
            </a:endParaRPr>
          </a:p>
          <a:p>
            <a:pPr indent="0" lvl="0" marL="0">
              <a:spcBef>
                <a:spcPts val="1600"/>
              </a:spcBef>
              <a:spcAft>
                <a:spcPts val="0"/>
              </a:spcAft>
              <a:buNone/>
            </a:pPr>
            <a:r>
              <a:rPr lang="en-GB" sz="1600">
                <a:solidFill>
                  <a:schemeClr val="dk1"/>
                </a:solidFill>
              </a:rPr>
              <a:t>The expression in parentheses is called the argument of the function. </a:t>
            </a:r>
            <a:endParaRPr sz="1600">
              <a:solidFill>
                <a:schemeClr val="dk1"/>
              </a:solidFill>
            </a:endParaRPr>
          </a:p>
          <a:p>
            <a:pPr indent="0" lvl="0" marL="0">
              <a:spcBef>
                <a:spcPts val="1600"/>
              </a:spcBef>
              <a:spcAft>
                <a:spcPts val="0"/>
              </a:spcAft>
              <a:buClr>
                <a:schemeClr val="dk1"/>
              </a:buClr>
              <a:buSzPts val="1100"/>
              <a:buFont typeface="Arial"/>
              <a:buNone/>
            </a:pPr>
            <a:r>
              <a:rPr lang="en-GB" sz="1600">
                <a:solidFill>
                  <a:schemeClr val="dk1"/>
                </a:solidFill>
              </a:rPr>
              <a:t>The result, for this function, is the type of the argument.</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416933" y="195150"/>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PYTHON</a:t>
            </a:r>
            <a:endParaRPr/>
          </a:p>
          <a:p>
            <a:pPr indent="0" lvl="0" marL="0">
              <a:spcBef>
                <a:spcPts val="0"/>
              </a:spcBef>
              <a:spcAft>
                <a:spcPts val="0"/>
              </a:spcAft>
              <a:buNone/>
            </a:pPr>
            <a:r>
              <a:t/>
            </a:r>
            <a:endParaRPr/>
          </a:p>
        </p:txBody>
      </p:sp>
      <p:sp>
        <p:nvSpPr>
          <p:cNvPr id="61" name="Shape 61"/>
          <p:cNvSpPr txBox="1"/>
          <p:nvPr>
            <p:ph idx="1" type="subTitle"/>
          </p:nvPr>
        </p:nvSpPr>
        <p:spPr>
          <a:xfrm>
            <a:off x="4091400" y="4383650"/>
            <a:ext cx="4734300" cy="56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         CODE SMART</a:t>
            </a:r>
            <a:endParaRPr/>
          </a:p>
        </p:txBody>
      </p:sp>
      <p:sp>
        <p:nvSpPr>
          <p:cNvPr id="62" name="Shape 62"/>
          <p:cNvSpPr txBox="1"/>
          <p:nvPr/>
        </p:nvSpPr>
        <p:spPr>
          <a:xfrm>
            <a:off x="3378275" y="895300"/>
            <a:ext cx="6876000" cy="80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63" name="Shape 63"/>
          <p:cNvPicPr preferRelativeResize="0"/>
          <p:nvPr/>
        </p:nvPicPr>
        <p:blipFill>
          <a:blip r:embed="rId3">
            <a:alphaModFix/>
          </a:blip>
          <a:stretch>
            <a:fillRect/>
          </a:stretch>
        </p:blipFill>
        <p:spPr>
          <a:xfrm>
            <a:off x="1966650" y="1768900"/>
            <a:ext cx="5421139" cy="1831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 type="body"/>
          </p:nvPr>
        </p:nvSpPr>
        <p:spPr>
          <a:xfrm>
            <a:off x="311700" y="233800"/>
            <a:ext cx="8520600" cy="433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1600"/>
              </a:spcAft>
              <a:buNone/>
            </a:pPr>
            <a:r>
              <a:t/>
            </a:r>
            <a:endParaRPr/>
          </a:p>
        </p:txBody>
      </p:sp>
      <p:pic>
        <p:nvPicPr>
          <p:cNvPr id="164" name="Shape 164"/>
          <p:cNvPicPr preferRelativeResize="0"/>
          <p:nvPr/>
        </p:nvPicPr>
        <p:blipFill>
          <a:blip r:embed="rId3">
            <a:alphaModFix/>
          </a:blip>
          <a:stretch>
            <a:fillRect/>
          </a:stretch>
        </p:blipFill>
        <p:spPr>
          <a:xfrm>
            <a:off x="1143000" y="233800"/>
            <a:ext cx="7689300" cy="490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a:t>ADDING A NEW FUNCTION</a:t>
            </a:r>
            <a:br>
              <a:rPr b="1" lang="en-GB"/>
            </a:br>
            <a:endParaRPr b="1"/>
          </a:p>
        </p:txBody>
      </p:sp>
      <p:sp>
        <p:nvSpPr>
          <p:cNvPr id="170" name="Shape 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So far, we have only been using the functions that come with Python, but it is also possible to add new functions.</a:t>
            </a:r>
            <a:endParaRPr sz="1600">
              <a:solidFill>
                <a:schemeClr val="dk1"/>
              </a:solidFill>
            </a:endParaRPr>
          </a:p>
          <a:p>
            <a:pPr indent="0" lvl="0" marL="0">
              <a:spcBef>
                <a:spcPts val="1600"/>
              </a:spcBef>
              <a:spcAft>
                <a:spcPts val="0"/>
              </a:spcAft>
              <a:buNone/>
            </a:pPr>
            <a:r>
              <a:rPr lang="en-GB" sz="1600">
                <a:solidFill>
                  <a:schemeClr val="dk1"/>
                </a:solidFill>
              </a:rPr>
              <a:t> A function definition specifies the name of a new function and the sequence of statements that run when the function is called.</a:t>
            </a:r>
            <a:endParaRPr sz="1600">
              <a:solidFill>
                <a:schemeClr val="dk1"/>
              </a:solidFill>
            </a:endParaRPr>
          </a:p>
          <a:p>
            <a:pPr indent="0" lvl="0" marL="0">
              <a:spcBef>
                <a:spcPts val="1600"/>
              </a:spcBef>
              <a:spcAft>
                <a:spcPts val="0"/>
              </a:spcAft>
              <a:buNone/>
            </a:pPr>
            <a:r>
              <a:rPr lang="en-GB" sz="1600">
                <a:solidFill>
                  <a:schemeClr val="dk1"/>
                </a:solidFill>
              </a:rPr>
              <a:t>Here is an example:</a:t>
            </a:r>
            <a:endParaRPr sz="1600">
              <a:solidFill>
                <a:schemeClr val="dk1"/>
              </a:solidFill>
            </a:endParaRPr>
          </a:p>
          <a:p>
            <a:pPr indent="0" lvl="0" marL="0">
              <a:spcBef>
                <a:spcPts val="1600"/>
              </a:spcBef>
              <a:spcAft>
                <a:spcPts val="0"/>
              </a:spcAft>
              <a:buClr>
                <a:schemeClr val="dk1"/>
              </a:buClr>
              <a:buSzPts val="1100"/>
              <a:buFont typeface="Arial"/>
              <a:buNone/>
            </a:pPr>
            <a:r>
              <a:rPr lang="en-GB" sz="1600">
                <a:solidFill>
                  <a:schemeClr val="dk1"/>
                </a:solidFill>
              </a:rPr>
              <a:t>-----&gt; jupyter-notebook</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Rules for defining a function</a:t>
            </a:r>
            <a:endParaRPr/>
          </a:p>
        </p:txBody>
      </p:sp>
      <p:sp>
        <p:nvSpPr>
          <p:cNvPr id="176" name="Shape 176"/>
          <p:cNvSpPr txBox="1"/>
          <p:nvPr>
            <p:ph idx="1" type="body"/>
          </p:nvPr>
        </p:nvSpPr>
        <p:spPr>
          <a:xfrm>
            <a:off x="311700" y="1152475"/>
            <a:ext cx="8520600" cy="380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The rules for function names are the same as for variable names: letters, numbers and underscore are legal, but the first character can’t be a number. </a:t>
            </a:r>
            <a:endParaRPr sz="1600">
              <a:solidFill>
                <a:schemeClr val="dk1"/>
              </a:solidFill>
            </a:endParaRPr>
          </a:p>
          <a:p>
            <a:pPr indent="0" lvl="0" marL="0">
              <a:spcBef>
                <a:spcPts val="1600"/>
              </a:spcBef>
              <a:spcAft>
                <a:spcPts val="0"/>
              </a:spcAft>
              <a:buClr>
                <a:schemeClr val="dk1"/>
              </a:buClr>
              <a:buSzPts val="1100"/>
              <a:buFont typeface="Arial"/>
              <a:buNone/>
            </a:pPr>
            <a:r>
              <a:rPr lang="en-GB" sz="1600">
                <a:solidFill>
                  <a:schemeClr val="dk1"/>
                </a:solidFill>
              </a:rPr>
              <a:t>You can’t use a keyword as the name of a function, and you should avoid having a variable and a function with the same name.</a:t>
            </a:r>
            <a:endParaRPr sz="1600">
              <a:solidFill>
                <a:schemeClr val="dk1"/>
              </a:solidFill>
            </a:endParaRPr>
          </a:p>
          <a:p>
            <a:pPr indent="0" lvl="0" marL="0">
              <a:spcBef>
                <a:spcPts val="1600"/>
              </a:spcBef>
              <a:spcAft>
                <a:spcPts val="0"/>
              </a:spcAft>
              <a:buNone/>
            </a:pPr>
            <a:r>
              <a:rPr lang="en-GB" sz="1600">
                <a:solidFill>
                  <a:schemeClr val="dk1"/>
                </a:solidFill>
              </a:rPr>
              <a:t>The empty parentheses after the name indicate that this function doesn’t take any arguments</a:t>
            </a:r>
            <a:endParaRPr sz="1600">
              <a:solidFill>
                <a:schemeClr val="dk1"/>
              </a:solidFill>
            </a:endParaRPr>
          </a:p>
          <a:p>
            <a:pPr indent="0" lvl="0" marL="0">
              <a:spcBef>
                <a:spcPts val="1600"/>
              </a:spcBef>
              <a:spcAft>
                <a:spcPts val="0"/>
              </a:spcAft>
              <a:buNone/>
            </a:pPr>
            <a:r>
              <a:rPr lang="en-GB" sz="1600">
                <a:solidFill>
                  <a:schemeClr val="dk1"/>
                </a:solidFill>
              </a:rPr>
              <a:t>The first line of the function definition is called the header ; the rest is called the body . The header has to end with a colon and the body has to be indented. By convention, indentation is always four spaces. The body can contain any number of statements.</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11700" y="268875"/>
            <a:ext cx="8520600" cy="42999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sz="1600">
                <a:solidFill>
                  <a:schemeClr val="dk1"/>
                </a:solidFill>
              </a:rPr>
              <a:t>The strings in the print statements are enclosed in double quotes. Single quotes and double quotes do the same thing; most people use single quotes except in cases like this where a single quote (which is also an apostrophe) appears in the string.</a:t>
            </a:r>
            <a:endParaRPr sz="1600">
              <a:solidFill>
                <a:schemeClr val="dk1"/>
              </a:solidFill>
            </a:endParaRPr>
          </a:p>
          <a:p>
            <a:pPr indent="0" lvl="0" marL="0">
              <a:spcBef>
                <a:spcPts val="1600"/>
              </a:spcBef>
              <a:spcAft>
                <a:spcPts val="0"/>
              </a:spcAft>
              <a:buNone/>
            </a:pPr>
            <a:r>
              <a:rPr lang="en-GB" sz="1600">
                <a:solidFill>
                  <a:schemeClr val="dk1"/>
                </a:solidFill>
              </a:rPr>
              <a:t>if you type a function definition in interactive mode, the interpreter prints dots (...) to let you know that the definition isn’t complete:</a:t>
            </a:r>
            <a:br>
              <a:rPr lang="en-GB" sz="1600">
                <a:solidFill>
                  <a:schemeClr val="dk1"/>
                </a:solidFill>
              </a:rPr>
            </a:br>
            <a:endParaRPr sz="1600">
              <a:solidFill>
                <a:schemeClr val="dk1"/>
              </a:solidFill>
            </a:endParaRPr>
          </a:p>
          <a:p>
            <a:pPr indent="0" lvl="0" marL="0">
              <a:spcBef>
                <a:spcPts val="1600"/>
              </a:spcBef>
              <a:spcAft>
                <a:spcPts val="0"/>
              </a:spcAft>
              <a:buNone/>
            </a:pPr>
            <a:r>
              <a:rPr lang="en-GB" sz="1600">
                <a:solidFill>
                  <a:schemeClr val="dk1"/>
                </a:solidFill>
              </a:rPr>
              <a:t>Defining a function creates a function object, which has type function:</a:t>
            </a:r>
            <a:endParaRPr sz="1600">
              <a:solidFill>
                <a:schemeClr val="dk1"/>
              </a:solidFill>
            </a:endParaRPr>
          </a:p>
          <a:p>
            <a:pPr indent="0" lvl="0" marL="0">
              <a:spcBef>
                <a:spcPts val="1600"/>
              </a:spcBef>
              <a:spcAft>
                <a:spcPts val="0"/>
              </a:spcAft>
              <a:buNone/>
            </a:pPr>
            <a:r>
              <a:rPr lang="en-GB" sz="1600">
                <a:solidFill>
                  <a:schemeClr val="dk1"/>
                </a:solidFill>
              </a:rPr>
              <a:t>---&gt; jupyter-notebook</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 PARAMETERS AND ARGUMENTS</a:t>
            </a:r>
            <a:endParaRPr/>
          </a:p>
        </p:txBody>
      </p:sp>
      <p:sp>
        <p:nvSpPr>
          <p:cNvPr id="187" name="Shape 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Some of the functions we have seen require arguments. For example, when you call math.sin you pass a number as an argument. Some functions take more than one argument: math.pow takes two, the base and the exponent.</a:t>
            </a:r>
            <a:endParaRPr sz="1600">
              <a:solidFill>
                <a:schemeClr val="dk1"/>
              </a:solidFill>
            </a:endParaRPr>
          </a:p>
          <a:p>
            <a:pPr indent="0" lvl="0" marL="0">
              <a:spcBef>
                <a:spcPts val="1600"/>
              </a:spcBef>
              <a:spcAft>
                <a:spcPts val="0"/>
              </a:spcAft>
              <a:buNone/>
            </a:pPr>
            <a:r>
              <a:rPr lang="en-GB" sz="1600">
                <a:solidFill>
                  <a:schemeClr val="dk1"/>
                </a:solidFill>
              </a:rPr>
              <a:t>Inside the function, the arguments are assigned to variables called parameters. Here is a definition for a function that takes an argument:</a:t>
            </a:r>
            <a:endParaRPr sz="1600">
              <a:solidFill>
                <a:schemeClr val="dk1"/>
              </a:solidFill>
            </a:endParaRPr>
          </a:p>
          <a:p>
            <a:pPr indent="0" lvl="0" marL="0">
              <a:spcBef>
                <a:spcPts val="1600"/>
              </a:spcBef>
              <a:spcAft>
                <a:spcPts val="0"/>
              </a:spcAft>
              <a:buNone/>
            </a:pPr>
            <a:r>
              <a:rPr lang="en-GB" sz="1600">
                <a:solidFill>
                  <a:schemeClr val="dk1"/>
                </a:solidFill>
              </a:rPr>
              <a:t>---&gt; JUPYTER NOTEBOOK</a:t>
            </a:r>
            <a:endParaRPr sz="1600">
              <a:solidFill>
                <a:schemeClr val="dk1"/>
              </a:solidFill>
            </a:endParaRPr>
          </a:p>
          <a:p>
            <a:pPr indent="0" lvl="0" marL="0">
              <a:spcBef>
                <a:spcPts val="1600"/>
              </a:spcBef>
              <a:spcAft>
                <a:spcPts val="0"/>
              </a:spcAft>
              <a:buNone/>
            </a:pPr>
            <a:r>
              <a:rPr lang="en-GB" sz="1600">
                <a:solidFill>
                  <a:schemeClr val="dk1"/>
                </a:solidFill>
              </a:rPr>
              <a:t>This function assigns the argument to a parameter named bruce. When the function is called, it prints the value of the parameter (whatever it is) twice.</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Variables and parameters are local</a:t>
            </a:r>
            <a:endParaRPr/>
          </a:p>
        </p:txBody>
      </p:sp>
      <p:sp>
        <p:nvSpPr>
          <p:cNvPr id="193" name="Shape 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When you create a variable inside a function, it is local, which means that it only exists inside the function. For example:</a:t>
            </a:r>
            <a:endParaRPr sz="1600">
              <a:solidFill>
                <a:schemeClr val="dk1"/>
              </a:solidFill>
            </a:endParaRPr>
          </a:p>
          <a:p>
            <a:pPr indent="0" lvl="0" marL="0">
              <a:spcBef>
                <a:spcPts val="1600"/>
              </a:spcBef>
              <a:spcAft>
                <a:spcPts val="0"/>
              </a:spcAft>
              <a:buNone/>
            </a:pPr>
            <a:r>
              <a:rPr lang="en-GB" sz="1600">
                <a:solidFill>
                  <a:schemeClr val="dk1"/>
                </a:solidFill>
              </a:rPr>
              <a:t>----&gt; jupyter-notebook</a:t>
            </a:r>
            <a:endParaRPr sz="1600">
              <a:solidFill>
                <a:schemeClr val="dk1"/>
              </a:solidFill>
            </a:endParaRPr>
          </a:p>
          <a:p>
            <a:pPr indent="0" lvl="0" marL="0">
              <a:spcBef>
                <a:spcPts val="1600"/>
              </a:spcBef>
              <a:spcAft>
                <a:spcPts val="0"/>
              </a:spcAft>
              <a:buNone/>
            </a:pPr>
            <a:r>
              <a:rPr lang="en-GB" sz="1600">
                <a:solidFill>
                  <a:schemeClr val="dk1"/>
                </a:solidFill>
              </a:rPr>
              <a:t>Parameters are also local. For example, outside print_twice, there is no such thing as bruce</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Fruitful functions and void functions</a:t>
            </a:r>
            <a:endParaRPr/>
          </a:p>
        </p:txBody>
      </p:sp>
      <p:sp>
        <p:nvSpPr>
          <p:cNvPr id="199" name="Shape 199"/>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Some of the functions we have used, such as the math functions, return results; for lack of a better name, I call them fruitful functions. </a:t>
            </a:r>
            <a:endParaRPr sz="1600">
              <a:solidFill>
                <a:schemeClr val="dk1"/>
              </a:solidFill>
            </a:endParaRPr>
          </a:p>
          <a:p>
            <a:pPr indent="0" lvl="0" marL="0">
              <a:spcBef>
                <a:spcPts val="1600"/>
              </a:spcBef>
              <a:spcAft>
                <a:spcPts val="0"/>
              </a:spcAft>
              <a:buNone/>
            </a:pPr>
            <a:r>
              <a:rPr lang="en-GB" sz="1600">
                <a:solidFill>
                  <a:schemeClr val="dk1"/>
                </a:solidFill>
              </a:rPr>
              <a:t>Other functions, like print_twice, perform an action but don’t return a value. They are called void functions.</a:t>
            </a:r>
            <a:endParaRPr sz="1600">
              <a:solidFill>
                <a:schemeClr val="dk1"/>
              </a:solidFill>
            </a:endParaRPr>
          </a:p>
          <a:p>
            <a:pPr indent="0" lvl="0" marL="0">
              <a:spcBef>
                <a:spcPts val="1600"/>
              </a:spcBef>
              <a:spcAft>
                <a:spcPts val="0"/>
              </a:spcAft>
              <a:buNone/>
            </a:pPr>
            <a:r>
              <a:rPr lang="en-GB" sz="1600">
                <a:solidFill>
                  <a:schemeClr val="dk1"/>
                </a:solidFill>
              </a:rPr>
              <a:t>When you call a fruitful function, you almost always want to do something with the result; for example, you might assign it to a variable or use it as part of an expression:</a:t>
            </a:r>
            <a:endParaRPr sz="1600">
              <a:solidFill>
                <a:schemeClr val="dk1"/>
              </a:solidFill>
            </a:endParaRPr>
          </a:p>
          <a:p>
            <a:pPr indent="0" lvl="0" marL="0">
              <a:spcBef>
                <a:spcPts val="1600"/>
              </a:spcBef>
              <a:spcAft>
                <a:spcPts val="0"/>
              </a:spcAft>
              <a:buNone/>
            </a:pPr>
            <a:r>
              <a:rPr lang="en-GB" sz="1600">
                <a:solidFill>
                  <a:schemeClr val="dk1"/>
                </a:solidFill>
              </a:rPr>
              <a:t> ----&gt; JUPYTER-NOTEBOOK</a:t>
            </a:r>
            <a:br>
              <a:rPr lang="en-GB" sz="1600">
                <a:solidFill>
                  <a:schemeClr val="dk1"/>
                </a:solidFill>
              </a:rPr>
            </a:br>
            <a:r>
              <a:rPr lang="en-GB" sz="1600">
                <a:solidFill>
                  <a:schemeClr val="dk1"/>
                </a:solidFill>
              </a:rPr>
              <a:t>Void functions might display something on the screen or have some other effect, but they don’t have a return value. If you assign the result to a variable, you get a special value  called None</a:t>
            </a:r>
            <a:endParaRPr sz="1600">
              <a:solidFill>
                <a:schemeClr val="dk1"/>
              </a:solidFill>
            </a:endParaRPr>
          </a:p>
          <a:p>
            <a:pPr indent="0" lvl="0" marL="0">
              <a:spcBef>
                <a:spcPts val="1600"/>
              </a:spcBef>
              <a:spcAft>
                <a:spcPts val="0"/>
              </a:spcAft>
              <a:buNone/>
            </a:pPr>
            <a:r>
              <a:rPr lang="en-GB" sz="1300">
                <a:solidFill>
                  <a:schemeClr val="dk1"/>
                </a:solidFill>
              </a:rPr>
              <a:t>.</a:t>
            </a:r>
            <a:endParaRPr sz="13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 type="body"/>
          </p:nvPr>
        </p:nvSpPr>
        <p:spPr>
          <a:xfrm>
            <a:off x="311700" y="257175"/>
            <a:ext cx="8520600" cy="431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1600"/>
              </a:spcAft>
              <a:buNone/>
            </a:pPr>
            <a:r>
              <a:t/>
            </a:r>
            <a:endParaRPr/>
          </a:p>
        </p:txBody>
      </p:sp>
      <p:pic>
        <p:nvPicPr>
          <p:cNvPr id="205" name="Shape 205"/>
          <p:cNvPicPr preferRelativeResize="0"/>
          <p:nvPr/>
        </p:nvPicPr>
        <p:blipFill>
          <a:blip r:embed="rId3">
            <a:alphaModFix/>
          </a:blip>
          <a:stretch>
            <a:fillRect/>
          </a:stretch>
        </p:blipFill>
        <p:spPr>
          <a:xfrm>
            <a:off x="0" y="58450"/>
            <a:ext cx="9144000" cy="46103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CONDITIONS AND RECURSION</a:t>
            </a:r>
            <a:br>
              <a:rPr lang="en-GB"/>
            </a:br>
            <a:endParaRPr/>
          </a:p>
        </p:txBody>
      </p:sp>
      <p:sp>
        <p:nvSpPr>
          <p:cNvPr id="211" name="Shape 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In order to write useful programs, we almost always need the ability to check conditions and change the behavior of the program accordingly. Conditional statements give us this ability. </a:t>
            </a:r>
            <a:endParaRPr sz="1600">
              <a:solidFill>
                <a:schemeClr val="dk1"/>
              </a:solidFill>
            </a:endParaRPr>
          </a:p>
          <a:p>
            <a:pPr indent="0" lvl="0" marL="0">
              <a:spcBef>
                <a:spcPts val="1600"/>
              </a:spcBef>
              <a:spcAft>
                <a:spcPts val="0"/>
              </a:spcAft>
              <a:buNone/>
            </a:pPr>
            <a:r>
              <a:rPr lang="en-GB" sz="1600">
                <a:solidFill>
                  <a:schemeClr val="dk1"/>
                </a:solidFill>
              </a:rPr>
              <a:t>The simplest form is the </a:t>
            </a:r>
            <a:r>
              <a:rPr b="1" lang="en-GB" sz="1600">
                <a:solidFill>
                  <a:schemeClr val="dk1"/>
                </a:solidFill>
              </a:rPr>
              <a:t>if statement</a:t>
            </a:r>
            <a:r>
              <a:rPr lang="en-GB" sz="1600">
                <a:solidFill>
                  <a:schemeClr val="dk1"/>
                </a:solidFill>
              </a:rPr>
              <a:t>:</a:t>
            </a:r>
            <a:endParaRPr sz="1600">
              <a:solidFill>
                <a:schemeClr val="dk1"/>
              </a:solidFill>
            </a:endParaRPr>
          </a:p>
          <a:p>
            <a:pPr indent="0" lvl="0" marL="0">
              <a:spcBef>
                <a:spcPts val="1600"/>
              </a:spcBef>
              <a:spcAft>
                <a:spcPts val="0"/>
              </a:spcAft>
              <a:buNone/>
            </a:pPr>
            <a:r>
              <a:rPr lang="en-GB" sz="1600">
                <a:solidFill>
                  <a:schemeClr val="dk1"/>
                </a:solidFill>
              </a:rPr>
              <a:t>Example:</a:t>
            </a:r>
            <a:endParaRPr sz="1600">
              <a:solidFill>
                <a:schemeClr val="dk1"/>
              </a:solidFill>
            </a:endParaRPr>
          </a:p>
          <a:p>
            <a:pPr indent="0" lvl="0" marL="0">
              <a:spcBef>
                <a:spcPts val="1600"/>
              </a:spcBef>
              <a:spcAft>
                <a:spcPts val="0"/>
              </a:spcAft>
              <a:buNone/>
            </a:pPr>
            <a:r>
              <a:rPr lang="en-GB" sz="1600">
                <a:solidFill>
                  <a:schemeClr val="dk1"/>
                </a:solidFill>
              </a:rPr>
              <a:t>&gt;&gt;&gt;&gt; if x &gt; 0:</a:t>
            </a:r>
            <a:endParaRPr sz="1600">
              <a:solidFill>
                <a:schemeClr val="dk1"/>
              </a:solidFill>
            </a:endParaRPr>
          </a:p>
          <a:p>
            <a:pPr indent="0" lvl="0" marL="0">
              <a:spcBef>
                <a:spcPts val="1600"/>
              </a:spcBef>
              <a:spcAft>
                <a:spcPts val="0"/>
              </a:spcAft>
              <a:buNone/>
            </a:pPr>
            <a:r>
              <a:rPr lang="en-GB" sz="1600">
                <a:solidFill>
                  <a:schemeClr val="dk1"/>
                </a:solidFill>
              </a:rPr>
              <a:t>		print(‘x is positive’)</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311700" y="210425"/>
            <a:ext cx="8520600" cy="4358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The boolean expression after if is called the condition. If it is true, the indented statement runs. If not, nothing happens.</a:t>
            </a:r>
            <a:endParaRPr sz="1600">
              <a:solidFill>
                <a:schemeClr val="dk1"/>
              </a:solidFill>
            </a:endParaRPr>
          </a:p>
          <a:p>
            <a:pPr indent="0" lvl="0" marL="0">
              <a:spcBef>
                <a:spcPts val="1600"/>
              </a:spcBef>
              <a:spcAft>
                <a:spcPts val="0"/>
              </a:spcAft>
              <a:buNone/>
            </a:pPr>
            <a:r>
              <a:rPr lang="en-GB" sz="1600">
                <a:solidFill>
                  <a:schemeClr val="dk1"/>
                </a:solidFill>
              </a:rPr>
              <a:t>If statements have the same structure as function definitions: a header followed by an indented body. Statements like this are called </a:t>
            </a:r>
            <a:r>
              <a:rPr b="1" lang="en-GB" sz="1600">
                <a:solidFill>
                  <a:schemeClr val="dk1"/>
                </a:solidFill>
              </a:rPr>
              <a:t>compound statements.</a:t>
            </a:r>
            <a:endParaRPr b="1" sz="1600">
              <a:solidFill>
                <a:schemeClr val="dk1"/>
              </a:solidFill>
            </a:endParaRPr>
          </a:p>
          <a:p>
            <a:pPr indent="0" lvl="0" marL="0">
              <a:spcBef>
                <a:spcPts val="1600"/>
              </a:spcBef>
              <a:spcAft>
                <a:spcPts val="0"/>
              </a:spcAft>
              <a:buNone/>
            </a:pPr>
            <a:r>
              <a:rPr lang="en-GB" sz="1600">
                <a:solidFill>
                  <a:schemeClr val="dk1"/>
                </a:solidFill>
              </a:rPr>
              <a:t>There is no limit on the number of statements that can appear in the body, but there has to be at least one</a:t>
            </a:r>
            <a:endParaRPr b="1"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ctrTitle"/>
          </p:nvPr>
        </p:nvSpPr>
        <p:spPr>
          <a:xfrm>
            <a:off x="311700" y="257175"/>
            <a:ext cx="8520600" cy="806700"/>
          </a:xfrm>
          <a:prstGeom prst="rect">
            <a:avLst/>
          </a:prstGeom>
        </p:spPr>
        <p:txBody>
          <a:bodyPr anchorCtr="0" anchor="b" bIns="91425" lIns="91425" spcFirstLastPara="1" rIns="91425" wrap="square" tIns="91425">
            <a:noAutofit/>
          </a:bodyPr>
          <a:lstStyle/>
          <a:p>
            <a:pPr indent="0" lvl="0" marL="2286000" algn="l">
              <a:spcBef>
                <a:spcPts val="0"/>
              </a:spcBef>
              <a:spcAft>
                <a:spcPts val="0"/>
              </a:spcAft>
              <a:buNone/>
            </a:pPr>
            <a:r>
              <a:rPr b="1" lang="en-GB" sz="3000"/>
              <a:t> </a:t>
            </a:r>
            <a:r>
              <a:rPr b="1" lang="en-GB" sz="3000"/>
              <a:t>ABOUT  PYTHON</a:t>
            </a:r>
            <a:endParaRPr b="1" sz="3000"/>
          </a:p>
        </p:txBody>
      </p:sp>
      <p:sp>
        <p:nvSpPr>
          <p:cNvPr id="69" name="Shape 69"/>
          <p:cNvSpPr txBox="1"/>
          <p:nvPr>
            <p:ph idx="1" type="subTitle"/>
          </p:nvPr>
        </p:nvSpPr>
        <p:spPr>
          <a:xfrm>
            <a:off x="311700" y="1309250"/>
            <a:ext cx="8520600" cy="34833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GB" sz="1400">
                <a:solidFill>
                  <a:schemeClr val="dk1"/>
                </a:solidFill>
              </a:rPr>
              <a:t>→ Python is powerful…  and fast plays well with others.</a:t>
            </a:r>
            <a:endParaRPr b="1" sz="14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GB" sz="1400">
                <a:solidFill>
                  <a:schemeClr val="dk1"/>
                </a:solidFill>
              </a:rPr>
              <a:t>→ Runs everywhere.</a:t>
            </a:r>
            <a:endParaRPr b="1" sz="14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GB" sz="1400">
                <a:solidFill>
                  <a:schemeClr val="dk1"/>
                </a:solidFill>
              </a:rPr>
              <a:t>→ Is friendly &amp; easy to learn.</a:t>
            </a:r>
            <a:endParaRPr b="1" sz="14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GB" sz="1400">
                <a:solidFill>
                  <a:schemeClr val="dk1"/>
                </a:solidFill>
              </a:rPr>
              <a:t>→ Is Open.</a:t>
            </a:r>
            <a:endParaRPr b="1" sz="1400">
              <a:solidFill>
                <a:schemeClr val="dk1"/>
              </a:solidFill>
            </a:endParaRPr>
          </a:p>
          <a:p>
            <a:pPr indent="0" lvl="0" marL="0" rtl="0" algn="l">
              <a:lnSpc>
                <a:spcPct val="115000"/>
              </a:lnSpc>
              <a:spcBef>
                <a:spcPts val="2400"/>
              </a:spcBef>
              <a:spcAft>
                <a:spcPts val="0"/>
              </a:spcAft>
              <a:buClr>
                <a:schemeClr val="dk1"/>
              </a:buClr>
              <a:buSzPts val="1100"/>
              <a:buFont typeface="Arial"/>
              <a:buNone/>
            </a:pPr>
            <a:r>
              <a:t/>
            </a:r>
            <a:endParaRPr b="1" sz="1400">
              <a:solidFill>
                <a:schemeClr val="dk1"/>
              </a:solidFill>
            </a:endParaRPr>
          </a:p>
          <a:p>
            <a:pPr indent="0" lvl="0" marL="0">
              <a:spcBef>
                <a:spcPts val="600"/>
              </a:spcBef>
              <a:spcAft>
                <a:spcPts val="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Alternative execution</a:t>
            </a:r>
            <a:endParaRPr/>
          </a:p>
        </p:txBody>
      </p:sp>
      <p:sp>
        <p:nvSpPr>
          <p:cNvPr id="222" name="Shape 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A second form of the if statement is “alternative execution”, in which there are two possibilities and the condition determines which one runs.</a:t>
            </a:r>
            <a:endParaRPr sz="1600">
              <a:solidFill>
                <a:schemeClr val="dk1"/>
              </a:solidFill>
            </a:endParaRPr>
          </a:p>
          <a:p>
            <a:pPr indent="0" lvl="0" marL="0">
              <a:spcBef>
                <a:spcPts val="1600"/>
              </a:spcBef>
              <a:spcAft>
                <a:spcPts val="0"/>
              </a:spcAft>
              <a:buNone/>
            </a:pPr>
            <a:r>
              <a:rPr lang="en-GB" sz="1600">
                <a:solidFill>
                  <a:schemeClr val="dk1"/>
                </a:solidFill>
              </a:rPr>
              <a:t>------&gt; JUPYTER-NOTEBOOK</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Chained conditionals</a:t>
            </a:r>
            <a:endParaRPr/>
          </a:p>
          <a:p>
            <a:pPr indent="0" lvl="0" marL="0">
              <a:spcBef>
                <a:spcPts val="0"/>
              </a:spcBef>
              <a:spcAft>
                <a:spcPts val="0"/>
              </a:spcAft>
              <a:buNone/>
            </a:pPr>
            <a:r>
              <a:t/>
            </a:r>
            <a:endParaRPr/>
          </a:p>
        </p:txBody>
      </p:sp>
      <p:sp>
        <p:nvSpPr>
          <p:cNvPr id="228" name="Shape 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Sometimes there are more than two possibilities and we need more than two branches. One way to express a computation like that is a chained conditional:</a:t>
            </a:r>
            <a:endParaRPr sz="1600">
              <a:solidFill>
                <a:schemeClr val="dk1"/>
              </a:solidFill>
            </a:endParaRPr>
          </a:p>
          <a:p>
            <a:pPr indent="0" lvl="0" marL="0">
              <a:spcBef>
                <a:spcPts val="1600"/>
              </a:spcBef>
              <a:spcAft>
                <a:spcPts val="0"/>
              </a:spcAft>
              <a:buNone/>
            </a:pPr>
            <a:r>
              <a:rPr lang="en-GB" sz="1600">
                <a:solidFill>
                  <a:schemeClr val="dk1"/>
                </a:solidFill>
              </a:rPr>
              <a:t>----&gt; jupyter-notebook</a:t>
            </a:r>
            <a:endParaRPr sz="1600">
              <a:solidFill>
                <a:schemeClr val="dk1"/>
              </a:solidFill>
            </a:endParaRPr>
          </a:p>
          <a:p>
            <a:pPr indent="0" lvl="0" marL="0">
              <a:spcBef>
                <a:spcPts val="1600"/>
              </a:spcBef>
              <a:spcAft>
                <a:spcPts val="0"/>
              </a:spcAft>
              <a:buNone/>
            </a:pPr>
            <a:r>
              <a:rPr lang="en-GB" sz="1600">
                <a:solidFill>
                  <a:schemeClr val="dk1"/>
                </a:solidFill>
              </a:rPr>
              <a:t>elif is an abbreviation of “else if”. Again, exactly one branch will run. There is no limit on the number of elif statements. If there is an else  clause, it has to be at the end, but there doesn’t have to be one.</a:t>
            </a:r>
            <a:endParaRPr sz="1600">
              <a:solidFill>
                <a:schemeClr val="dk1"/>
              </a:solidFill>
            </a:endParaRPr>
          </a:p>
          <a:p>
            <a:pPr indent="0" lvl="0" marL="0">
              <a:spcBef>
                <a:spcPts val="1600"/>
              </a:spcBef>
              <a:spcAft>
                <a:spcPts val="0"/>
              </a:spcAft>
              <a:buNone/>
            </a:pPr>
            <a:r>
              <a:rPr lang="en-GB" sz="1600">
                <a:solidFill>
                  <a:schemeClr val="dk1"/>
                </a:solidFill>
              </a:rPr>
              <a:t>-----&gt;jupyter-notebook</a:t>
            </a:r>
            <a:br>
              <a:rPr lang="en-GB" sz="1600">
                <a:solidFill>
                  <a:schemeClr val="dk1"/>
                </a:solidFill>
              </a:rPr>
            </a:b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Contd ..,</a:t>
            </a:r>
            <a:endParaRPr/>
          </a:p>
          <a:p>
            <a:pPr indent="0" lvl="0" marL="0">
              <a:spcBef>
                <a:spcPts val="0"/>
              </a:spcBef>
              <a:spcAft>
                <a:spcPts val="0"/>
              </a:spcAft>
              <a:buNone/>
            </a:pPr>
            <a:r>
              <a:t/>
            </a:r>
            <a:endParaRPr/>
          </a:p>
        </p:txBody>
      </p:sp>
      <p:sp>
        <p:nvSpPr>
          <p:cNvPr id="234" name="Shape 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GB" sz="1600">
                <a:solidFill>
                  <a:schemeClr val="dk1"/>
                </a:solidFill>
              </a:rPr>
              <a:t>Each condition is checked in order. If the first is false, the next is checked, and so on. If one of them is true, the corresponding branch runs and the statement ends. Even if more than one condition is true, only the first true branch runs.</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Nested conditionals</a:t>
            </a:r>
            <a:endParaRPr/>
          </a:p>
          <a:p>
            <a:pPr indent="0" lvl="0" marL="0">
              <a:spcBef>
                <a:spcPts val="0"/>
              </a:spcBef>
              <a:spcAft>
                <a:spcPts val="0"/>
              </a:spcAft>
              <a:buNone/>
            </a:pPr>
            <a:r>
              <a:t/>
            </a:r>
            <a:endParaRPr/>
          </a:p>
        </p:txBody>
      </p:sp>
      <p:sp>
        <p:nvSpPr>
          <p:cNvPr id="240" name="Shape 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One conditional can also be nested within another. </a:t>
            </a:r>
            <a:endParaRPr/>
          </a:p>
          <a:p>
            <a:pPr indent="0" lvl="0" marL="0">
              <a:spcBef>
                <a:spcPts val="1600"/>
              </a:spcBef>
              <a:spcAft>
                <a:spcPts val="0"/>
              </a:spcAft>
              <a:buNone/>
            </a:pPr>
            <a:r>
              <a:rPr lang="en-GB"/>
              <a:t>--------&gt; jupyter -notebook</a:t>
            </a:r>
            <a:endParaRPr/>
          </a:p>
          <a:p>
            <a:pPr indent="0" lvl="0" marL="0">
              <a:spcBef>
                <a:spcPts val="1600"/>
              </a:spcBef>
              <a:spcAft>
                <a:spcPts val="0"/>
              </a:spcAft>
              <a:buNone/>
            </a:pPr>
            <a:r>
              <a:rPr lang="en-GB" sz="1600">
                <a:solidFill>
                  <a:schemeClr val="dk1"/>
                </a:solidFill>
              </a:rPr>
              <a:t>The outer conditional contains two branches. </a:t>
            </a:r>
            <a:endParaRPr sz="1600">
              <a:solidFill>
                <a:schemeClr val="dk1"/>
              </a:solidFill>
            </a:endParaRPr>
          </a:p>
          <a:p>
            <a:pPr indent="0" lvl="0" marL="0">
              <a:spcBef>
                <a:spcPts val="1600"/>
              </a:spcBef>
              <a:spcAft>
                <a:spcPts val="0"/>
              </a:spcAft>
              <a:buNone/>
            </a:pPr>
            <a:r>
              <a:rPr lang="en-GB" sz="1600">
                <a:solidFill>
                  <a:schemeClr val="dk1"/>
                </a:solidFill>
              </a:rPr>
              <a:t>The first branch contains a simple statement. </a:t>
            </a:r>
            <a:endParaRPr sz="1600">
              <a:solidFill>
                <a:schemeClr val="dk1"/>
              </a:solidFill>
            </a:endParaRPr>
          </a:p>
          <a:p>
            <a:pPr indent="0" lvl="0" marL="0">
              <a:spcBef>
                <a:spcPts val="1600"/>
              </a:spcBef>
              <a:spcAft>
                <a:spcPts val="0"/>
              </a:spcAft>
              <a:buNone/>
            </a:pPr>
            <a:r>
              <a:rPr lang="en-GB" sz="1600">
                <a:solidFill>
                  <a:schemeClr val="dk1"/>
                </a:solidFill>
              </a:rPr>
              <a:t>The second branch contains another  if statement, which has two branches of its own. </a:t>
            </a:r>
            <a:endParaRPr sz="1600">
              <a:solidFill>
                <a:schemeClr val="dk1"/>
              </a:solidFill>
            </a:endParaRPr>
          </a:p>
          <a:p>
            <a:pPr indent="0" lvl="0" marL="0">
              <a:spcBef>
                <a:spcPts val="1600"/>
              </a:spcBef>
              <a:spcAft>
                <a:spcPts val="0"/>
              </a:spcAft>
              <a:buClr>
                <a:schemeClr val="dk1"/>
              </a:buClr>
              <a:buSzPts val="1100"/>
              <a:buFont typeface="Arial"/>
              <a:buNone/>
            </a:pPr>
            <a:r>
              <a:rPr lang="en-GB" sz="1600">
                <a:solidFill>
                  <a:schemeClr val="dk1"/>
                </a:solidFill>
              </a:rPr>
              <a:t>Those two branches are both simple statements, although they could have been conditional statements as well.</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Contd ..,</a:t>
            </a:r>
            <a:endParaRPr/>
          </a:p>
        </p:txBody>
      </p:sp>
      <p:sp>
        <p:nvSpPr>
          <p:cNvPr id="246" name="Shape 2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sz="1600">
                <a:solidFill>
                  <a:schemeClr val="dk1"/>
                </a:solidFill>
              </a:rPr>
              <a:t>Although the indentation of the statements makes the structure apparent, nested conditionals become difficult to read very quickly. It is a good idea to avoid them when you can.</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Keyboard input</a:t>
            </a:r>
            <a:endParaRPr/>
          </a:p>
        </p:txBody>
      </p:sp>
      <p:sp>
        <p:nvSpPr>
          <p:cNvPr id="252" name="Shape 252"/>
          <p:cNvSpPr txBox="1"/>
          <p:nvPr>
            <p:ph idx="1" type="body"/>
          </p:nvPr>
        </p:nvSpPr>
        <p:spPr>
          <a:xfrm>
            <a:off x="311700" y="1152475"/>
            <a:ext cx="8520600" cy="376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The programs we have written so far accept no input from the user. They just do the same thing every time.</a:t>
            </a:r>
            <a:endParaRPr sz="1600">
              <a:solidFill>
                <a:schemeClr val="dk1"/>
              </a:solidFill>
            </a:endParaRPr>
          </a:p>
          <a:p>
            <a:pPr indent="0" lvl="0" marL="0">
              <a:spcBef>
                <a:spcPts val="1600"/>
              </a:spcBef>
              <a:spcAft>
                <a:spcPts val="0"/>
              </a:spcAft>
              <a:buNone/>
            </a:pPr>
            <a:r>
              <a:rPr lang="en-GB" sz="1600">
                <a:solidFill>
                  <a:schemeClr val="dk1"/>
                </a:solidFill>
              </a:rPr>
              <a:t>Python provides a built-in function called input that stops the program and waits for the user to type something. </a:t>
            </a:r>
            <a:endParaRPr sz="1600">
              <a:solidFill>
                <a:schemeClr val="dk1"/>
              </a:solidFill>
            </a:endParaRPr>
          </a:p>
          <a:p>
            <a:pPr indent="0" lvl="0" marL="0">
              <a:spcBef>
                <a:spcPts val="1600"/>
              </a:spcBef>
              <a:spcAft>
                <a:spcPts val="0"/>
              </a:spcAft>
              <a:buNone/>
            </a:pPr>
            <a:r>
              <a:rPr lang="en-GB" sz="1600">
                <a:solidFill>
                  <a:schemeClr val="dk1"/>
                </a:solidFill>
              </a:rPr>
              <a:t>When the user presses Return or Enter, the program resumes and input returns what the user typed as a string. In Python 2, the same function is called raw_input.</a:t>
            </a:r>
            <a:endParaRPr sz="1600">
              <a:solidFill>
                <a:schemeClr val="dk1"/>
              </a:solidFill>
            </a:endParaRPr>
          </a:p>
          <a:p>
            <a:pPr indent="0" lvl="0" marL="0">
              <a:spcBef>
                <a:spcPts val="1600"/>
              </a:spcBef>
              <a:spcAft>
                <a:spcPts val="0"/>
              </a:spcAft>
              <a:buNone/>
            </a:pPr>
            <a:r>
              <a:rPr lang="en-GB" sz="1600">
                <a:solidFill>
                  <a:schemeClr val="dk1"/>
                </a:solidFill>
              </a:rPr>
              <a:t>------&gt; jupyter-notebook</a:t>
            </a:r>
            <a:endParaRPr sz="1600">
              <a:solidFill>
                <a:schemeClr val="dk1"/>
              </a:solidFill>
            </a:endParaRPr>
          </a:p>
          <a:p>
            <a:pPr indent="0" lvl="0" marL="0">
              <a:spcBef>
                <a:spcPts val="1600"/>
              </a:spcBef>
              <a:spcAft>
                <a:spcPts val="0"/>
              </a:spcAft>
              <a:buNone/>
            </a:pPr>
            <a:r>
              <a:rPr lang="en-GB" sz="1600">
                <a:solidFill>
                  <a:schemeClr val="dk1"/>
                </a:solidFill>
              </a:rPr>
              <a:t>Before getting input from the user, it is a good idea to print a prompt telling the user what to type. Input can take a prompt as an argument:</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idx="1" type="body"/>
          </p:nvPr>
        </p:nvSpPr>
        <p:spPr>
          <a:xfrm>
            <a:off x="311700" y="198725"/>
            <a:ext cx="8520600" cy="43701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sz="1600">
                <a:solidFill>
                  <a:schemeClr val="dk1"/>
                </a:solidFill>
              </a:rPr>
              <a:t>Exercise 1.</a:t>
            </a:r>
            <a:endParaRPr sz="1600">
              <a:solidFill>
                <a:schemeClr val="dk1"/>
              </a:solidFill>
            </a:endParaRPr>
          </a:p>
          <a:p>
            <a:pPr indent="0" lvl="0" marL="0">
              <a:spcBef>
                <a:spcPts val="1600"/>
              </a:spcBef>
              <a:spcAft>
                <a:spcPts val="0"/>
              </a:spcAft>
              <a:buClr>
                <a:schemeClr val="dk1"/>
              </a:buClr>
              <a:buSzPts val="1100"/>
              <a:buFont typeface="Arial"/>
              <a:buNone/>
            </a:pPr>
            <a:r>
              <a:rPr lang="en-GB" sz="1600">
                <a:solidFill>
                  <a:schemeClr val="dk1"/>
                </a:solidFill>
              </a:rPr>
              <a:t>If you are given three sticks, you may or may not be able to arrange them in a triangle. For example, if one of the sticks is 12 inches long and the other two are one inch long, you will not be able to get the short sticks to meet in the middle. For any three lengths, there is a simple test to see if it is possible to form a triangle: If any of the three lengths is greater than the sum of the other two, then you cannot form a triangle. Otherwise, you can. (If the sum of two lengths equals the third, they form what is called a “degenerate” triangle.)</a:t>
            </a:r>
            <a:endParaRPr sz="1600">
              <a:solidFill>
                <a:schemeClr val="dk1"/>
              </a:solidFill>
            </a:endParaRPr>
          </a:p>
          <a:p>
            <a:pPr indent="0" lvl="0" marL="0">
              <a:spcBef>
                <a:spcPts val="1600"/>
              </a:spcBef>
              <a:spcAft>
                <a:spcPts val="0"/>
              </a:spcAft>
              <a:buNone/>
            </a:pPr>
            <a:r>
              <a:rPr lang="en-GB" sz="1600">
                <a:solidFill>
                  <a:schemeClr val="dk1"/>
                </a:solidFill>
              </a:rPr>
              <a:t>1. Write a function named is_triangle that takes three integers as arguments, and that prints either “Yes” or “No”, depending on whether you can or cannot form a triangle from sticks with the given lengths. </a:t>
            </a:r>
            <a:endParaRPr sz="1600">
              <a:solidFill>
                <a:schemeClr val="dk1"/>
              </a:solidFill>
            </a:endParaRPr>
          </a:p>
          <a:p>
            <a:pPr indent="0" lvl="0" marL="0">
              <a:spcBef>
                <a:spcPts val="1600"/>
              </a:spcBef>
              <a:spcAft>
                <a:spcPts val="0"/>
              </a:spcAft>
              <a:buNone/>
            </a:pPr>
            <a:r>
              <a:rPr lang="en-GB" sz="1600">
                <a:solidFill>
                  <a:schemeClr val="dk1"/>
                </a:solidFill>
              </a:rPr>
              <a:t>2. Write a function that prompts the user to input three stick lengths, converts them to integers, and uses is_triangle to check whether sticks with the given lengths can form a triangle.</a:t>
            </a:r>
            <a:endParaRPr sz="1600">
              <a:solidFill>
                <a:schemeClr val="dk1"/>
              </a:solidFill>
            </a:endParaRPr>
          </a:p>
          <a:p>
            <a:pPr indent="0" lvl="0" marL="0">
              <a:spcBef>
                <a:spcPts val="1600"/>
              </a:spcBef>
              <a:spcAft>
                <a:spcPts val="1600"/>
              </a:spcAft>
              <a:buClr>
                <a:schemeClr val="dk1"/>
              </a:buClr>
              <a:buSzPts val="1100"/>
              <a:buFont typeface="Arial"/>
              <a:buNone/>
            </a:pPr>
            <a:r>
              <a:rPr lang="en-GB" sz="1600">
                <a:solidFill>
                  <a:schemeClr val="dk1"/>
                </a:solidFill>
              </a:rPr>
              <a:t>------&gt; jupyter - notebook</a:t>
            </a:r>
            <a:br>
              <a:rPr lang="en-GB" sz="1600">
                <a:solidFill>
                  <a:schemeClr val="dk1"/>
                </a:solidFill>
              </a:rPr>
            </a:br>
            <a:endParaRPr sz="16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ITERATIONS</a:t>
            </a:r>
            <a:endParaRPr/>
          </a:p>
        </p:txBody>
      </p:sp>
      <p:sp>
        <p:nvSpPr>
          <p:cNvPr id="263" name="Shape 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Computers are often used to automate repetitive tasks. </a:t>
            </a:r>
            <a:endParaRPr sz="1600">
              <a:solidFill>
                <a:schemeClr val="dk1"/>
              </a:solidFill>
            </a:endParaRPr>
          </a:p>
          <a:p>
            <a:pPr indent="0" lvl="0" marL="0">
              <a:spcBef>
                <a:spcPts val="1600"/>
              </a:spcBef>
              <a:spcAft>
                <a:spcPts val="0"/>
              </a:spcAft>
              <a:buNone/>
            </a:pPr>
            <a:r>
              <a:rPr lang="en-GB" sz="1600">
                <a:solidFill>
                  <a:schemeClr val="dk1"/>
                </a:solidFill>
              </a:rPr>
              <a:t>Repeating identical or similar tasks without making errors is something that computers do well and people do poorly.</a:t>
            </a:r>
            <a:endParaRPr sz="1600">
              <a:solidFill>
                <a:schemeClr val="dk1"/>
              </a:solidFill>
            </a:endParaRPr>
          </a:p>
          <a:p>
            <a:pPr indent="0" lvl="0" marL="0">
              <a:spcBef>
                <a:spcPts val="1600"/>
              </a:spcBef>
              <a:spcAft>
                <a:spcPts val="0"/>
              </a:spcAft>
              <a:buNone/>
            </a:pPr>
            <a:r>
              <a:rPr lang="en-GB" sz="1600">
                <a:solidFill>
                  <a:schemeClr val="dk1"/>
                </a:solidFill>
              </a:rPr>
              <a:t> In a computer program, repetition is also called iteration.</a:t>
            </a:r>
            <a:endParaRPr sz="1600">
              <a:solidFill>
                <a:schemeClr val="dk1"/>
              </a:solidFill>
            </a:endParaRPr>
          </a:p>
          <a:p>
            <a:pPr indent="0" lvl="0" marL="0">
              <a:spcBef>
                <a:spcPts val="1600"/>
              </a:spcBef>
              <a:spcAft>
                <a:spcPts val="0"/>
              </a:spcAft>
              <a:buNone/>
            </a:pPr>
            <a:r>
              <a:rPr b="1" lang="en-GB" sz="1600">
                <a:solidFill>
                  <a:schemeClr val="dk1"/>
                </a:solidFill>
              </a:rPr>
              <a:t>While statement</a:t>
            </a:r>
            <a:endParaRPr b="1" sz="1600">
              <a:solidFill>
                <a:schemeClr val="dk1"/>
              </a:solidFill>
            </a:endParaRPr>
          </a:p>
          <a:p>
            <a:pPr indent="0" lvl="0" marL="0">
              <a:spcBef>
                <a:spcPts val="1600"/>
              </a:spcBef>
              <a:spcAft>
                <a:spcPts val="0"/>
              </a:spcAft>
              <a:buNone/>
            </a:pPr>
            <a:r>
              <a:rPr lang="en-GB" sz="1600">
                <a:solidFill>
                  <a:schemeClr val="dk1"/>
                </a:solidFill>
              </a:rPr>
              <a:t>---&gt; jupyter -notebook</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 type="body"/>
          </p:nvPr>
        </p:nvSpPr>
        <p:spPr>
          <a:xfrm>
            <a:off x="311700" y="303925"/>
            <a:ext cx="8520600" cy="426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You can almost read the while statement as if it were English. It means, “While n is greater than 0, display the value of n  and then decrement n. When you get to 0, display the word Blastoff!”</a:t>
            </a:r>
            <a:endParaRPr sz="1600">
              <a:solidFill>
                <a:schemeClr val="dk1"/>
              </a:solidFill>
            </a:endParaRPr>
          </a:p>
          <a:p>
            <a:pPr indent="0" lvl="0" marL="0">
              <a:spcBef>
                <a:spcPts val="1600"/>
              </a:spcBef>
              <a:spcAft>
                <a:spcPts val="0"/>
              </a:spcAft>
              <a:buNone/>
            </a:pPr>
            <a:r>
              <a:rPr lang="en-GB" sz="1600">
                <a:solidFill>
                  <a:schemeClr val="dk1"/>
                </a:solidFill>
              </a:rPr>
              <a:t>the flow of execution for a </a:t>
            </a:r>
            <a:r>
              <a:rPr b="1" lang="en-GB" sz="1600">
                <a:solidFill>
                  <a:schemeClr val="dk1"/>
                </a:solidFill>
              </a:rPr>
              <a:t>while</a:t>
            </a:r>
            <a:r>
              <a:rPr lang="en-GB" sz="1600">
                <a:solidFill>
                  <a:schemeClr val="dk1"/>
                </a:solidFill>
              </a:rPr>
              <a:t> statement:</a:t>
            </a:r>
            <a:endParaRPr sz="1600">
              <a:solidFill>
                <a:schemeClr val="dk1"/>
              </a:solidFill>
            </a:endParaRPr>
          </a:p>
          <a:p>
            <a:pPr indent="0" lvl="0" marL="0">
              <a:spcBef>
                <a:spcPts val="1600"/>
              </a:spcBef>
              <a:spcAft>
                <a:spcPts val="0"/>
              </a:spcAft>
              <a:buNone/>
            </a:pPr>
            <a:r>
              <a:rPr lang="en-GB" sz="1600">
                <a:solidFill>
                  <a:schemeClr val="dk1"/>
                </a:solidFill>
              </a:rPr>
              <a:t>1. Determine whether the condition is true or false.</a:t>
            </a:r>
            <a:endParaRPr sz="1600">
              <a:solidFill>
                <a:schemeClr val="dk1"/>
              </a:solidFill>
            </a:endParaRPr>
          </a:p>
          <a:p>
            <a:pPr indent="0" lvl="0" marL="0">
              <a:spcBef>
                <a:spcPts val="1600"/>
              </a:spcBef>
              <a:spcAft>
                <a:spcPts val="0"/>
              </a:spcAft>
              <a:buNone/>
            </a:pPr>
            <a:r>
              <a:rPr lang="en-GB" sz="1600">
                <a:solidFill>
                  <a:schemeClr val="dk1"/>
                </a:solidFill>
              </a:rPr>
              <a:t>2. If false, exit the while statement and continue execution at the next statement.</a:t>
            </a:r>
            <a:endParaRPr sz="1600">
              <a:solidFill>
                <a:schemeClr val="dk1"/>
              </a:solidFill>
            </a:endParaRPr>
          </a:p>
          <a:p>
            <a:pPr indent="0" lvl="0" marL="0">
              <a:spcBef>
                <a:spcPts val="1600"/>
              </a:spcBef>
              <a:spcAft>
                <a:spcPts val="0"/>
              </a:spcAft>
              <a:buNone/>
            </a:pPr>
            <a:r>
              <a:rPr lang="en-GB" sz="1600">
                <a:solidFill>
                  <a:schemeClr val="dk1"/>
                </a:solidFill>
              </a:rPr>
              <a:t>3. If the condition is true, run the body and then go back to step 1.</a:t>
            </a:r>
            <a:endParaRPr sz="1600">
              <a:solidFill>
                <a:schemeClr val="dk1"/>
              </a:solidFill>
            </a:endParaRPr>
          </a:p>
          <a:p>
            <a:pPr indent="0" lvl="0" marL="0">
              <a:spcBef>
                <a:spcPts val="1600"/>
              </a:spcBef>
              <a:spcAft>
                <a:spcPts val="0"/>
              </a:spcAft>
              <a:buNone/>
            </a:pPr>
            <a:r>
              <a:rPr lang="en-GB" sz="1600">
                <a:solidFill>
                  <a:schemeClr val="dk1"/>
                </a:solidFill>
              </a:rPr>
              <a:t>This type of flow is called a loop because the third step loops back around to the loop</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idx="1" type="body"/>
          </p:nvPr>
        </p:nvSpPr>
        <p:spPr>
          <a:xfrm>
            <a:off x="311700" y="268875"/>
            <a:ext cx="8520600" cy="42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The body of the loop should change the value of one or more variables so that the condition becomes false eventually and the loop terminates. Otherwise the loop will repeat forever, which is called an infinite loop.</a:t>
            </a:r>
            <a:endParaRPr sz="1600">
              <a:solidFill>
                <a:schemeClr val="dk1"/>
              </a:solidFill>
            </a:endParaRPr>
          </a:p>
          <a:p>
            <a:pPr indent="0" lvl="0" marL="0">
              <a:spcBef>
                <a:spcPts val="1600"/>
              </a:spcBef>
              <a:spcAft>
                <a:spcPts val="0"/>
              </a:spcAft>
              <a:buNone/>
            </a:pPr>
            <a:r>
              <a:rPr b="1" lang="en-GB" sz="1600">
                <a:solidFill>
                  <a:schemeClr val="dk1"/>
                </a:solidFill>
              </a:rPr>
              <a:t>BREAK:</a:t>
            </a:r>
            <a:endParaRPr b="1" sz="1600">
              <a:solidFill>
                <a:schemeClr val="dk1"/>
              </a:solidFill>
            </a:endParaRPr>
          </a:p>
          <a:p>
            <a:pPr indent="0" lvl="0" marL="0">
              <a:spcBef>
                <a:spcPts val="1600"/>
              </a:spcBef>
              <a:spcAft>
                <a:spcPts val="0"/>
              </a:spcAft>
              <a:buNone/>
            </a:pPr>
            <a:r>
              <a:rPr lang="en-GB" sz="1600">
                <a:solidFill>
                  <a:schemeClr val="dk1"/>
                </a:solidFill>
              </a:rPr>
              <a:t>Sometimes you don’t know it’s time to end a loop until you get half way through the body. In that case you can use the break statement to jump out of the loop.</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1600"/>
              </a:spcAft>
              <a:buNone/>
            </a:pPr>
            <a:r>
              <a:t/>
            </a:r>
            <a:endParaRPr b="1"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idx="1" type="subTitle"/>
          </p:nvPr>
        </p:nvSpPr>
        <p:spPr>
          <a:xfrm>
            <a:off x="89600" y="81825"/>
            <a:ext cx="8520600" cy="44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---&gt; Simple syntax:</a:t>
            </a:r>
            <a:endParaRPr sz="1800"/>
          </a:p>
          <a:p>
            <a:pPr indent="0" lvl="0" marL="0" rtl="0" algn="l">
              <a:spcBef>
                <a:spcPts val="0"/>
              </a:spcBef>
              <a:spcAft>
                <a:spcPts val="0"/>
              </a:spcAft>
              <a:buNone/>
            </a:pPr>
            <a:r>
              <a:rPr lang="en-GB" sz="1800"/>
              <a:t>	Some programming languages will make irritate with parentheses, brackets,commas and colons</a:t>
            </a:r>
            <a:endParaRPr sz="1800"/>
          </a:p>
          <a:p>
            <a:pPr indent="0" lvl="0" marL="0" rtl="0" algn="l">
              <a:spcBef>
                <a:spcPts val="0"/>
              </a:spcBef>
              <a:spcAft>
                <a:spcPts val="0"/>
              </a:spcAft>
              <a:buNone/>
            </a:pPr>
            <a:r>
              <a:rPr lang="en-GB" sz="1800"/>
              <a:t>	With python you spend less time debugging  syntax and more time programming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----&gt;Dynamically typed</a:t>
            </a:r>
            <a:endParaRPr sz="1800"/>
          </a:p>
          <a:p>
            <a:pPr indent="0" lvl="0" marL="0" rtl="0" algn="l">
              <a:spcBef>
                <a:spcPts val="0"/>
              </a:spcBef>
              <a:spcAft>
                <a:spcPts val="0"/>
              </a:spcAft>
              <a:buNone/>
            </a:pPr>
            <a:r>
              <a:rPr lang="en-GB" sz="1800"/>
              <a:t>Java :   int x = 2</a:t>
            </a:r>
            <a:endParaRPr sz="1800"/>
          </a:p>
          <a:p>
            <a:pPr indent="0" lvl="0" marL="0" rtl="0" algn="l">
              <a:spcBef>
                <a:spcPts val="0"/>
              </a:spcBef>
              <a:spcAft>
                <a:spcPts val="0"/>
              </a:spcAft>
              <a:buNone/>
            </a:pPr>
            <a:r>
              <a:rPr lang="en-GB" sz="1800"/>
              <a:t>	    x  = (int)x/2</a:t>
            </a:r>
            <a:endParaRPr sz="1800"/>
          </a:p>
          <a:p>
            <a:pPr indent="0" lvl="0" marL="0" rtl="0" algn="l">
              <a:spcBef>
                <a:spcPts val="0"/>
              </a:spcBef>
              <a:spcAft>
                <a:spcPts val="0"/>
              </a:spcAft>
              <a:buNone/>
            </a:pPr>
            <a:r>
              <a:rPr lang="en-GB" sz="1800"/>
              <a:t>Python:   x = 2</a:t>
            </a:r>
            <a:endParaRPr sz="1800"/>
          </a:p>
          <a:p>
            <a:pPr indent="0" lvl="0" marL="0" rtl="0" algn="l">
              <a:spcBef>
                <a:spcPts val="0"/>
              </a:spcBef>
              <a:spcAft>
                <a:spcPts val="0"/>
              </a:spcAft>
              <a:buNone/>
            </a:pPr>
            <a:r>
              <a:rPr lang="en-GB" sz="1800"/>
              <a:t>	      X = x/2</a:t>
            </a:r>
            <a:endParaRPr sz="1800"/>
          </a:p>
          <a:p>
            <a:pPr indent="0" lvl="0" marL="0" algn="l">
              <a:spcBef>
                <a:spcPts val="0"/>
              </a:spcBef>
              <a:spcAft>
                <a:spcPts val="0"/>
              </a:spcAft>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sz="3600"/>
              <a:t>Strings</a:t>
            </a:r>
            <a:endParaRPr b="1" sz="3600"/>
          </a:p>
        </p:txBody>
      </p:sp>
      <p:sp>
        <p:nvSpPr>
          <p:cNvPr id="279" name="Shape 2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600"/>
          </a:p>
          <a:p>
            <a:pPr indent="0" lvl="0" marL="0">
              <a:spcBef>
                <a:spcPts val="1600"/>
              </a:spcBef>
              <a:spcAft>
                <a:spcPts val="0"/>
              </a:spcAft>
              <a:buNone/>
            </a:pPr>
            <a:r>
              <a:rPr lang="en-GB" sz="1600">
                <a:solidFill>
                  <a:schemeClr val="dk1"/>
                </a:solidFill>
              </a:rPr>
              <a:t>Strings are not like integers, floats, and booleans. A string is a sequence, which means it is an ordered collection of other values. </a:t>
            </a:r>
            <a:endParaRPr sz="1600">
              <a:solidFill>
                <a:schemeClr val="dk1"/>
              </a:solidFill>
            </a:endParaRPr>
          </a:p>
          <a:p>
            <a:pPr indent="0" lvl="0" marL="0">
              <a:spcBef>
                <a:spcPts val="1600"/>
              </a:spcBef>
              <a:spcAft>
                <a:spcPts val="1600"/>
              </a:spcAft>
              <a:buNone/>
            </a:pPr>
            <a:r>
              <a:rPr lang="en-GB" sz="1600">
                <a:solidFill>
                  <a:schemeClr val="dk1"/>
                </a:solidFill>
              </a:rPr>
              <a:t>In this chapter you’ll see how to access the characters that make up a string, and you’ll learn about some of the methods strings provide</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string is a sequence</a:t>
            </a:r>
            <a:endParaRPr/>
          </a:p>
          <a:p>
            <a:pPr indent="0" lvl="0" marL="0">
              <a:spcBef>
                <a:spcPts val="0"/>
              </a:spcBef>
              <a:spcAft>
                <a:spcPts val="0"/>
              </a:spcAft>
              <a:buNone/>
            </a:pPr>
            <a:r>
              <a:t/>
            </a:r>
            <a:endParaRPr/>
          </a:p>
        </p:txBody>
      </p:sp>
      <p:sp>
        <p:nvSpPr>
          <p:cNvPr id="285" name="Shape 285"/>
          <p:cNvSpPr txBox="1"/>
          <p:nvPr>
            <p:ph idx="1" type="body"/>
          </p:nvPr>
        </p:nvSpPr>
        <p:spPr>
          <a:xfrm>
            <a:off x="311700" y="1152475"/>
            <a:ext cx="8520600" cy="382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A string is a sequence of characters. You can access the characters one at a time with the bracket operator:</a:t>
            </a:r>
            <a:endParaRPr sz="1600">
              <a:solidFill>
                <a:schemeClr val="dk1"/>
              </a:solidFill>
            </a:endParaRPr>
          </a:p>
          <a:p>
            <a:pPr indent="0" lvl="0" marL="0">
              <a:spcBef>
                <a:spcPts val="1600"/>
              </a:spcBef>
              <a:spcAft>
                <a:spcPts val="0"/>
              </a:spcAft>
              <a:buNone/>
            </a:pPr>
            <a:r>
              <a:rPr lang="en-GB" sz="1600">
                <a:solidFill>
                  <a:schemeClr val="dk1"/>
                </a:solidFill>
              </a:rPr>
              <a:t>-----&gt; JUPYTER - NOTEBOOK</a:t>
            </a:r>
            <a:endParaRPr sz="1600">
              <a:solidFill>
                <a:schemeClr val="dk1"/>
              </a:solidFill>
            </a:endParaRPr>
          </a:p>
          <a:p>
            <a:pPr indent="0" lvl="0" marL="0">
              <a:spcBef>
                <a:spcPts val="1600"/>
              </a:spcBef>
              <a:spcAft>
                <a:spcPts val="0"/>
              </a:spcAft>
              <a:buNone/>
            </a:pPr>
            <a:r>
              <a:rPr lang="en-GB" sz="1600">
                <a:solidFill>
                  <a:schemeClr val="dk1"/>
                </a:solidFill>
              </a:rPr>
              <a:t>The second statement selects character number 1 from fruit and assigns it to letter.</a:t>
            </a:r>
            <a:endParaRPr sz="1600">
              <a:solidFill>
                <a:schemeClr val="dk1"/>
              </a:solidFill>
            </a:endParaRPr>
          </a:p>
          <a:p>
            <a:pPr indent="0" lvl="0" marL="0">
              <a:spcBef>
                <a:spcPts val="1600"/>
              </a:spcBef>
              <a:spcAft>
                <a:spcPts val="0"/>
              </a:spcAft>
              <a:buNone/>
            </a:pPr>
            <a:r>
              <a:rPr lang="en-GB" sz="1600">
                <a:solidFill>
                  <a:schemeClr val="dk1"/>
                </a:solidFill>
              </a:rPr>
              <a:t>The expression in brackets is called an index. The index indicates which character in the sequence you want (hence the name).</a:t>
            </a:r>
            <a:endParaRPr sz="1600">
              <a:solidFill>
                <a:schemeClr val="dk1"/>
              </a:solidFill>
            </a:endParaRPr>
          </a:p>
          <a:p>
            <a:pPr indent="0" lvl="0" marL="0">
              <a:spcBef>
                <a:spcPts val="1600"/>
              </a:spcBef>
              <a:spcAft>
                <a:spcPts val="0"/>
              </a:spcAft>
              <a:buNone/>
            </a:pPr>
            <a:r>
              <a:rPr lang="en-GB" sz="1600">
                <a:solidFill>
                  <a:schemeClr val="dk1"/>
                </a:solidFill>
              </a:rPr>
              <a:t>-----&gt; jupyter-notebook</a:t>
            </a:r>
            <a:endParaRPr sz="1600">
              <a:solidFill>
                <a:schemeClr val="dk1"/>
              </a:solidFill>
            </a:endParaRPr>
          </a:p>
          <a:p>
            <a:pPr indent="0" lvl="0" marL="0">
              <a:spcBef>
                <a:spcPts val="1600"/>
              </a:spcBef>
              <a:spcAft>
                <a:spcPts val="0"/>
              </a:spcAft>
              <a:buNone/>
            </a:pPr>
            <a:r>
              <a:rPr lang="en-GB" sz="1600">
                <a:solidFill>
                  <a:schemeClr val="dk1"/>
                </a:solidFill>
              </a:rPr>
              <a:t>But you might not get what you expect:</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String operations</a:t>
            </a:r>
            <a:endParaRPr/>
          </a:p>
        </p:txBody>
      </p:sp>
      <p:sp>
        <p:nvSpPr>
          <p:cNvPr id="291" name="Shape 291"/>
          <p:cNvSpPr txBox="1"/>
          <p:nvPr>
            <p:ph idx="1" type="body"/>
          </p:nvPr>
        </p:nvSpPr>
        <p:spPr>
          <a:xfrm>
            <a:off x="311700" y="1152475"/>
            <a:ext cx="8520600" cy="3722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In general, you can’t perform mathematical operations on strings, even if the strings look like numbers, so the following are illegal:</a:t>
            </a:r>
            <a:endParaRPr sz="1600">
              <a:solidFill>
                <a:schemeClr val="dk1"/>
              </a:solidFill>
            </a:endParaRPr>
          </a:p>
          <a:p>
            <a:pPr indent="0" lvl="0" marL="0">
              <a:spcBef>
                <a:spcPts val="1600"/>
              </a:spcBef>
              <a:spcAft>
                <a:spcPts val="0"/>
              </a:spcAft>
              <a:buNone/>
            </a:pPr>
            <a:r>
              <a:rPr lang="en-GB" sz="1600">
                <a:solidFill>
                  <a:schemeClr val="dk1"/>
                </a:solidFill>
              </a:rPr>
              <a:t>-----&gt;jupyter - notebook</a:t>
            </a:r>
            <a:endParaRPr sz="1600">
              <a:solidFill>
                <a:schemeClr val="dk1"/>
              </a:solidFill>
            </a:endParaRPr>
          </a:p>
          <a:p>
            <a:pPr indent="0" lvl="0" marL="0">
              <a:spcBef>
                <a:spcPts val="1600"/>
              </a:spcBef>
              <a:spcAft>
                <a:spcPts val="0"/>
              </a:spcAft>
              <a:buNone/>
            </a:pPr>
            <a:r>
              <a:rPr lang="en-GB" sz="1600">
                <a:solidFill>
                  <a:schemeClr val="dk1"/>
                </a:solidFill>
              </a:rPr>
              <a:t>But there are two exceptions,+and * .</a:t>
            </a:r>
            <a:endParaRPr sz="1600">
              <a:solidFill>
                <a:schemeClr val="dk1"/>
              </a:solidFill>
            </a:endParaRPr>
          </a:p>
          <a:p>
            <a:pPr indent="0" lvl="0" marL="0">
              <a:spcBef>
                <a:spcPts val="1600"/>
              </a:spcBef>
              <a:spcAft>
                <a:spcPts val="0"/>
              </a:spcAft>
              <a:buNone/>
            </a:pPr>
            <a:r>
              <a:rPr lang="en-GB" sz="1600">
                <a:solidFill>
                  <a:schemeClr val="dk1"/>
                </a:solidFill>
              </a:rPr>
              <a:t>The + operator performs string concatenation, which means it joins the strings by linking them end-to-end.</a:t>
            </a:r>
            <a:endParaRPr sz="1600">
              <a:solidFill>
                <a:schemeClr val="dk1"/>
              </a:solidFill>
            </a:endParaRPr>
          </a:p>
          <a:p>
            <a:pPr indent="0" lvl="0" marL="0">
              <a:spcBef>
                <a:spcPts val="1600"/>
              </a:spcBef>
              <a:spcAft>
                <a:spcPts val="0"/>
              </a:spcAft>
              <a:buNone/>
            </a:pPr>
            <a:r>
              <a:rPr lang="en-GB" sz="1600">
                <a:solidFill>
                  <a:schemeClr val="dk1"/>
                </a:solidFill>
              </a:rPr>
              <a:t>------&gt; jupyter-notebook</a:t>
            </a:r>
            <a:endParaRPr sz="1600">
              <a:solidFill>
                <a:schemeClr val="dk1"/>
              </a:solidFill>
            </a:endParaRPr>
          </a:p>
          <a:p>
            <a:pPr indent="0" lvl="0" marL="0">
              <a:spcBef>
                <a:spcPts val="1600"/>
              </a:spcBef>
              <a:spcAft>
                <a:spcPts val="0"/>
              </a:spcAft>
              <a:buNone/>
            </a:pPr>
            <a:r>
              <a:rPr lang="en-GB" sz="1600">
                <a:solidFill>
                  <a:schemeClr val="dk1"/>
                </a:solidFill>
              </a:rPr>
              <a:t>The * operator also works on strings; it performs repetition. For example, 'Spam '*3 is 'Spam Spam Spam'.  If one of the values is a string, the other has to be an integer.</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idx="1" type="body"/>
          </p:nvPr>
        </p:nvSpPr>
        <p:spPr>
          <a:xfrm>
            <a:off x="311700" y="374075"/>
            <a:ext cx="8520600" cy="43719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sz="1600">
                <a:solidFill>
                  <a:schemeClr val="dk1"/>
                </a:solidFill>
              </a:rPr>
              <a:t>For most people, the first letter of ' banana ' is b, not a. But for computer scientists, the index is an offset from the beginning of the string, and the offset of the first letter is zero.</a:t>
            </a:r>
            <a:endParaRPr sz="1600">
              <a:solidFill>
                <a:schemeClr val="dk1"/>
              </a:solidFill>
            </a:endParaRPr>
          </a:p>
          <a:p>
            <a:pPr indent="0" lvl="0" marL="0">
              <a:spcBef>
                <a:spcPts val="1600"/>
              </a:spcBef>
              <a:spcAft>
                <a:spcPts val="0"/>
              </a:spcAft>
              <a:buNone/>
            </a:pPr>
            <a:r>
              <a:rPr b="1" lang="en-GB" sz="1600"/>
              <a:t>LEN(Length):</a:t>
            </a:r>
            <a:endParaRPr b="1" sz="1600"/>
          </a:p>
          <a:p>
            <a:pPr indent="0" lvl="0" marL="0">
              <a:spcBef>
                <a:spcPts val="1600"/>
              </a:spcBef>
              <a:spcAft>
                <a:spcPts val="0"/>
              </a:spcAft>
              <a:buNone/>
            </a:pPr>
            <a:r>
              <a:rPr lang="en-GB" sz="1600">
                <a:solidFill>
                  <a:schemeClr val="dk1"/>
                </a:solidFill>
              </a:rPr>
              <a:t>Len is a built-in function that returns the number of characters in a string:</a:t>
            </a:r>
            <a:endParaRPr sz="1600">
              <a:solidFill>
                <a:schemeClr val="dk1"/>
              </a:solidFill>
            </a:endParaRPr>
          </a:p>
          <a:p>
            <a:pPr indent="0" lvl="0" marL="0">
              <a:spcBef>
                <a:spcPts val="1600"/>
              </a:spcBef>
              <a:spcAft>
                <a:spcPts val="0"/>
              </a:spcAft>
              <a:buNone/>
            </a:pPr>
            <a:r>
              <a:rPr lang="en-GB" sz="1600">
                <a:solidFill>
                  <a:schemeClr val="dk1"/>
                </a:solidFill>
              </a:rPr>
              <a:t>----&gt; jupyter - notebook</a:t>
            </a:r>
            <a:endParaRPr sz="1600">
              <a:solidFill>
                <a:schemeClr val="dk1"/>
              </a:solidFill>
            </a:endParaRPr>
          </a:p>
          <a:p>
            <a:pPr indent="0" lvl="0" marL="0">
              <a:spcBef>
                <a:spcPts val="1600"/>
              </a:spcBef>
              <a:spcAft>
                <a:spcPts val="0"/>
              </a:spcAft>
              <a:buNone/>
            </a:pPr>
            <a:r>
              <a:rPr lang="en-GB" sz="1600">
                <a:solidFill>
                  <a:schemeClr val="dk1"/>
                </a:solidFill>
              </a:rPr>
              <a:t>To get the last letter of a string, you might be tempted to try something like this:</a:t>
            </a:r>
            <a:endParaRPr sz="1600">
              <a:solidFill>
                <a:schemeClr val="dk1"/>
              </a:solidFill>
            </a:endParaRPr>
          </a:p>
          <a:p>
            <a:pPr indent="0" lvl="0" marL="0">
              <a:spcBef>
                <a:spcPts val="1600"/>
              </a:spcBef>
              <a:spcAft>
                <a:spcPts val="0"/>
              </a:spcAft>
              <a:buNone/>
            </a:pPr>
            <a:r>
              <a:rPr lang="en-GB" sz="1600">
                <a:solidFill>
                  <a:schemeClr val="dk1"/>
                </a:solidFill>
              </a:rPr>
              <a:t>----&gt; jupyter - notebook</a:t>
            </a:r>
            <a:endParaRPr sz="1600">
              <a:solidFill>
                <a:schemeClr val="dk1"/>
              </a:solidFill>
            </a:endParaRPr>
          </a:p>
          <a:p>
            <a:pPr indent="0" lvl="0" marL="0">
              <a:spcBef>
                <a:spcPts val="1600"/>
              </a:spcBef>
              <a:spcAft>
                <a:spcPts val="0"/>
              </a:spcAft>
              <a:buNone/>
            </a:pPr>
            <a:r>
              <a:rPr lang="en-GB" sz="1500">
                <a:solidFill>
                  <a:schemeClr val="dk1"/>
                </a:solidFill>
              </a:rPr>
              <a:t>The reason for the IndexError is that there is no letter in 'banana' with the index 6. Since we started counting at zero, the six letters are numbered 0 to 5. To get the last character, you have to subtract 1 from length:</a:t>
            </a:r>
            <a:endParaRPr sz="15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b="1"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a:t>FOR LOOP</a:t>
            </a:r>
            <a:endParaRPr b="1"/>
          </a:p>
          <a:p>
            <a:pPr indent="0" lvl="0" marL="0">
              <a:spcBef>
                <a:spcPts val="0"/>
              </a:spcBef>
              <a:spcAft>
                <a:spcPts val="0"/>
              </a:spcAft>
              <a:buNone/>
            </a:pPr>
            <a:r>
              <a:t/>
            </a:r>
            <a:endParaRPr b="1"/>
          </a:p>
        </p:txBody>
      </p:sp>
      <p:sp>
        <p:nvSpPr>
          <p:cNvPr id="302" name="Shape 3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The following example shows how to use concatenation (string addition) and a for loop to generate an abecedarian series (that is, in alphabetical order). In Robert McCloskey’s book Make Way for Ducklings, the names of the ducklings are Jack, Kack, Lack, Mack, Nack, Ouack, Pack, and Quack. This loop outputs these names in order:</a:t>
            </a:r>
            <a:endParaRPr sz="1600">
              <a:solidFill>
                <a:schemeClr val="dk1"/>
              </a:solidFill>
            </a:endParaRPr>
          </a:p>
          <a:p>
            <a:pPr indent="0" lvl="0" marL="0">
              <a:spcBef>
                <a:spcPts val="1600"/>
              </a:spcBef>
              <a:spcAft>
                <a:spcPts val="0"/>
              </a:spcAft>
              <a:buNone/>
            </a:pPr>
            <a:r>
              <a:rPr lang="en-GB" sz="1300">
                <a:solidFill>
                  <a:schemeClr val="dk1"/>
                </a:solidFill>
                <a:latin typeface="Verdana"/>
                <a:ea typeface="Verdana"/>
                <a:cs typeface="Verdana"/>
                <a:sym typeface="Verdana"/>
              </a:rPr>
              <a:t>prefixes ='JKLMNOP' </a:t>
            </a:r>
            <a:endParaRPr sz="1300">
              <a:solidFill>
                <a:schemeClr val="dk1"/>
              </a:solidFill>
              <a:latin typeface="Verdana"/>
              <a:ea typeface="Verdana"/>
              <a:cs typeface="Verdana"/>
              <a:sym typeface="Verdana"/>
            </a:endParaRPr>
          </a:p>
          <a:p>
            <a:pPr indent="0" lvl="0" marL="0">
              <a:spcBef>
                <a:spcPts val="1600"/>
              </a:spcBef>
              <a:spcAft>
                <a:spcPts val="0"/>
              </a:spcAft>
              <a:buNone/>
            </a:pPr>
            <a:r>
              <a:rPr lang="en-GB" sz="1300">
                <a:solidFill>
                  <a:schemeClr val="dk1"/>
                </a:solidFill>
                <a:latin typeface="Verdana"/>
                <a:ea typeface="Verdana"/>
                <a:cs typeface="Verdana"/>
                <a:sym typeface="Verdana"/>
              </a:rPr>
              <a:t>suffix ='ack</a:t>
            </a:r>
            <a:r>
              <a:rPr lang="en-GB" sz="1600">
                <a:solidFill>
                  <a:schemeClr val="dk1"/>
                </a:solidFill>
              </a:rPr>
              <a:t>’</a:t>
            </a:r>
            <a:endParaRPr sz="1600">
              <a:solidFill>
                <a:schemeClr val="dk1"/>
              </a:solidFill>
            </a:endParaRPr>
          </a:p>
          <a:p>
            <a:pPr indent="0" lvl="0" marL="0">
              <a:spcBef>
                <a:spcPts val="1600"/>
              </a:spcBef>
              <a:spcAft>
                <a:spcPts val="0"/>
              </a:spcAft>
              <a:buNone/>
            </a:pPr>
            <a:r>
              <a:rPr lang="en-GB" sz="1600">
                <a:solidFill>
                  <a:schemeClr val="dk1"/>
                </a:solidFill>
              </a:rPr>
              <a:t>----&gt; jupyter-notebook</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String slices</a:t>
            </a:r>
            <a:endParaRPr/>
          </a:p>
        </p:txBody>
      </p:sp>
      <p:sp>
        <p:nvSpPr>
          <p:cNvPr id="308" name="Shape 308"/>
          <p:cNvSpPr txBox="1"/>
          <p:nvPr>
            <p:ph idx="1" type="body"/>
          </p:nvPr>
        </p:nvSpPr>
        <p:spPr>
          <a:xfrm>
            <a:off x="311700" y="1152475"/>
            <a:ext cx="8520600" cy="3710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sz="1600">
                <a:solidFill>
                  <a:schemeClr val="dk1"/>
                </a:solidFill>
              </a:rPr>
              <a:t>A segment of a string is called a slice. Selecting a slice is similar to selecting a character:</a:t>
            </a:r>
            <a:endParaRPr sz="1600">
              <a:solidFill>
                <a:schemeClr val="dk1"/>
              </a:solidFill>
            </a:endParaRPr>
          </a:p>
          <a:p>
            <a:pPr indent="0" lvl="0" marL="0">
              <a:spcBef>
                <a:spcPts val="1600"/>
              </a:spcBef>
              <a:spcAft>
                <a:spcPts val="0"/>
              </a:spcAft>
              <a:buNone/>
            </a:pPr>
            <a:r>
              <a:rPr lang="en-GB" sz="1600"/>
              <a:t>----&gt; jupyter-notebook</a:t>
            </a:r>
            <a:endParaRPr sz="1600"/>
          </a:p>
          <a:p>
            <a:pPr indent="0" lvl="0" marL="0">
              <a:spcBef>
                <a:spcPts val="1600"/>
              </a:spcBef>
              <a:spcAft>
                <a:spcPts val="0"/>
              </a:spcAft>
              <a:buNone/>
            </a:pPr>
            <a:r>
              <a:rPr lang="en-GB" sz="1600">
                <a:solidFill>
                  <a:schemeClr val="dk1"/>
                </a:solidFill>
              </a:rPr>
              <a:t>The operator [n:m] returns the part of the string from the “n-eth” character to the “m-eth” character, including the first but excluding the last.</a:t>
            </a:r>
            <a:endParaRPr sz="1600">
              <a:solidFill>
                <a:schemeClr val="dk1"/>
              </a:solidFill>
            </a:endParaRPr>
          </a:p>
          <a:p>
            <a:pPr indent="0" lvl="0" marL="0">
              <a:spcBef>
                <a:spcPts val="1600"/>
              </a:spcBef>
              <a:spcAft>
                <a:spcPts val="0"/>
              </a:spcAft>
              <a:buNone/>
            </a:pPr>
            <a:r>
              <a:rPr lang="en-GB" sz="1600">
                <a:solidFill>
                  <a:schemeClr val="dk1"/>
                </a:solidFill>
              </a:rPr>
              <a:t> This behavior is counterintuitive, but it might help to imagine the indices pointing between the characters</a:t>
            </a:r>
            <a:endParaRPr sz="1600">
              <a:solidFill>
                <a:schemeClr val="dk1"/>
              </a:solidFill>
            </a:endParaRPr>
          </a:p>
          <a:p>
            <a:pPr indent="0" lvl="0" marL="0">
              <a:spcBef>
                <a:spcPts val="1600"/>
              </a:spcBef>
              <a:spcAft>
                <a:spcPts val="0"/>
              </a:spcAft>
              <a:buNone/>
            </a:pPr>
            <a:r>
              <a:rPr lang="en-GB" sz="1600">
                <a:solidFill>
                  <a:schemeClr val="dk1"/>
                </a:solidFill>
              </a:rPr>
              <a:t>If you omit the first index (before the colon), the slice starts at the beginning of the string.</a:t>
            </a:r>
            <a:endParaRPr sz="1600">
              <a:solidFill>
                <a:schemeClr val="dk1"/>
              </a:solidFill>
            </a:endParaRPr>
          </a:p>
          <a:p>
            <a:pPr indent="0" lvl="0" marL="0">
              <a:spcBef>
                <a:spcPts val="1600"/>
              </a:spcBef>
              <a:spcAft>
                <a:spcPts val="0"/>
              </a:spcAft>
              <a:buNone/>
            </a:pPr>
            <a:r>
              <a:rPr lang="en-GB" sz="1600">
                <a:solidFill>
                  <a:schemeClr val="dk1"/>
                </a:solidFill>
              </a:rPr>
              <a:t>If you omit the second index, the slice goes to the end of the string:</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Contd ..,</a:t>
            </a:r>
            <a:endParaRPr/>
          </a:p>
        </p:txBody>
      </p:sp>
      <p:sp>
        <p:nvSpPr>
          <p:cNvPr id="314" name="Shape 314"/>
          <p:cNvSpPr txBox="1"/>
          <p:nvPr>
            <p:ph idx="1" type="body"/>
          </p:nvPr>
        </p:nvSpPr>
        <p:spPr>
          <a:xfrm>
            <a:off x="311700" y="1152475"/>
            <a:ext cx="8520600" cy="380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If the first index is greater than or equal to the second the result is an empty string, represented by two quotation marks:</a:t>
            </a:r>
            <a:endParaRPr sz="1600">
              <a:solidFill>
                <a:schemeClr val="dk1"/>
              </a:solidFill>
            </a:endParaRPr>
          </a:p>
          <a:p>
            <a:pPr indent="0" lvl="0" marL="0">
              <a:spcBef>
                <a:spcPts val="1600"/>
              </a:spcBef>
              <a:spcAft>
                <a:spcPts val="0"/>
              </a:spcAft>
              <a:buNone/>
            </a:pPr>
            <a:r>
              <a:rPr b="1" lang="en-GB" sz="2600">
                <a:solidFill>
                  <a:schemeClr val="dk1"/>
                </a:solidFill>
              </a:rPr>
              <a:t>Strings are immutable</a:t>
            </a:r>
            <a:endParaRPr b="1" sz="2600">
              <a:solidFill>
                <a:schemeClr val="dk1"/>
              </a:solidFill>
            </a:endParaRPr>
          </a:p>
          <a:p>
            <a:pPr indent="0" lvl="0" marL="0">
              <a:spcBef>
                <a:spcPts val="1600"/>
              </a:spcBef>
              <a:spcAft>
                <a:spcPts val="0"/>
              </a:spcAft>
              <a:buNone/>
            </a:pPr>
            <a:r>
              <a:rPr lang="en-GB" sz="1600">
                <a:solidFill>
                  <a:schemeClr val="dk1"/>
                </a:solidFill>
              </a:rPr>
              <a:t>Immutable which means you can’t change an existing string.</a:t>
            </a:r>
            <a:endParaRPr sz="1600">
              <a:solidFill>
                <a:schemeClr val="dk1"/>
              </a:solidFill>
            </a:endParaRPr>
          </a:p>
          <a:p>
            <a:pPr indent="0" lvl="0" marL="0">
              <a:spcBef>
                <a:spcPts val="1600"/>
              </a:spcBef>
              <a:spcAft>
                <a:spcPts val="0"/>
              </a:spcAft>
              <a:buNone/>
            </a:pPr>
            <a:r>
              <a:rPr lang="en-GB" sz="1600">
                <a:solidFill>
                  <a:schemeClr val="dk1"/>
                </a:solidFill>
              </a:rPr>
              <a:t>he best you can do is create a new string that is a variation on the original:</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GB" sz="2600"/>
              <a:t>Searching:</a:t>
            </a:r>
            <a:endParaRPr b="1" sz="1600"/>
          </a:p>
          <a:p>
            <a:pPr indent="0" lvl="0" marL="0">
              <a:spcBef>
                <a:spcPts val="1600"/>
              </a:spcBef>
              <a:spcAft>
                <a:spcPts val="0"/>
              </a:spcAft>
              <a:buNone/>
            </a:pPr>
            <a:r>
              <a:t/>
            </a:r>
            <a:endParaRPr/>
          </a:p>
        </p:txBody>
      </p:sp>
      <p:sp>
        <p:nvSpPr>
          <p:cNvPr id="320" name="Shape 320"/>
          <p:cNvSpPr txBox="1"/>
          <p:nvPr>
            <p:ph idx="1" type="body"/>
          </p:nvPr>
        </p:nvSpPr>
        <p:spPr>
          <a:xfrm>
            <a:off x="311700" y="1152475"/>
            <a:ext cx="8520600" cy="366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t>-----&gt; jupyter - notebook</a:t>
            </a:r>
            <a:endParaRPr sz="1600"/>
          </a:p>
          <a:p>
            <a:pPr indent="0" lvl="0" marL="0">
              <a:spcBef>
                <a:spcPts val="1600"/>
              </a:spcBef>
              <a:spcAft>
                <a:spcPts val="0"/>
              </a:spcAft>
              <a:buNone/>
            </a:pPr>
            <a:r>
              <a:rPr lang="en-GB" sz="1600">
                <a:solidFill>
                  <a:schemeClr val="dk1"/>
                </a:solidFill>
              </a:rPr>
              <a:t>In a sense, find is the inverse of the [] operator. Instead of taking an index and extracting the corresponding character, it takes a character and finds the index where that character appears. If the character is not found, the function returns -1.</a:t>
            </a:r>
            <a:endParaRPr sz="1600">
              <a:solidFill>
                <a:schemeClr val="dk1"/>
              </a:solidFill>
            </a:endParaRPr>
          </a:p>
          <a:p>
            <a:pPr indent="0" lvl="0" marL="0">
              <a:spcBef>
                <a:spcPts val="1600"/>
              </a:spcBef>
              <a:spcAft>
                <a:spcPts val="0"/>
              </a:spcAft>
              <a:buNone/>
            </a:pPr>
            <a:r>
              <a:rPr lang="en-GB" sz="1600">
                <a:solidFill>
                  <a:schemeClr val="dk1"/>
                </a:solidFill>
              </a:rPr>
              <a:t>This is the first example we have seen of a return statement inside a loop. If word[index] == letter , the function breaks out of the loop and returns immediately.</a:t>
            </a:r>
            <a:endParaRPr sz="1600">
              <a:solidFill>
                <a:schemeClr val="dk1"/>
              </a:solidFill>
            </a:endParaRPr>
          </a:p>
          <a:p>
            <a:pPr indent="0" lvl="0" marL="0">
              <a:spcBef>
                <a:spcPts val="1600"/>
              </a:spcBef>
              <a:spcAft>
                <a:spcPts val="0"/>
              </a:spcAft>
              <a:buNone/>
            </a:pPr>
            <a:r>
              <a:rPr lang="en-GB" sz="1600">
                <a:solidFill>
                  <a:schemeClr val="dk1"/>
                </a:solidFill>
              </a:rPr>
              <a:t>if the character doesn’t appear in the string, the program exits the loop normally and returns -1</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String methods</a:t>
            </a:r>
            <a:endParaRPr/>
          </a:p>
        </p:txBody>
      </p:sp>
      <p:sp>
        <p:nvSpPr>
          <p:cNvPr id="326" name="Shape 3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1600"/>
              </a:spcAft>
              <a:buNone/>
            </a:pPr>
            <a:r>
              <a:t/>
            </a:r>
            <a:endParaRPr/>
          </a:p>
        </p:txBody>
      </p:sp>
      <p:pic>
        <p:nvPicPr>
          <p:cNvPr id="327" name="Shape 327"/>
          <p:cNvPicPr preferRelativeResize="0"/>
          <p:nvPr/>
        </p:nvPicPr>
        <p:blipFill>
          <a:blip r:embed="rId3">
            <a:alphaModFix/>
          </a:blip>
          <a:stretch>
            <a:fillRect/>
          </a:stretch>
        </p:blipFill>
        <p:spPr>
          <a:xfrm>
            <a:off x="1356025" y="1624875"/>
            <a:ext cx="6254450" cy="3019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REFERENCE</a:t>
            </a:r>
            <a:endParaRPr/>
          </a:p>
        </p:txBody>
      </p:sp>
      <p:sp>
        <p:nvSpPr>
          <p:cNvPr id="333" name="Shape 3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u="sng">
                <a:solidFill>
                  <a:schemeClr val="hlink"/>
                </a:solidFill>
                <a:hlinkClick r:id="rId3"/>
              </a:rPr>
              <a:t>https://docs.python.org/3/library/string.html</a:t>
            </a:r>
            <a:endParaRPr/>
          </a:p>
          <a:p>
            <a:pPr indent="0" lvl="0" marL="0">
              <a:spcBef>
                <a:spcPts val="1600"/>
              </a:spcBef>
              <a:spcAft>
                <a:spcPts val="0"/>
              </a:spcAft>
              <a:buNone/>
            </a:pPr>
            <a:r>
              <a:t/>
            </a:r>
            <a:endParaRPr/>
          </a:p>
          <a:p>
            <a:pPr indent="0" lvl="0" marL="0">
              <a:spcBef>
                <a:spcPts val="1600"/>
              </a:spcBef>
              <a:spcAft>
                <a:spcPts val="1600"/>
              </a:spcAft>
              <a:buNone/>
            </a:pPr>
            <a:r>
              <a:rPr lang="en-GB"/>
              <a:t>For more string 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subTitle"/>
          </p:nvPr>
        </p:nvSpPr>
        <p:spPr>
          <a:xfrm>
            <a:off x="311700" y="257175"/>
            <a:ext cx="8520600" cy="43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----&gt; One liners</a:t>
            </a:r>
            <a:endParaRPr sz="1800"/>
          </a:p>
          <a:p>
            <a:pPr indent="0" lvl="0" marL="0" rtl="0" algn="l">
              <a:spcBef>
                <a:spcPts val="0"/>
              </a:spcBef>
              <a:spcAft>
                <a:spcPts val="0"/>
              </a:spcAft>
              <a:buClr>
                <a:schemeClr val="dk1"/>
              </a:buClr>
              <a:buSzPts val="1100"/>
              <a:buFont typeface="Arial"/>
              <a:buNone/>
            </a:pPr>
            <a:r>
              <a:rPr lang="en-GB" sz="1800"/>
              <a:t>Elegant 1-line solutions to what takes a whole block of code in other languages.</a:t>
            </a:r>
            <a:endParaRPr sz="1800"/>
          </a:p>
          <a:p>
            <a:pPr indent="0" lvl="0" marL="0" rtl="0" algn="l">
              <a:spcBef>
                <a:spcPts val="0"/>
              </a:spcBef>
              <a:spcAft>
                <a:spcPts val="0"/>
              </a:spcAft>
              <a:buClr>
                <a:schemeClr val="dk1"/>
              </a:buClr>
              <a:buSzPts val="1100"/>
              <a:buFont typeface="Arial"/>
              <a:buNone/>
            </a:pPr>
            <a:r>
              <a:rPr lang="en-GB" sz="1800"/>
              <a:t>One example swap x and y</a:t>
            </a:r>
            <a:endParaRPr sz="1800"/>
          </a:p>
          <a:p>
            <a:pPr indent="0" lvl="0" marL="0" rtl="0" algn="l">
              <a:spcBef>
                <a:spcPts val="0"/>
              </a:spcBef>
              <a:spcAft>
                <a:spcPts val="0"/>
              </a:spcAft>
              <a:buClr>
                <a:schemeClr val="dk1"/>
              </a:buClr>
              <a:buSzPts val="1100"/>
              <a:buFont typeface="Arial"/>
              <a:buNone/>
            </a:pPr>
            <a:r>
              <a:rPr lang="en-GB" sz="1800"/>
              <a:t>Java:   int temp =  x;</a:t>
            </a:r>
            <a:endParaRPr sz="1800"/>
          </a:p>
          <a:p>
            <a:pPr indent="0" lvl="0" marL="0" rtl="0" algn="l">
              <a:spcBef>
                <a:spcPts val="0"/>
              </a:spcBef>
              <a:spcAft>
                <a:spcPts val="0"/>
              </a:spcAft>
              <a:buClr>
                <a:schemeClr val="dk1"/>
              </a:buClr>
              <a:buSzPts val="1100"/>
              <a:buFont typeface="Arial"/>
              <a:buNone/>
            </a:pPr>
            <a:r>
              <a:rPr lang="en-GB" sz="1800"/>
              <a:t>&gt;&gt;	  x = y;</a:t>
            </a:r>
            <a:endParaRPr sz="1800"/>
          </a:p>
          <a:p>
            <a:pPr indent="0" lvl="0" marL="0" rtl="0" algn="l">
              <a:spcBef>
                <a:spcPts val="0"/>
              </a:spcBef>
              <a:spcAft>
                <a:spcPts val="0"/>
              </a:spcAft>
              <a:buClr>
                <a:schemeClr val="dk1"/>
              </a:buClr>
              <a:buSzPts val="1100"/>
              <a:buFont typeface="Arial"/>
              <a:buNone/>
            </a:pPr>
            <a:r>
              <a:rPr lang="en-GB" sz="1800"/>
              <a:t>&gt;&gt;       y = temp;</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GB" sz="1800"/>
              <a:t>Python:  x,y = y,x</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GB" sz="1800"/>
              <a:t>----&gt; English like commands</a:t>
            </a:r>
            <a:endParaRPr sz="1800"/>
          </a:p>
          <a:p>
            <a:pPr indent="0" lvl="0" marL="0" rtl="0" algn="l">
              <a:spcBef>
                <a:spcPts val="0"/>
              </a:spcBef>
              <a:spcAft>
                <a:spcPts val="0"/>
              </a:spcAft>
              <a:buClr>
                <a:schemeClr val="dk1"/>
              </a:buClr>
              <a:buSzPts val="1100"/>
              <a:buFont typeface="Arial"/>
              <a:buNone/>
            </a:pPr>
            <a:r>
              <a:rPr lang="en-GB" sz="1800"/>
              <a:t>Python: name = ‘bob’</a:t>
            </a:r>
            <a:endParaRPr sz="1800"/>
          </a:p>
          <a:p>
            <a:pPr indent="0" lvl="0" marL="0" rtl="0" algn="l">
              <a:spcBef>
                <a:spcPts val="0"/>
              </a:spcBef>
              <a:spcAft>
                <a:spcPts val="0"/>
              </a:spcAft>
              <a:buClr>
                <a:schemeClr val="dk1"/>
              </a:buClr>
              <a:buSzPts val="1100"/>
              <a:buFont typeface="Arial"/>
              <a:buNone/>
            </a:pPr>
            <a:r>
              <a:rPr lang="en-GB" sz="1800"/>
              <a:t>	    print(name)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GB" sz="1800"/>
              <a:t> </a:t>
            </a:r>
            <a:endParaRPr sz="1800"/>
          </a:p>
          <a:p>
            <a:pPr indent="0" lvl="0" marL="0" algn="l">
              <a:spcBef>
                <a:spcPts val="0"/>
              </a:spcBef>
              <a:spcAft>
                <a:spcPts val="0"/>
              </a:spcAft>
              <a:buNone/>
            </a:pPr>
            <a:r>
              <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sz="2400"/>
              <a:t>The in operator</a:t>
            </a:r>
            <a:endParaRPr sz="2400"/>
          </a:p>
          <a:p>
            <a:pPr indent="0" lvl="0" marL="0">
              <a:spcBef>
                <a:spcPts val="0"/>
              </a:spcBef>
              <a:spcAft>
                <a:spcPts val="0"/>
              </a:spcAft>
              <a:buNone/>
            </a:pPr>
            <a:r>
              <a:t/>
            </a:r>
            <a:endParaRPr sz="2400"/>
          </a:p>
        </p:txBody>
      </p:sp>
      <p:sp>
        <p:nvSpPr>
          <p:cNvPr id="339" name="Shape 3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The word in is a boolean operator that takes two strings and returns True if the first appears as a substring in the second:</a:t>
            </a:r>
            <a:endParaRPr sz="1600">
              <a:solidFill>
                <a:schemeClr val="dk1"/>
              </a:solidFill>
            </a:endParaRPr>
          </a:p>
          <a:p>
            <a:pPr indent="0" lvl="0" marL="0">
              <a:spcBef>
                <a:spcPts val="1600"/>
              </a:spcBef>
              <a:spcAft>
                <a:spcPts val="0"/>
              </a:spcAft>
              <a:buClr>
                <a:schemeClr val="dk1"/>
              </a:buClr>
              <a:buSzPts val="1100"/>
              <a:buFont typeface="Arial"/>
              <a:buNone/>
            </a:pPr>
            <a:r>
              <a:rPr lang="en-GB" sz="1600">
                <a:solidFill>
                  <a:schemeClr val="dk1"/>
                </a:solidFill>
              </a:rPr>
              <a:t>-------&gt; jupyter-notebook</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3200400">
              <a:spcBef>
                <a:spcPts val="0"/>
              </a:spcBef>
              <a:spcAft>
                <a:spcPts val="0"/>
              </a:spcAft>
              <a:buNone/>
            </a:pPr>
            <a:r>
              <a:rPr b="1" lang="en-GB" sz="3000"/>
              <a:t>LISTS</a:t>
            </a:r>
            <a:endParaRPr b="1" sz="3000"/>
          </a:p>
        </p:txBody>
      </p:sp>
      <p:sp>
        <p:nvSpPr>
          <p:cNvPr id="345" name="Shape 3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This chapter presents one of Python’s most useful built-in types, lists</a:t>
            </a:r>
            <a:endParaRPr/>
          </a:p>
          <a:p>
            <a:pPr indent="0" lvl="0" marL="0">
              <a:spcBef>
                <a:spcPts val="1600"/>
              </a:spcBef>
              <a:spcAft>
                <a:spcPts val="0"/>
              </a:spcAft>
              <a:buNone/>
            </a:pPr>
            <a:r>
              <a:rPr lang="en-GB" sz="1600">
                <a:solidFill>
                  <a:schemeClr val="dk1"/>
                </a:solidFill>
              </a:rPr>
              <a:t>Like a string, a list is a sequence of values. In a string, the values are characters; in a list, they can be any type. The values in a list are called elements or sometimes items.</a:t>
            </a:r>
            <a:endParaRPr sz="1600">
              <a:solidFill>
                <a:schemeClr val="dk1"/>
              </a:solidFill>
            </a:endParaRPr>
          </a:p>
          <a:p>
            <a:pPr indent="0" lvl="0" marL="0">
              <a:spcBef>
                <a:spcPts val="1600"/>
              </a:spcBef>
              <a:spcAft>
                <a:spcPts val="0"/>
              </a:spcAft>
              <a:buNone/>
            </a:pPr>
            <a:r>
              <a:rPr lang="en-GB" sz="1600">
                <a:solidFill>
                  <a:schemeClr val="dk1"/>
                </a:solidFill>
              </a:rPr>
              <a:t>A list within another list is nested .</a:t>
            </a:r>
            <a:endParaRPr sz="1600">
              <a:solidFill>
                <a:schemeClr val="dk1"/>
              </a:solidFill>
            </a:endParaRPr>
          </a:p>
          <a:p>
            <a:pPr indent="0" lvl="0" marL="0">
              <a:spcBef>
                <a:spcPts val="1600"/>
              </a:spcBef>
              <a:spcAft>
                <a:spcPts val="0"/>
              </a:spcAft>
              <a:buNone/>
            </a:pPr>
            <a:r>
              <a:rPr lang="en-GB" sz="1600">
                <a:solidFill>
                  <a:schemeClr val="dk1"/>
                </a:solidFill>
              </a:rPr>
              <a:t>A list that contains no elements is called an empty list; you can create one with empty brackets, [ ].</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Lists are mutable</a:t>
            </a:r>
            <a:endParaRPr/>
          </a:p>
        </p:txBody>
      </p:sp>
      <p:sp>
        <p:nvSpPr>
          <p:cNvPr id="351" name="Shape 351"/>
          <p:cNvSpPr txBox="1"/>
          <p:nvPr>
            <p:ph idx="1" type="body"/>
          </p:nvPr>
        </p:nvSpPr>
        <p:spPr>
          <a:xfrm>
            <a:off x="417875" y="1140675"/>
            <a:ext cx="8520600" cy="380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The syntax for accessing the elements of a list is the same as for accessing the characters of a string—the bracket operator. The expression inside the brackets specifies the index. Remember that the indices start at 0.</a:t>
            </a:r>
            <a:endParaRPr sz="1600">
              <a:solidFill>
                <a:schemeClr val="dk1"/>
              </a:solidFill>
            </a:endParaRPr>
          </a:p>
          <a:p>
            <a:pPr indent="0" lvl="0" marL="0">
              <a:spcBef>
                <a:spcPts val="1600"/>
              </a:spcBef>
              <a:spcAft>
                <a:spcPts val="0"/>
              </a:spcAft>
              <a:buNone/>
            </a:pPr>
            <a:r>
              <a:rPr lang="en-GB" sz="1600">
                <a:solidFill>
                  <a:schemeClr val="dk1"/>
                </a:solidFill>
              </a:rPr>
              <a:t>Unlike strings, lists are mutable. When the bracket operator appears on the left side of an assignment, it identifies the element of the list that will be assigned:</a:t>
            </a:r>
            <a:endParaRPr sz="1600">
              <a:solidFill>
                <a:schemeClr val="dk1"/>
              </a:solidFill>
            </a:endParaRPr>
          </a:p>
          <a:p>
            <a:pPr indent="0" lvl="0" marL="0">
              <a:spcBef>
                <a:spcPts val="1600"/>
              </a:spcBef>
              <a:spcAft>
                <a:spcPts val="0"/>
              </a:spcAft>
              <a:buNone/>
            </a:pPr>
            <a:r>
              <a:rPr lang="en-GB" sz="1600">
                <a:solidFill>
                  <a:schemeClr val="dk1"/>
                </a:solidFill>
              </a:rPr>
              <a:t>List indices work the same way as string indices:</a:t>
            </a:r>
            <a:endParaRPr sz="1600">
              <a:solidFill>
                <a:schemeClr val="dk1"/>
              </a:solidFill>
            </a:endParaRPr>
          </a:p>
          <a:p>
            <a:pPr indent="0" lvl="0" marL="0">
              <a:spcBef>
                <a:spcPts val="1600"/>
              </a:spcBef>
              <a:spcAft>
                <a:spcPts val="0"/>
              </a:spcAft>
              <a:buNone/>
            </a:pPr>
            <a:r>
              <a:rPr lang="en-GB" sz="1600">
                <a:solidFill>
                  <a:schemeClr val="dk1"/>
                </a:solidFill>
              </a:rPr>
              <a:t>• Any integer expression can be used as an index.</a:t>
            </a:r>
            <a:endParaRPr sz="1600">
              <a:solidFill>
                <a:schemeClr val="dk1"/>
              </a:solidFill>
            </a:endParaRPr>
          </a:p>
          <a:p>
            <a:pPr indent="0" lvl="0" marL="0">
              <a:spcBef>
                <a:spcPts val="1600"/>
              </a:spcBef>
              <a:spcAft>
                <a:spcPts val="0"/>
              </a:spcAft>
              <a:buNone/>
            </a:pPr>
            <a:r>
              <a:rPr lang="en-GB" sz="1600">
                <a:solidFill>
                  <a:schemeClr val="dk1"/>
                </a:solidFill>
              </a:rPr>
              <a:t>• If you try to read or write an element that does not exist, you get an IndexError.</a:t>
            </a:r>
            <a:endParaRPr sz="1600">
              <a:solidFill>
                <a:schemeClr val="dk1"/>
              </a:solidFill>
            </a:endParaRPr>
          </a:p>
          <a:p>
            <a:pPr indent="0" lvl="0" marL="0">
              <a:spcBef>
                <a:spcPts val="1600"/>
              </a:spcBef>
              <a:spcAft>
                <a:spcPts val="0"/>
              </a:spcAft>
              <a:buNone/>
            </a:pPr>
            <a:r>
              <a:rPr lang="en-GB" sz="1600">
                <a:solidFill>
                  <a:schemeClr val="dk1"/>
                </a:solidFill>
              </a:rPr>
              <a:t>• If an index has a negative value, it counts backward from the end of the list.</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Contd..,</a:t>
            </a:r>
            <a:endParaRPr/>
          </a:p>
          <a:p>
            <a:pPr indent="0" lvl="0" marL="0">
              <a:spcBef>
                <a:spcPts val="0"/>
              </a:spcBef>
              <a:spcAft>
                <a:spcPts val="0"/>
              </a:spcAft>
              <a:buNone/>
            </a:pPr>
            <a:r>
              <a:t/>
            </a:r>
            <a:endParaRPr/>
          </a:p>
        </p:txBody>
      </p:sp>
      <p:sp>
        <p:nvSpPr>
          <p:cNvPr id="357" name="Shape 357"/>
          <p:cNvSpPr txBox="1"/>
          <p:nvPr>
            <p:ph idx="1" type="body"/>
          </p:nvPr>
        </p:nvSpPr>
        <p:spPr>
          <a:xfrm>
            <a:off x="311700" y="1152475"/>
            <a:ext cx="8520600" cy="3687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in operator also works on lists:</a:t>
            </a:r>
            <a:endParaRPr/>
          </a:p>
          <a:p>
            <a:pPr indent="0" lvl="0" marL="0">
              <a:spcBef>
                <a:spcPts val="1600"/>
              </a:spcBef>
              <a:spcAft>
                <a:spcPts val="0"/>
              </a:spcAft>
              <a:buNone/>
            </a:pPr>
            <a:r>
              <a:rPr lang="en-GB"/>
              <a:t>---&gt; jupyter-notebook</a:t>
            </a:r>
            <a:endParaRPr/>
          </a:p>
          <a:p>
            <a:pPr indent="0" lvl="0" marL="0">
              <a:spcBef>
                <a:spcPts val="1600"/>
              </a:spcBef>
              <a:spcAft>
                <a:spcPts val="0"/>
              </a:spcAft>
              <a:buNone/>
            </a:pPr>
            <a:r>
              <a:rPr b="1" lang="en-GB" sz="2200"/>
              <a:t>Traversing a list</a:t>
            </a:r>
            <a:endParaRPr b="1" sz="2200"/>
          </a:p>
          <a:p>
            <a:pPr indent="0" lvl="0" marL="0">
              <a:spcBef>
                <a:spcPts val="1600"/>
              </a:spcBef>
              <a:spcAft>
                <a:spcPts val="0"/>
              </a:spcAft>
              <a:buNone/>
            </a:pPr>
            <a:r>
              <a:rPr lang="en-GB" sz="1600">
                <a:solidFill>
                  <a:schemeClr val="dk1"/>
                </a:solidFill>
              </a:rPr>
              <a:t>The most common way to traverse the elements of a list is with a for loop. The syntax is the same as for strings:</a:t>
            </a:r>
            <a:endParaRPr sz="1600">
              <a:solidFill>
                <a:schemeClr val="dk1"/>
              </a:solidFill>
            </a:endParaRPr>
          </a:p>
          <a:p>
            <a:pPr indent="0" lvl="0" marL="0">
              <a:spcBef>
                <a:spcPts val="1600"/>
              </a:spcBef>
              <a:spcAft>
                <a:spcPts val="0"/>
              </a:spcAft>
              <a:buNone/>
            </a:pPr>
            <a:r>
              <a:rPr lang="en-GB" sz="1600">
                <a:solidFill>
                  <a:schemeClr val="dk1"/>
                </a:solidFill>
              </a:rPr>
              <a:t>----&gt; jupyter-notebook</a:t>
            </a:r>
            <a:endParaRPr sz="1600">
              <a:solidFill>
                <a:schemeClr val="dk1"/>
              </a:solidFill>
            </a:endParaRPr>
          </a:p>
          <a:p>
            <a:pPr indent="0" lvl="0" marL="0">
              <a:spcBef>
                <a:spcPts val="1600"/>
              </a:spcBef>
              <a:spcAft>
                <a:spcPts val="0"/>
              </a:spcAft>
              <a:buNone/>
            </a:pPr>
            <a:r>
              <a:rPr lang="en-GB" sz="1600">
                <a:solidFill>
                  <a:schemeClr val="dk1"/>
                </a:solidFill>
              </a:rPr>
              <a:t>This works well if you only need to read the elements of the list. But if you want to write or update the elements, you need the indices.</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0"/>
              </a:spcAft>
              <a:buNone/>
            </a:pPr>
            <a:r>
              <a:t/>
            </a:r>
            <a:endParaRPr b="1" sz="2200"/>
          </a:p>
          <a:p>
            <a:pPr indent="0" lvl="0" marL="0">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List operations</a:t>
            </a:r>
            <a:endParaRPr/>
          </a:p>
        </p:txBody>
      </p:sp>
      <p:sp>
        <p:nvSpPr>
          <p:cNvPr id="363" name="Shape 3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The + operator concatenates lists:</a:t>
            </a:r>
            <a:endParaRPr sz="1600">
              <a:solidFill>
                <a:schemeClr val="dk1"/>
              </a:solidFill>
            </a:endParaRPr>
          </a:p>
          <a:p>
            <a:pPr indent="0" lvl="0" marL="0">
              <a:spcBef>
                <a:spcPts val="1600"/>
              </a:spcBef>
              <a:spcAft>
                <a:spcPts val="0"/>
              </a:spcAft>
              <a:buNone/>
            </a:pPr>
            <a:r>
              <a:rPr lang="en-GB" sz="1600">
                <a:solidFill>
                  <a:schemeClr val="dk1"/>
                </a:solidFill>
              </a:rPr>
              <a:t>The * operator repeats a list a given number of times: </a:t>
            </a:r>
            <a:endParaRPr sz="1600">
              <a:solidFill>
                <a:schemeClr val="dk1"/>
              </a:solidFill>
            </a:endParaRPr>
          </a:p>
          <a:p>
            <a:pPr indent="0" lvl="0" marL="0">
              <a:spcBef>
                <a:spcPts val="1600"/>
              </a:spcBef>
              <a:spcAft>
                <a:spcPts val="0"/>
              </a:spcAft>
              <a:buNone/>
            </a:pPr>
            <a:r>
              <a:rPr lang="en-GB" sz="1600">
                <a:solidFill>
                  <a:schemeClr val="dk1"/>
                </a:solidFill>
              </a:rPr>
              <a:t>-----&gt; jupyter -notebook</a:t>
            </a:r>
            <a:endParaRPr sz="1600">
              <a:solidFill>
                <a:schemeClr val="dk1"/>
              </a:solidFill>
            </a:endParaRPr>
          </a:p>
          <a:p>
            <a:pPr indent="0" lvl="0" marL="0">
              <a:spcBef>
                <a:spcPts val="1600"/>
              </a:spcBef>
              <a:spcAft>
                <a:spcPts val="0"/>
              </a:spcAft>
              <a:buNone/>
            </a:pPr>
            <a:r>
              <a:rPr b="1" lang="en-GB" sz="2400">
                <a:solidFill>
                  <a:schemeClr val="dk1"/>
                </a:solidFill>
              </a:rPr>
              <a:t>List slices</a:t>
            </a:r>
            <a:endParaRPr b="1" sz="2400">
              <a:solidFill>
                <a:schemeClr val="dk1"/>
              </a:solidFill>
            </a:endParaRPr>
          </a:p>
          <a:p>
            <a:pPr indent="0" lvl="0" marL="0">
              <a:spcBef>
                <a:spcPts val="1600"/>
              </a:spcBef>
              <a:spcAft>
                <a:spcPts val="0"/>
              </a:spcAft>
              <a:buNone/>
            </a:pPr>
            <a:r>
              <a:rPr lang="en-GB" sz="1600">
                <a:solidFill>
                  <a:schemeClr val="dk1"/>
                </a:solidFill>
              </a:rPr>
              <a:t>The slice operator also works on lists:</a:t>
            </a:r>
            <a:endParaRPr sz="1600">
              <a:solidFill>
                <a:schemeClr val="dk1"/>
              </a:solidFill>
            </a:endParaRPr>
          </a:p>
          <a:p>
            <a:pPr indent="0" lvl="0" marL="0">
              <a:spcBef>
                <a:spcPts val="1600"/>
              </a:spcBef>
              <a:spcAft>
                <a:spcPts val="0"/>
              </a:spcAft>
              <a:buNone/>
            </a:pPr>
            <a:r>
              <a:rPr lang="en-GB" sz="1600">
                <a:solidFill>
                  <a:schemeClr val="dk1"/>
                </a:solidFill>
              </a:rPr>
              <a:t>Since lists are mutable, it is often useful to make a copy before performing operations that modify lists.</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List methods</a:t>
            </a:r>
            <a:endParaRPr/>
          </a:p>
        </p:txBody>
      </p:sp>
      <p:sp>
        <p:nvSpPr>
          <p:cNvPr id="369" name="Shape 3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Python provides methods that operate on lists. For example, append adds a new element to the end of a list:</a:t>
            </a:r>
            <a:endParaRPr sz="1600">
              <a:solidFill>
                <a:schemeClr val="dk1"/>
              </a:solidFill>
            </a:endParaRPr>
          </a:p>
          <a:p>
            <a:pPr indent="0" lvl="0" marL="0">
              <a:spcBef>
                <a:spcPts val="1600"/>
              </a:spcBef>
              <a:spcAft>
                <a:spcPts val="0"/>
              </a:spcAft>
              <a:buNone/>
            </a:pPr>
            <a:r>
              <a:rPr lang="en-GB" sz="1600">
                <a:solidFill>
                  <a:schemeClr val="dk1"/>
                </a:solidFill>
              </a:rPr>
              <a:t>----&gt; jupyter notebook</a:t>
            </a:r>
            <a:endParaRPr sz="1600">
              <a:solidFill>
                <a:schemeClr val="dk1"/>
              </a:solidFill>
            </a:endParaRPr>
          </a:p>
          <a:p>
            <a:pPr indent="0" lvl="0" marL="0">
              <a:spcBef>
                <a:spcPts val="1600"/>
              </a:spcBef>
              <a:spcAft>
                <a:spcPts val="0"/>
              </a:spcAft>
              <a:buNone/>
            </a:pPr>
            <a:r>
              <a:rPr lang="en-GB" sz="1600">
                <a:solidFill>
                  <a:schemeClr val="dk1"/>
                </a:solidFill>
              </a:rPr>
              <a:t>Extend takes a list as an argument and appends all of the elements:</a:t>
            </a:r>
            <a:endParaRPr sz="1600">
              <a:solidFill>
                <a:schemeClr val="dk1"/>
              </a:solidFill>
            </a:endParaRPr>
          </a:p>
          <a:p>
            <a:pPr indent="0" lvl="0" marL="0">
              <a:spcBef>
                <a:spcPts val="1600"/>
              </a:spcBef>
              <a:spcAft>
                <a:spcPts val="0"/>
              </a:spcAft>
              <a:buNone/>
            </a:pPr>
            <a:r>
              <a:rPr lang="en-GB" sz="1600">
                <a:solidFill>
                  <a:schemeClr val="dk1"/>
                </a:solidFill>
              </a:rPr>
              <a:t>----&gt; jupyter notebook</a:t>
            </a:r>
            <a:endParaRPr sz="1600">
              <a:solidFill>
                <a:schemeClr val="dk1"/>
              </a:solidFill>
            </a:endParaRPr>
          </a:p>
          <a:p>
            <a:pPr indent="0" lvl="0" marL="0">
              <a:spcBef>
                <a:spcPts val="1600"/>
              </a:spcBef>
              <a:spcAft>
                <a:spcPts val="0"/>
              </a:spcAft>
              <a:buNone/>
            </a:pPr>
            <a:r>
              <a:rPr lang="en-GB" sz="1600">
                <a:solidFill>
                  <a:schemeClr val="dk1"/>
                </a:solidFill>
              </a:rPr>
              <a:t>Sort arranges the elements of the list from low to high:</a:t>
            </a:r>
            <a:endParaRPr sz="1600">
              <a:solidFill>
                <a:schemeClr val="dk1"/>
              </a:solidFill>
            </a:endParaRPr>
          </a:p>
          <a:p>
            <a:pPr indent="0" lvl="0" marL="0">
              <a:spcBef>
                <a:spcPts val="1600"/>
              </a:spcBef>
              <a:spcAft>
                <a:spcPts val="0"/>
              </a:spcAft>
              <a:buNone/>
            </a:pPr>
            <a:r>
              <a:rPr lang="en-GB" sz="1600">
                <a:solidFill>
                  <a:schemeClr val="dk1"/>
                </a:solidFill>
              </a:rPr>
              <a:t>----&gt; jupyter notebook</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contd..,</a:t>
            </a:r>
            <a:endParaRPr/>
          </a:p>
        </p:txBody>
      </p:sp>
      <p:sp>
        <p:nvSpPr>
          <p:cNvPr id="375" name="Shape 3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Most list methods are void; they modify the list and return None.  If you accidentally write </a:t>
            </a:r>
            <a:endParaRPr sz="1600">
              <a:solidFill>
                <a:schemeClr val="dk1"/>
              </a:solidFill>
            </a:endParaRPr>
          </a:p>
          <a:p>
            <a:pPr indent="0" lvl="0" marL="0">
              <a:spcBef>
                <a:spcPts val="1600"/>
              </a:spcBef>
              <a:spcAft>
                <a:spcPts val="0"/>
              </a:spcAft>
              <a:buNone/>
            </a:pPr>
            <a:r>
              <a:rPr lang="en-GB" sz="1600">
                <a:solidFill>
                  <a:schemeClr val="dk1"/>
                </a:solidFill>
              </a:rPr>
              <a:t>t = t.sort(), you will  be disappointed with the result.</a:t>
            </a:r>
            <a:endParaRPr sz="1600">
              <a:solidFill>
                <a:schemeClr val="dk1"/>
              </a:solidFill>
            </a:endParaRPr>
          </a:p>
          <a:p>
            <a:pPr indent="0" lvl="0" marL="0">
              <a:spcBef>
                <a:spcPts val="1600"/>
              </a:spcBef>
              <a:spcAft>
                <a:spcPts val="0"/>
              </a:spcAft>
              <a:buNone/>
            </a:pPr>
            <a:r>
              <a:rPr b="1" lang="en-GB" sz="2400">
                <a:solidFill>
                  <a:schemeClr val="dk1"/>
                </a:solidFill>
              </a:rPr>
              <a:t>Deleting elements</a:t>
            </a:r>
            <a:endParaRPr b="1" sz="2400">
              <a:solidFill>
                <a:schemeClr val="dk1"/>
              </a:solidFill>
            </a:endParaRPr>
          </a:p>
          <a:p>
            <a:pPr indent="0" lvl="0" marL="0">
              <a:spcBef>
                <a:spcPts val="1600"/>
              </a:spcBef>
              <a:spcAft>
                <a:spcPts val="0"/>
              </a:spcAft>
              <a:buNone/>
            </a:pPr>
            <a:r>
              <a:rPr lang="en-GB" sz="1600">
                <a:solidFill>
                  <a:schemeClr val="dk1"/>
                </a:solidFill>
              </a:rPr>
              <a:t>There are several ways to delete elements from a list. If you know the index of the element you want, you can use  pop :</a:t>
            </a:r>
            <a:endParaRPr sz="1600">
              <a:solidFill>
                <a:schemeClr val="dk1"/>
              </a:solidFill>
            </a:endParaRPr>
          </a:p>
          <a:p>
            <a:pPr indent="0" lvl="0" marL="0">
              <a:spcBef>
                <a:spcPts val="1600"/>
              </a:spcBef>
              <a:spcAft>
                <a:spcPts val="0"/>
              </a:spcAft>
              <a:buNone/>
            </a:pPr>
            <a:r>
              <a:rPr lang="en-GB" sz="1600">
                <a:solidFill>
                  <a:schemeClr val="dk1"/>
                </a:solidFill>
              </a:rPr>
              <a:t>Pop modifies the list and returns the element that was removed. If you don’t provide an index, it deletes and returns the last element.</a:t>
            </a:r>
            <a:endParaRPr sz="1600">
              <a:solidFill>
                <a:schemeClr val="dk1"/>
              </a:solidFill>
            </a:endParaRPr>
          </a:p>
          <a:p>
            <a:pPr indent="0" lvl="0" marL="0">
              <a:spcBef>
                <a:spcPts val="1600"/>
              </a:spcBef>
              <a:spcAft>
                <a:spcPts val="0"/>
              </a:spcAft>
              <a:buClr>
                <a:schemeClr val="dk1"/>
              </a:buClr>
              <a:buSzPts val="1100"/>
              <a:buFont typeface="Arial"/>
              <a:buNone/>
            </a:pPr>
            <a:r>
              <a:t/>
            </a:r>
            <a:endParaRPr b="1" sz="24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idx="1" type="body"/>
          </p:nvPr>
        </p:nvSpPr>
        <p:spPr>
          <a:xfrm>
            <a:off x="311700" y="268875"/>
            <a:ext cx="8520600" cy="4299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If you don’t need the removed value, you can use the del operator:</a:t>
            </a:r>
            <a:endParaRPr sz="1600">
              <a:solidFill>
                <a:schemeClr val="dk1"/>
              </a:solidFill>
            </a:endParaRPr>
          </a:p>
          <a:p>
            <a:pPr indent="0" lvl="0" marL="0">
              <a:spcBef>
                <a:spcPts val="1600"/>
              </a:spcBef>
              <a:spcAft>
                <a:spcPts val="0"/>
              </a:spcAft>
              <a:buNone/>
            </a:pPr>
            <a:r>
              <a:rPr lang="en-GB" sz="1600">
                <a:solidFill>
                  <a:schemeClr val="dk1"/>
                </a:solidFill>
              </a:rPr>
              <a:t>If you know the element you want to remove (but not the index), you can use remove :</a:t>
            </a:r>
            <a:endParaRPr sz="1600">
              <a:solidFill>
                <a:schemeClr val="dk1"/>
              </a:solidFill>
            </a:endParaRPr>
          </a:p>
          <a:p>
            <a:pPr indent="0" lvl="0" marL="0">
              <a:spcBef>
                <a:spcPts val="1600"/>
              </a:spcBef>
              <a:spcAft>
                <a:spcPts val="0"/>
              </a:spcAft>
              <a:buNone/>
            </a:pPr>
            <a:r>
              <a:rPr b="1" lang="en-GB" sz="2400">
                <a:solidFill>
                  <a:schemeClr val="dk1"/>
                </a:solidFill>
              </a:rPr>
              <a:t>Lists and strings</a:t>
            </a:r>
            <a:endParaRPr b="1" sz="2400">
              <a:solidFill>
                <a:schemeClr val="dk1"/>
              </a:solidFill>
            </a:endParaRPr>
          </a:p>
          <a:p>
            <a:pPr indent="0" lvl="0" marL="0">
              <a:spcBef>
                <a:spcPts val="1600"/>
              </a:spcBef>
              <a:spcAft>
                <a:spcPts val="0"/>
              </a:spcAft>
              <a:buNone/>
            </a:pPr>
            <a:r>
              <a:rPr lang="en-GB" sz="1600">
                <a:solidFill>
                  <a:schemeClr val="dk1"/>
                </a:solidFill>
              </a:rPr>
              <a:t>A string is a sequence of characters and a list is a sequence of values, but a list of characters is not the same as a string. </a:t>
            </a:r>
            <a:endParaRPr sz="1600">
              <a:solidFill>
                <a:schemeClr val="dk1"/>
              </a:solidFill>
            </a:endParaRPr>
          </a:p>
          <a:p>
            <a:pPr indent="0" lvl="0" marL="0">
              <a:spcBef>
                <a:spcPts val="1600"/>
              </a:spcBef>
              <a:spcAft>
                <a:spcPts val="0"/>
              </a:spcAft>
              <a:buNone/>
            </a:pPr>
            <a:r>
              <a:rPr lang="en-GB" sz="1600">
                <a:solidFill>
                  <a:schemeClr val="dk1"/>
                </a:solidFill>
              </a:rPr>
              <a:t>To convert from a string to a list of characters, you can use list</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None/>
            </a:pPr>
            <a:r>
              <a:rPr lang="en-GB" sz="1600">
                <a:solidFill>
                  <a:schemeClr val="dk1"/>
                </a:solidFill>
              </a:rPr>
              <a:t>-----&gt; jupyter notebook</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1600"/>
              </a:spcAft>
              <a:buClr>
                <a:schemeClr val="dk1"/>
              </a:buClr>
              <a:buSzPts val="1100"/>
              <a:buFont typeface="Arial"/>
              <a:buNone/>
            </a:pPr>
            <a:r>
              <a:t/>
            </a:r>
            <a:endParaRPr b="1" sz="24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743200">
              <a:spcBef>
                <a:spcPts val="0"/>
              </a:spcBef>
              <a:spcAft>
                <a:spcPts val="0"/>
              </a:spcAft>
              <a:buNone/>
            </a:pPr>
            <a:r>
              <a:rPr b="1" lang="en-GB"/>
              <a:t>Dictionaries</a:t>
            </a:r>
            <a:endParaRPr b="1"/>
          </a:p>
        </p:txBody>
      </p:sp>
      <p:sp>
        <p:nvSpPr>
          <p:cNvPr id="386" name="Shape 3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This chapter presents another built-in type called a dictionary.</a:t>
            </a:r>
            <a:endParaRPr/>
          </a:p>
          <a:p>
            <a:pPr indent="0" lvl="0" marL="0">
              <a:spcBef>
                <a:spcPts val="1600"/>
              </a:spcBef>
              <a:spcAft>
                <a:spcPts val="0"/>
              </a:spcAft>
              <a:buNone/>
            </a:pPr>
            <a:r>
              <a:rPr lang="en-GB" sz="1600">
                <a:solidFill>
                  <a:schemeClr val="dk1"/>
                </a:solidFill>
              </a:rPr>
              <a:t>Dictionaries are one of Python’s best features; they are the building blocks of many efficient and elegant algorithms.</a:t>
            </a:r>
            <a:endParaRPr sz="1600">
              <a:solidFill>
                <a:schemeClr val="dk1"/>
              </a:solidFill>
            </a:endParaRPr>
          </a:p>
          <a:p>
            <a:pPr indent="0" lvl="0" marL="0">
              <a:spcBef>
                <a:spcPts val="1600"/>
              </a:spcBef>
              <a:spcAft>
                <a:spcPts val="0"/>
              </a:spcAft>
              <a:buNone/>
            </a:pPr>
            <a:r>
              <a:rPr b="1" lang="en-GB" sz="2400">
                <a:solidFill>
                  <a:schemeClr val="dk1"/>
                </a:solidFill>
              </a:rPr>
              <a:t>A dictionary is a mapping</a:t>
            </a:r>
            <a:endParaRPr b="1" sz="2400">
              <a:solidFill>
                <a:schemeClr val="dk1"/>
              </a:solidFill>
            </a:endParaRPr>
          </a:p>
          <a:p>
            <a:pPr indent="0" lvl="0" marL="0">
              <a:spcBef>
                <a:spcPts val="1600"/>
              </a:spcBef>
              <a:spcAft>
                <a:spcPts val="0"/>
              </a:spcAft>
              <a:buNone/>
            </a:pPr>
            <a:r>
              <a:rPr lang="en-GB" sz="1600">
                <a:solidFill>
                  <a:schemeClr val="dk1"/>
                </a:solidFill>
              </a:rPr>
              <a:t>A dictionary is like a list, but more general. In a list, the indices have to be integers; in a dictionary they can be (almost) any type.</a:t>
            </a:r>
            <a:endParaRPr sz="1600">
              <a:solidFill>
                <a:schemeClr val="dk1"/>
              </a:solidFill>
            </a:endParaRPr>
          </a:p>
          <a:p>
            <a:pPr indent="0" lvl="0" marL="0">
              <a:spcBef>
                <a:spcPts val="1600"/>
              </a:spcBef>
              <a:spcAft>
                <a:spcPts val="0"/>
              </a:spcAft>
              <a:buClr>
                <a:schemeClr val="dk1"/>
              </a:buClr>
              <a:buSzPts val="1100"/>
              <a:buFont typeface="Arial"/>
              <a:buNone/>
            </a:pPr>
            <a:r>
              <a:t/>
            </a:r>
            <a:endParaRPr b="1" sz="24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Contd..,	</a:t>
            </a:r>
            <a:endParaRPr/>
          </a:p>
        </p:txBody>
      </p:sp>
      <p:sp>
        <p:nvSpPr>
          <p:cNvPr id="392" name="Shape 3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A dictionary contains a collection of indices, which are called keys, and a collection of values. Each key is associated with a single value. The association of a key and a value is called a key-value pair or sometimes an item.</a:t>
            </a:r>
            <a:endParaRPr sz="1600">
              <a:solidFill>
                <a:schemeClr val="dk1"/>
              </a:solidFill>
            </a:endParaRPr>
          </a:p>
          <a:p>
            <a:pPr indent="0" lvl="0" marL="0">
              <a:spcBef>
                <a:spcPts val="1600"/>
              </a:spcBef>
              <a:spcAft>
                <a:spcPts val="0"/>
              </a:spcAft>
              <a:buNone/>
            </a:pPr>
            <a:r>
              <a:rPr lang="en-GB" sz="1600">
                <a:solidFill>
                  <a:schemeClr val="dk1"/>
                </a:solidFill>
              </a:rPr>
              <a:t>In mathematical language, a dictionary represents a mapping from keys to values, so you can also say that each key “maps to” a value. As an example, we’ll build a dictionary that maps from English to Spanish words, so the keys and the values are all strings.</a:t>
            </a:r>
            <a:endParaRPr sz="1600">
              <a:solidFill>
                <a:schemeClr val="dk1"/>
              </a:solidFill>
            </a:endParaRPr>
          </a:p>
          <a:p>
            <a:pPr indent="0" lvl="0" marL="0">
              <a:spcBef>
                <a:spcPts val="1600"/>
              </a:spcBef>
              <a:spcAft>
                <a:spcPts val="0"/>
              </a:spcAft>
              <a:buNone/>
            </a:pPr>
            <a:r>
              <a:rPr lang="en-GB" sz="1600">
                <a:solidFill>
                  <a:schemeClr val="dk1"/>
                </a:solidFill>
              </a:rPr>
              <a:t>The function dict creates a new dictionary with no items. Because dict is the name of a built-in function, you should avoid using it as a variable name.</a:t>
            </a:r>
            <a:endParaRPr sz="1600">
              <a:solidFill>
                <a:schemeClr val="dk1"/>
              </a:solidFill>
            </a:endParaRPr>
          </a:p>
          <a:p>
            <a:pPr indent="0" lvl="0" marL="0">
              <a:spcBef>
                <a:spcPts val="1600"/>
              </a:spcBef>
              <a:spcAft>
                <a:spcPts val="0"/>
              </a:spcAft>
              <a:buNone/>
            </a:pPr>
            <a:r>
              <a:rPr lang="en-GB" sz="1600">
                <a:solidFill>
                  <a:schemeClr val="dk1"/>
                </a:solidFill>
              </a:rPr>
              <a:t>-------&gt; jupyter -notebook</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subTitle"/>
          </p:nvPr>
        </p:nvSpPr>
        <p:spPr>
          <a:xfrm>
            <a:off x="311700" y="666325"/>
            <a:ext cx="8520600" cy="29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----&gt; Intuitive data structure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List, tuples, dictionaries </a:t>
            </a:r>
            <a:endParaRPr sz="1800"/>
          </a:p>
          <a:p>
            <a:pPr indent="0" lvl="0" marL="0" algn="l">
              <a:spcBef>
                <a:spcPts val="0"/>
              </a:spcBef>
              <a:spcAft>
                <a:spcPts val="0"/>
              </a:spcAft>
              <a:buNone/>
            </a:pPr>
            <a:r>
              <a:rPr lang="en-GB" sz="1800"/>
              <a:t>Powerful yet simple and intuitive to use flexible(mixed data types)</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idx="1" type="body"/>
          </p:nvPr>
        </p:nvSpPr>
        <p:spPr>
          <a:xfrm>
            <a:off x="311700" y="374075"/>
            <a:ext cx="8520600" cy="419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The squiggly-brackets,{}   represent an empty dictionary.</a:t>
            </a:r>
            <a:endParaRPr sz="1600">
              <a:solidFill>
                <a:schemeClr val="dk1"/>
              </a:solidFill>
            </a:endParaRPr>
          </a:p>
          <a:p>
            <a:pPr indent="0" lvl="0" marL="0">
              <a:spcBef>
                <a:spcPts val="1600"/>
              </a:spcBef>
              <a:spcAft>
                <a:spcPts val="0"/>
              </a:spcAft>
              <a:buNone/>
            </a:pPr>
            <a:r>
              <a:rPr lang="en-GB" sz="1600">
                <a:solidFill>
                  <a:schemeClr val="dk1"/>
                </a:solidFill>
              </a:rPr>
              <a:t>To add items to the dictionary, you can use square brackets:</a:t>
            </a:r>
            <a:endParaRPr sz="1600">
              <a:solidFill>
                <a:schemeClr val="dk1"/>
              </a:solidFill>
            </a:endParaRPr>
          </a:p>
          <a:p>
            <a:pPr indent="0" lvl="0" marL="0">
              <a:spcBef>
                <a:spcPts val="1600"/>
              </a:spcBef>
              <a:spcAft>
                <a:spcPts val="0"/>
              </a:spcAft>
              <a:buNone/>
            </a:pPr>
            <a:r>
              <a:rPr lang="en-GB" sz="1600">
                <a:solidFill>
                  <a:schemeClr val="dk1"/>
                </a:solidFill>
              </a:rPr>
              <a:t>The order of the key-value pairs might not be the same. If you type the same example on your computer, you  might get a different result. In general, the order of items in a dictionary is unpredictable</a:t>
            </a:r>
            <a:endParaRPr sz="1600">
              <a:solidFill>
                <a:schemeClr val="dk1"/>
              </a:solidFill>
            </a:endParaRPr>
          </a:p>
          <a:p>
            <a:pPr indent="0" lvl="0" marL="0">
              <a:spcBef>
                <a:spcPts val="1600"/>
              </a:spcBef>
              <a:spcAft>
                <a:spcPts val="0"/>
              </a:spcAft>
              <a:buNone/>
            </a:pPr>
            <a:r>
              <a:rPr lang="en-GB" sz="1600">
                <a:solidFill>
                  <a:schemeClr val="dk1"/>
                </a:solidFill>
              </a:rPr>
              <a:t>But that’s not a problem because the elements of a dictionary are never indexed with integer indices. Instead, you use the keys to look up the corresponding values.</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311700" y="292250"/>
            <a:ext cx="8520600" cy="4276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Exercise 2</a:t>
            </a:r>
            <a:endParaRPr sz="1600">
              <a:solidFill>
                <a:schemeClr val="dk1"/>
              </a:solidFill>
            </a:endParaRPr>
          </a:p>
          <a:p>
            <a:pPr indent="0" lvl="0" marL="0">
              <a:spcBef>
                <a:spcPts val="1600"/>
              </a:spcBef>
              <a:spcAft>
                <a:spcPts val="0"/>
              </a:spcAft>
              <a:buNone/>
            </a:pPr>
            <a:r>
              <a:rPr lang="en-GB" sz="1600">
                <a:solidFill>
                  <a:schemeClr val="dk1"/>
                </a:solidFill>
              </a:rPr>
              <a:t>Write a function called nested_sum that takes a list of lists of integers and adds up the elements from all of the nested lists. For example:</a:t>
            </a:r>
            <a:endParaRPr sz="1600">
              <a:solidFill>
                <a:schemeClr val="dk1"/>
              </a:solidFill>
            </a:endParaRPr>
          </a:p>
          <a:p>
            <a:pPr indent="0" lvl="0" marL="0">
              <a:spcBef>
                <a:spcPts val="1600"/>
              </a:spcBef>
              <a:spcAft>
                <a:spcPts val="0"/>
              </a:spcAft>
              <a:buNone/>
            </a:pPr>
            <a:r>
              <a:rPr lang="en-GB" sz="1600">
                <a:solidFill>
                  <a:schemeClr val="dk1"/>
                </a:solidFill>
              </a:rPr>
              <a:t>t = [[1, 2], [3], [4, 5, 6]]</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3200400">
              <a:spcBef>
                <a:spcPts val="0"/>
              </a:spcBef>
              <a:spcAft>
                <a:spcPts val="0"/>
              </a:spcAft>
              <a:buNone/>
            </a:pPr>
            <a:r>
              <a:rPr b="1" lang="en-GB"/>
              <a:t>Tuples</a:t>
            </a:r>
            <a:endParaRPr b="1"/>
          </a:p>
        </p:txBody>
      </p:sp>
      <p:sp>
        <p:nvSpPr>
          <p:cNvPr id="408" name="Shape 4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This chapter presents one more built-in type, the tuple, and then shows how lists, dictionaries, and tuples work together. </a:t>
            </a:r>
            <a:endParaRPr sz="1600">
              <a:solidFill>
                <a:schemeClr val="dk1"/>
              </a:solidFill>
            </a:endParaRPr>
          </a:p>
          <a:p>
            <a:pPr indent="0" lvl="0" marL="0">
              <a:spcBef>
                <a:spcPts val="1600"/>
              </a:spcBef>
              <a:spcAft>
                <a:spcPts val="0"/>
              </a:spcAft>
              <a:buNone/>
            </a:pPr>
            <a:r>
              <a:rPr b="1" lang="en-GB" sz="2200">
                <a:solidFill>
                  <a:schemeClr val="dk1"/>
                </a:solidFill>
              </a:rPr>
              <a:t>Tuples are immutable</a:t>
            </a:r>
            <a:endParaRPr b="1" sz="2200">
              <a:solidFill>
                <a:schemeClr val="dk1"/>
              </a:solidFill>
            </a:endParaRPr>
          </a:p>
          <a:p>
            <a:pPr indent="0" lvl="0" marL="0">
              <a:spcBef>
                <a:spcPts val="1600"/>
              </a:spcBef>
              <a:spcAft>
                <a:spcPts val="0"/>
              </a:spcAft>
              <a:buNone/>
            </a:pPr>
            <a:r>
              <a:rPr lang="en-GB" sz="1600">
                <a:solidFill>
                  <a:schemeClr val="dk1"/>
                </a:solidFill>
              </a:rPr>
              <a:t>A tuple is a sequence of values. The values can be any type, and they are indexed by integers, so in that respect tuples are a lot like lists. The important difference is that tuples are immutable.</a:t>
            </a:r>
            <a:endParaRPr sz="1600">
              <a:solidFill>
                <a:schemeClr val="dk1"/>
              </a:solidFill>
            </a:endParaRPr>
          </a:p>
          <a:p>
            <a:pPr indent="0" lvl="0" marL="0">
              <a:spcBef>
                <a:spcPts val="1600"/>
              </a:spcBef>
              <a:spcAft>
                <a:spcPts val="1600"/>
              </a:spcAft>
              <a:buNone/>
            </a:pPr>
            <a:r>
              <a:t/>
            </a:r>
            <a:endParaRPr b="1" sz="22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idx="1" type="body"/>
          </p:nvPr>
        </p:nvSpPr>
        <p:spPr>
          <a:xfrm>
            <a:off x="311700" y="116900"/>
            <a:ext cx="8520600" cy="445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Syntactically, a tuple is a comma-separated list of values:</a:t>
            </a:r>
            <a:endParaRPr/>
          </a:p>
          <a:p>
            <a:pPr indent="0" lvl="0" marL="0">
              <a:spcBef>
                <a:spcPts val="1600"/>
              </a:spcBef>
              <a:spcAft>
                <a:spcPts val="0"/>
              </a:spcAft>
              <a:buNone/>
            </a:pPr>
            <a:r>
              <a:rPr lang="en-GB" sz="1600">
                <a:solidFill>
                  <a:schemeClr val="dk1"/>
                </a:solidFill>
              </a:rPr>
              <a:t>&gt;&gt; t =  ‘a’, ’b’, ’c’, ’d’, ’e’, ’f’</a:t>
            </a:r>
            <a:endParaRPr sz="1600">
              <a:solidFill>
                <a:schemeClr val="dk1"/>
              </a:solidFill>
            </a:endParaRPr>
          </a:p>
          <a:p>
            <a:pPr indent="0" lvl="0" marL="0">
              <a:spcBef>
                <a:spcPts val="1600"/>
              </a:spcBef>
              <a:spcAft>
                <a:spcPts val="0"/>
              </a:spcAft>
              <a:buNone/>
            </a:pPr>
            <a:r>
              <a:rPr lang="en-GB" sz="1600">
                <a:solidFill>
                  <a:schemeClr val="dk1"/>
                </a:solidFill>
              </a:rPr>
              <a:t>Although it is not necessary, it is common to enclose tuples in parentheses:</a:t>
            </a:r>
            <a:endParaRPr sz="1600">
              <a:solidFill>
                <a:schemeClr val="dk1"/>
              </a:solidFill>
            </a:endParaRPr>
          </a:p>
          <a:p>
            <a:pPr indent="0" lvl="0" marL="0">
              <a:spcBef>
                <a:spcPts val="1600"/>
              </a:spcBef>
              <a:spcAft>
                <a:spcPts val="0"/>
              </a:spcAft>
              <a:buNone/>
            </a:pPr>
            <a:r>
              <a:rPr lang="en-GB" sz="1600">
                <a:solidFill>
                  <a:schemeClr val="dk1"/>
                </a:solidFill>
              </a:rPr>
              <a:t>&gt;&gt; t = (‘a’, ’b’, ’c’, ’d’, ’e’, ’f’)</a:t>
            </a:r>
            <a:endParaRPr sz="1600">
              <a:solidFill>
                <a:schemeClr val="dk1"/>
              </a:solidFill>
            </a:endParaRPr>
          </a:p>
          <a:p>
            <a:pPr indent="0" lvl="0" marL="0">
              <a:spcBef>
                <a:spcPts val="1600"/>
              </a:spcBef>
              <a:spcAft>
                <a:spcPts val="0"/>
              </a:spcAft>
              <a:buNone/>
            </a:pPr>
            <a:r>
              <a:rPr lang="en-GB" sz="1600">
                <a:solidFill>
                  <a:schemeClr val="dk1"/>
                </a:solidFill>
              </a:rPr>
              <a:t>To create a tuple with a single element, you have to include a final comma:</a:t>
            </a:r>
            <a:endParaRPr sz="1600">
              <a:solidFill>
                <a:schemeClr val="dk1"/>
              </a:solidFill>
            </a:endParaRPr>
          </a:p>
          <a:p>
            <a:pPr indent="0" lvl="0" marL="0">
              <a:spcBef>
                <a:spcPts val="1600"/>
              </a:spcBef>
              <a:spcAft>
                <a:spcPts val="0"/>
              </a:spcAft>
              <a:buNone/>
            </a:pPr>
            <a:r>
              <a:rPr lang="en-GB" sz="1600">
                <a:solidFill>
                  <a:schemeClr val="dk1"/>
                </a:solidFill>
              </a:rPr>
              <a:t>T1 = ‘a’,</a:t>
            </a:r>
            <a:endParaRPr sz="1600">
              <a:solidFill>
                <a:schemeClr val="dk1"/>
              </a:solidFill>
            </a:endParaRPr>
          </a:p>
          <a:p>
            <a:pPr indent="0" lvl="0" marL="0">
              <a:spcBef>
                <a:spcPts val="1600"/>
              </a:spcBef>
              <a:spcAft>
                <a:spcPts val="0"/>
              </a:spcAft>
              <a:buNone/>
            </a:pPr>
            <a:r>
              <a:rPr lang="en-GB" sz="1600">
                <a:solidFill>
                  <a:schemeClr val="dk1"/>
                </a:solidFill>
              </a:rPr>
              <a:t>A value in parentheses is not a tuple:</a:t>
            </a:r>
            <a:endParaRPr sz="1600">
              <a:solidFill>
                <a:schemeClr val="dk1"/>
              </a:solidFill>
            </a:endParaRPr>
          </a:p>
          <a:p>
            <a:pPr indent="0" lvl="0" marL="0">
              <a:spcBef>
                <a:spcPts val="1600"/>
              </a:spcBef>
              <a:spcAft>
                <a:spcPts val="0"/>
              </a:spcAft>
              <a:buNone/>
            </a:pPr>
            <a:r>
              <a:rPr lang="en-GB" sz="1600">
                <a:solidFill>
                  <a:schemeClr val="dk1"/>
                </a:solidFill>
              </a:rPr>
              <a:t>T2 = (‘a’)</a:t>
            </a:r>
            <a:endParaRPr sz="1600">
              <a:solidFill>
                <a:schemeClr val="dk1"/>
              </a:solidFill>
            </a:endParaRPr>
          </a:p>
          <a:p>
            <a:pPr indent="0" lvl="0" marL="0">
              <a:spcBef>
                <a:spcPts val="1600"/>
              </a:spcBef>
              <a:spcAft>
                <a:spcPts val="0"/>
              </a:spcAft>
              <a:buNone/>
            </a:pPr>
            <a:r>
              <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Contd..,	</a:t>
            </a:r>
            <a:endParaRPr/>
          </a:p>
          <a:p>
            <a:pPr indent="0" lvl="0" marL="0">
              <a:spcBef>
                <a:spcPts val="0"/>
              </a:spcBef>
              <a:spcAft>
                <a:spcPts val="0"/>
              </a:spcAft>
              <a:buNone/>
            </a:pPr>
            <a:r>
              <a:t/>
            </a:r>
            <a:endParaRPr/>
          </a:p>
        </p:txBody>
      </p:sp>
      <p:sp>
        <p:nvSpPr>
          <p:cNvPr id="419" name="Shape 4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Another way to create a tuple is the built-in function tuple. With no argument, it creates an empty tuple:</a:t>
            </a:r>
            <a:endParaRPr sz="1600">
              <a:solidFill>
                <a:schemeClr val="dk1"/>
              </a:solidFill>
            </a:endParaRPr>
          </a:p>
          <a:p>
            <a:pPr indent="0" lvl="0" marL="0">
              <a:spcBef>
                <a:spcPts val="1600"/>
              </a:spcBef>
              <a:spcAft>
                <a:spcPts val="0"/>
              </a:spcAft>
              <a:buNone/>
            </a:pPr>
            <a:r>
              <a:rPr lang="en-GB" sz="1600">
                <a:solidFill>
                  <a:schemeClr val="dk1"/>
                </a:solidFill>
              </a:rPr>
              <a:t>&gt;&gt; t = tuple()</a:t>
            </a:r>
            <a:endParaRPr sz="1600">
              <a:solidFill>
                <a:schemeClr val="dk1"/>
              </a:solidFill>
            </a:endParaRPr>
          </a:p>
          <a:p>
            <a:pPr indent="0" lvl="0" marL="0">
              <a:spcBef>
                <a:spcPts val="1600"/>
              </a:spcBef>
              <a:spcAft>
                <a:spcPts val="0"/>
              </a:spcAft>
              <a:buNone/>
            </a:pPr>
            <a:r>
              <a:rPr lang="en-GB" sz="1600">
                <a:solidFill>
                  <a:schemeClr val="dk1"/>
                </a:solidFill>
              </a:rPr>
              <a:t>&gt;&gt;t</a:t>
            </a:r>
            <a:endParaRPr sz="1600">
              <a:solidFill>
                <a:schemeClr val="dk1"/>
              </a:solidFill>
            </a:endParaRPr>
          </a:p>
          <a:p>
            <a:pPr indent="0" lvl="0" marL="0">
              <a:spcBef>
                <a:spcPts val="1600"/>
              </a:spcBef>
              <a:spcAft>
                <a:spcPts val="0"/>
              </a:spcAft>
              <a:buNone/>
            </a:pPr>
            <a:r>
              <a:rPr lang="en-GB" sz="1600">
                <a:solidFill>
                  <a:schemeClr val="dk1"/>
                </a:solidFill>
              </a:rPr>
              <a:t>()</a:t>
            </a:r>
            <a:endParaRPr sz="1600">
              <a:solidFill>
                <a:schemeClr val="dk1"/>
              </a:solidFill>
            </a:endParaRPr>
          </a:p>
          <a:p>
            <a:pPr indent="0" lvl="0" marL="0">
              <a:spcBef>
                <a:spcPts val="1600"/>
              </a:spcBef>
              <a:spcAft>
                <a:spcPts val="0"/>
              </a:spcAft>
              <a:buClr>
                <a:schemeClr val="dk1"/>
              </a:buClr>
              <a:buSzPts val="1100"/>
              <a:buFont typeface="Arial"/>
              <a:buNone/>
            </a:pPr>
            <a:r>
              <a:rPr lang="en-GB" sz="1600">
                <a:solidFill>
                  <a:schemeClr val="dk1"/>
                </a:solidFill>
              </a:rPr>
              <a:t>----&gt; jupyter-notebook</a:t>
            </a:r>
            <a:endParaRPr sz="1600">
              <a:solidFill>
                <a:schemeClr val="dk1"/>
              </a:solidFill>
            </a:endParaRPr>
          </a:p>
          <a:p>
            <a:pPr indent="0" lvl="0" marL="0">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Contd..,</a:t>
            </a:r>
            <a:endParaRPr/>
          </a:p>
          <a:p>
            <a:pPr indent="0" lvl="0" marL="0">
              <a:spcBef>
                <a:spcPts val="0"/>
              </a:spcBef>
              <a:spcAft>
                <a:spcPts val="0"/>
              </a:spcAft>
              <a:buNone/>
            </a:pPr>
            <a:r>
              <a:t/>
            </a:r>
            <a:endParaRPr/>
          </a:p>
        </p:txBody>
      </p:sp>
      <p:sp>
        <p:nvSpPr>
          <p:cNvPr id="425" name="Shape 4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If the argument is a sequence (string, list or tuple), the result is a tuple with the elements of the sequence</a:t>
            </a:r>
            <a:endParaRPr sz="1600">
              <a:solidFill>
                <a:schemeClr val="dk1"/>
              </a:solidFill>
            </a:endParaRPr>
          </a:p>
          <a:p>
            <a:pPr indent="0" lvl="0" marL="0">
              <a:spcBef>
                <a:spcPts val="1600"/>
              </a:spcBef>
              <a:spcAft>
                <a:spcPts val="0"/>
              </a:spcAft>
              <a:buNone/>
            </a:pPr>
            <a:r>
              <a:rPr lang="en-GB" sz="1600">
                <a:solidFill>
                  <a:schemeClr val="dk1"/>
                </a:solidFill>
              </a:rPr>
              <a:t>-----&gt; jupyter -notebook</a:t>
            </a:r>
            <a:endParaRPr sz="1600">
              <a:solidFill>
                <a:schemeClr val="dk1"/>
              </a:solidFill>
            </a:endParaRPr>
          </a:p>
          <a:p>
            <a:pPr indent="0" lvl="0" marL="0">
              <a:spcBef>
                <a:spcPts val="1600"/>
              </a:spcBef>
              <a:spcAft>
                <a:spcPts val="0"/>
              </a:spcAft>
              <a:buNone/>
            </a:pPr>
            <a:r>
              <a:rPr lang="en-GB" sz="1600">
                <a:solidFill>
                  <a:schemeClr val="dk1"/>
                </a:solidFill>
              </a:rPr>
              <a:t>Most list operators also work on tuples. The bracket operator indexes an element</a:t>
            </a:r>
            <a:endParaRPr sz="1600">
              <a:solidFill>
                <a:schemeClr val="dk1"/>
              </a:solidFill>
            </a:endParaRPr>
          </a:p>
          <a:p>
            <a:pPr indent="0" lvl="0" marL="0">
              <a:spcBef>
                <a:spcPts val="1600"/>
              </a:spcBef>
              <a:spcAft>
                <a:spcPts val="0"/>
              </a:spcAft>
              <a:buNone/>
            </a:pPr>
            <a:r>
              <a:rPr lang="en-GB" sz="1600">
                <a:solidFill>
                  <a:schemeClr val="dk1"/>
                </a:solidFill>
              </a:rPr>
              <a:t>-----&gt;jupyter-notebook</a:t>
            </a:r>
            <a:endParaRPr sz="1600">
              <a:solidFill>
                <a:schemeClr val="dk1"/>
              </a:solidFill>
            </a:endParaRPr>
          </a:p>
          <a:p>
            <a:pPr indent="0" lvl="0" marL="0">
              <a:spcBef>
                <a:spcPts val="1600"/>
              </a:spcBef>
              <a:spcAft>
                <a:spcPts val="1600"/>
              </a:spcAft>
              <a:buNone/>
            </a:pPr>
            <a:r>
              <a:t/>
            </a:r>
            <a:endParaRPr sz="16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Lists and tuples</a:t>
            </a:r>
            <a:endParaRPr/>
          </a:p>
        </p:txBody>
      </p:sp>
      <p:sp>
        <p:nvSpPr>
          <p:cNvPr id="431" name="Shape 431"/>
          <p:cNvSpPr txBox="1"/>
          <p:nvPr>
            <p:ph idx="1" type="body"/>
          </p:nvPr>
        </p:nvSpPr>
        <p:spPr>
          <a:xfrm>
            <a:off x="206500" y="11174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600">
                <a:solidFill>
                  <a:schemeClr val="dk1"/>
                </a:solidFill>
              </a:rPr>
              <a:t>Zip is a built-in function that takes two or more sequences and returns a list of tuples where each tuple contains one element from each sequence. The name of the function refers to a zipper, which joins and interleaves two rows of teeth.</a:t>
            </a:r>
            <a:endParaRPr sz="1600">
              <a:solidFill>
                <a:schemeClr val="dk1"/>
              </a:solidFill>
            </a:endParaRPr>
          </a:p>
          <a:p>
            <a:pPr indent="0" lvl="0" marL="0">
              <a:spcBef>
                <a:spcPts val="1600"/>
              </a:spcBef>
              <a:spcAft>
                <a:spcPts val="0"/>
              </a:spcAft>
              <a:buClr>
                <a:schemeClr val="dk1"/>
              </a:buClr>
              <a:buSzPts val="1100"/>
              <a:buFont typeface="Arial"/>
              <a:buNone/>
            </a:pPr>
            <a:r>
              <a:t/>
            </a:r>
            <a:endParaRPr sz="1600">
              <a:solidFill>
                <a:schemeClr val="dk1"/>
              </a:solidFill>
            </a:endParaRPr>
          </a:p>
          <a:p>
            <a:pPr indent="0" lvl="0" marL="0">
              <a:spcBef>
                <a:spcPts val="1600"/>
              </a:spcBef>
              <a:spcAft>
                <a:spcPts val="1600"/>
              </a:spcAft>
              <a:buNone/>
            </a:pPr>
            <a:r>
              <a:t/>
            </a:r>
            <a:endParaRPr sz="16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idx="1" type="body"/>
          </p:nvPr>
        </p:nvSpPr>
        <p:spPr>
          <a:xfrm>
            <a:off x="311700" y="490975"/>
            <a:ext cx="8520600" cy="407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GB"/>
              <a:t>						        </a:t>
            </a:r>
            <a:r>
              <a:rPr b="1" lang="en-GB"/>
              <a:t>THANK YOU</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1" type="subTitle"/>
          </p:nvPr>
        </p:nvSpPr>
        <p:spPr>
          <a:xfrm>
            <a:off x="405200" y="1309275"/>
            <a:ext cx="8520600" cy="357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90" name="Shape 90"/>
          <p:cNvPicPr preferRelativeResize="0"/>
          <p:nvPr/>
        </p:nvPicPr>
        <p:blipFill>
          <a:blip r:embed="rId3">
            <a:alphaModFix/>
          </a:blip>
          <a:stretch>
            <a:fillRect/>
          </a:stretch>
        </p:blipFill>
        <p:spPr>
          <a:xfrm>
            <a:off x="623400" y="247725"/>
            <a:ext cx="7941225" cy="4895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ctrTitle"/>
          </p:nvPr>
        </p:nvSpPr>
        <p:spPr>
          <a:xfrm>
            <a:off x="311700" y="257175"/>
            <a:ext cx="8520600" cy="6312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GB" sz="2400"/>
              <a:t>REFERENCES FOR COMPARISON</a:t>
            </a:r>
            <a:endParaRPr sz="2400"/>
          </a:p>
        </p:txBody>
      </p:sp>
      <p:sp>
        <p:nvSpPr>
          <p:cNvPr id="96" name="Shape 96"/>
          <p:cNvSpPr txBox="1"/>
          <p:nvPr>
            <p:ph idx="1" type="subTitle"/>
          </p:nvPr>
        </p:nvSpPr>
        <p:spPr>
          <a:xfrm>
            <a:off x="311700" y="1776850"/>
            <a:ext cx="8520600" cy="28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https://www.python.org/doc/essays/comparisons/</a:t>
            </a:r>
            <a:endParaRPr/>
          </a:p>
          <a:p>
            <a:pPr indent="0" lvl="0" mar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03" name="Shape 103"/>
          <p:cNvPicPr preferRelativeResize="0"/>
          <p:nvPr/>
        </p:nvPicPr>
        <p:blipFill>
          <a:blip r:embed="rId3">
            <a:alphaModFix/>
          </a:blip>
          <a:stretch>
            <a:fillRect/>
          </a:stretch>
        </p:blipFill>
        <p:spPr>
          <a:xfrm>
            <a:off x="311700" y="0"/>
            <a:ext cx="8520600"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