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318" r:id="rId3"/>
    <p:sldId id="321" r:id="rId4"/>
    <p:sldId id="322" r:id="rId5"/>
    <p:sldId id="324" r:id="rId6"/>
    <p:sldId id="325" r:id="rId7"/>
    <p:sldId id="326" r:id="rId8"/>
    <p:sldId id="327" r:id="rId9"/>
    <p:sldId id="329" r:id="rId10"/>
    <p:sldId id="298" r:id="rId11"/>
    <p:sldId id="29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-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6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8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7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3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6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4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C134-E011-44C9-BD2B-F205F170FC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2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08251"/>
      </p:ext>
    </p:extLst>
  </p:cSld>
  <p:clrMapOvr>
    <a:masterClrMapping/>
  </p:clrMapOvr>
  <p:transition spd="slow" advClick="0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3286"/>
      </p:ext>
    </p:extLst>
  </p:cSld>
  <p:clrMapOvr>
    <a:masterClrMapping/>
  </p:clrMapOvr>
  <p:transition spd="slow" advClick="0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49036"/>
      </p:ext>
    </p:extLst>
  </p:cSld>
  <p:clrMapOvr>
    <a:masterClrMapping/>
  </p:clrMapOvr>
  <p:transition spd="slow" advClick="0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43070"/>
      </p:ext>
    </p:extLst>
  </p:cSld>
  <p:clrMapOvr>
    <a:masterClrMapping/>
  </p:clrMapOvr>
  <p:transition spd="slow" advClick="0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12904"/>
      </p:ext>
    </p:extLst>
  </p:cSld>
  <p:clrMapOvr>
    <a:masterClrMapping/>
  </p:clrMapOvr>
  <p:transition spd="slow" advClick="0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78989"/>
      </p:ext>
    </p:extLst>
  </p:cSld>
  <p:clrMapOvr>
    <a:masterClrMapping/>
  </p:clrMapOvr>
  <p:transition spd="slow" advClick="0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10347"/>
      </p:ext>
    </p:extLst>
  </p:cSld>
  <p:clrMapOvr>
    <a:masterClrMapping/>
  </p:clrMapOvr>
  <p:transition spd="slow" advClick="0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89585"/>
      </p:ext>
    </p:extLst>
  </p:cSld>
  <p:clrMapOvr>
    <a:masterClrMapping/>
  </p:clrMapOvr>
  <p:transition spd="slow" advClick="0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pPr algn="ctr"/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092392"/>
      </p:ext>
    </p:extLst>
  </p:cSld>
  <p:clrMapOvr>
    <a:masterClrMapping/>
  </p:clrMapOvr>
  <p:transition spd="slow" advClick="0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50677"/>
      </p:ext>
    </p:extLst>
  </p:cSld>
  <p:clrMapOvr>
    <a:masterClrMapping/>
  </p:clrMapOvr>
  <p:transition spd="slow" advClick="0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14788"/>
      </p:ext>
    </p:extLst>
  </p:cSld>
  <p:clrMapOvr>
    <a:masterClrMapping/>
  </p:clrMapOvr>
  <p:transition spd="slow" advClick="0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FFBC-8791-4073-96BF-8BCB4324E21F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E52E-F80C-4D71-AFBB-2E3443728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原创设计师QQ598969553               _2"/>
          <p:cNvSpPr/>
          <p:nvPr/>
        </p:nvSpPr>
        <p:spPr>
          <a:xfrm>
            <a:off x="6713298" y="3719272"/>
            <a:ext cx="31922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24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Data Diggers: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Yifang Zhou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Richa Ranjan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Anton Okhotnikov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Shihuai Wang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Pelnar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60874" y="404476"/>
            <a:ext cx="9311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9600" b="1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The most livable city in THE uk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11" name="Various Artists - 魅惑钢琴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99365" y="6248400"/>
            <a:ext cx="609600" cy="609600"/>
          </a:xfrm>
          <a:prstGeom prst="rect">
            <a:avLst/>
          </a:prstGeom>
        </p:spPr>
      </p:pic>
      <p:sp>
        <p:nvSpPr>
          <p:cNvPr id="12" name="自由: 形状 58"/>
          <p:cNvSpPr>
            <a:spLocks/>
          </p:cNvSpPr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pattFill prst="pct75">
            <a:fgClr>
              <a:srgbClr val="4F434A"/>
            </a:fgClr>
            <a:bgClr>
              <a:srgbClr val="918D9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0592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0016" y="28017964"/>
            <a:ext cx="1976768" cy="511028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B96803B6-C561-43DC-AD21-7EA9B95483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r="19849"/>
          <a:stretch/>
        </p:blipFill>
        <p:spPr>
          <a:xfrm>
            <a:off x="800780" y="2030218"/>
            <a:ext cx="3623932" cy="3995347"/>
          </a:xfrm>
          <a:prstGeom prst="rect">
            <a:avLst/>
          </a:prstGeom>
        </p:spPr>
      </p:pic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AD89D464-B5B7-4ABB-92B6-5BFC06654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1922" y="3341978"/>
            <a:ext cx="5298935" cy="685913"/>
          </a:xfrm>
        </p:spPr>
        <p:txBody>
          <a:bodyPr/>
          <a:lstStyle/>
          <a:p>
            <a:r>
              <a:rPr lang="en-GB" altLang="zh-CN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074413"/>
      </p:ext>
    </p:extLst>
  </p:cSld>
  <p:clrMapOvr>
    <a:masterClrMapping/>
  </p:clrMapOvr>
  <p:transition spd="slow" advClick="0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Various Artists - 魅惑钢琴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99365" y="6248400"/>
            <a:ext cx="609600" cy="609600"/>
          </a:xfrm>
          <a:prstGeom prst="rect">
            <a:avLst/>
          </a:prstGeom>
        </p:spPr>
      </p:pic>
      <p:sp>
        <p:nvSpPr>
          <p:cNvPr id="12" name="自由: 形状 58"/>
          <p:cNvSpPr>
            <a:spLocks/>
          </p:cNvSpPr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pattFill prst="pct75">
            <a:fgClr>
              <a:srgbClr val="4F434A"/>
            </a:fgClr>
            <a:bgClr>
              <a:srgbClr val="918D9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0016" y="28017964"/>
            <a:ext cx="1976768" cy="51102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F41BBBE-4361-4D83-86F4-1EE438643F51}"/>
              </a:ext>
            </a:extLst>
          </p:cNvPr>
          <p:cNvSpPr txBox="1"/>
          <p:nvPr/>
        </p:nvSpPr>
        <p:spPr>
          <a:xfrm>
            <a:off x="971600" y="1334812"/>
            <a:ext cx="1008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9600" b="1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Thank you for listening!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原创设计师QQ598969553               _2">
            <a:extLst>
              <a:ext uri="{FF2B5EF4-FFF2-40B4-BE49-F238E27FC236}">
                <a16:creationId xmlns:a16="http://schemas.microsoft.com/office/drawing/2014/main" id="{27982099-4326-481C-AFB0-63A3C5DAFC3A}"/>
              </a:ext>
            </a:extLst>
          </p:cNvPr>
          <p:cNvSpPr/>
          <p:nvPr/>
        </p:nvSpPr>
        <p:spPr>
          <a:xfrm>
            <a:off x="6713298" y="3719272"/>
            <a:ext cx="31922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24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Data Diggers: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Yifang Zhou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Richa Ranjan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Anton Okhotnikov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Shihuai Wang</a:t>
            </a:r>
          </a:p>
          <a:p>
            <a:pPr algn="r"/>
            <a:r>
              <a:rPr lang="en-GB" altLang="zh-CN" sz="200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Pelnar</a:t>
            </a:r>
          </a:p>
        </p:txBody>
      </p:sp>
    </p:spTree>
    <p:extLst>
      <p:ext uri="{BB962C8B-B14F-4D97-AF65-F5344CB8AC3E}">
        <p14:creationId xmlns:p14="http://schemas.microsoft.com/office/powerpoint/2010/main" val="249598856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4839085" y="635599"/>
            <a:ext cx="2513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</a:p>
        </p:txBody>
      </p:sp>
      <p:sp>
        <p:nvSpPr>
          <p:cNvPr id="4" name="自由: 形状 3"/>
          <p:cNvSpPr/>
          <p:nvPr/>
        </p:nvSpPr>
        <p:spPr>
          <a:xfrm>
            <a:off x="1987034" y="1681152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27199" y="1638781"/>
            <a:ext cx="1340717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Aim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22" name="自由: 形状 21"/>
          <p:cNvSpPr/>
          <p:nvPr/>
        </p:nvSpPr>
        <p:spPr>
          <a:xfrm>
            <a:off x="1987034" y="3456771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自由: 形状 22"/>
          <p:cNvSpPr/>
          <p:nvPr/>
        </p:nvSpPr>
        <p:spPr>
          <a:xfrm>
            <a:off x="6314795" y="1681152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自由: 形状 23"/>
          <p:cNvSpPr/>
          <p:nvPr/>
        </p:nvSpPr>
        <p:spPr>
          <a:xfrm>
            <a:off x="6314795" y="3456771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flipH="1">
            <a:off x="-5699" y="3"/>
            <a:ext cx="2717799" cy="2717797"/>
            <a:chOff x="8065405" y="3"/>
            <a:chExt cx="4126595" cy="4126593"/>
          </a:xfrm>
        </p:grpSpPr>
        <p:sp>
          <p:nvSpPr>
            <p:cNvPr id="27" name="自由: 形状 37"/>
            <p:cNvSpPr/>
            <p:nvPr/>
          </p:nvSpPr>
          <p:spPr>
            <a:xfrm flipH="1">
              <a:off x="11104950" y="2625691"/>
              <a:ext cx="576851" cy="751767"/>
            </a:xfrm>
            <a:custGeom>
              <a:avLst/>
              <a:gdLst>
                <a:gd name="connsiteX0" fmla="*/ 337912 w 576851"/>
                <a:gd name="connsiteY0" fmla="*/ 0 h 751767"/>
                <a:gd name="connsiteX1" fmla="*/ 0 w 576851"/>
                <a:gd name="connsiteY1" fmla="*/ 337912 h 751767"/>
                <a:gd name="connsiteX2" fmla="*/ 238940 w 576851"/>
                <a:gd name="connsiteY2" fmla="*/ 751767 h 751767"/>
                <a:gd name="connsiteX3" fmla="*/ 576851 w 576851"/>
                <a:gd name="connsiteY3" fmla="*/ 413855 h 751767"/>
                <a:gd name="connsiteX4" fmla="*/ 337912 w 576851"/>
                <a:gd name="connsiteY4" fmla="*/ 0 h 75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851" h="751767">
                  <a:moveTo>
                    <a:pt x="337912" y="0"/>
                  </a:moveTo>
                  <a:lnTo>
                    <a:pt x="0" y="337912"/>
                  </a:lnTo>
                  <a:lnTo>
                    <a:pt x="238940" y="751767"/>
                  </a:lnTo>
                  <a:lnTo>
                    <a:pt x="576851" y="413855"/>
                  </a:lnTo>
                  <a:lnTo>
                    <a:pt x="337912" y="0"/>
                  </a:lnTo>
                  <a:close/>
                </a:path>
              </a:pathLst>
            </a:custGeom>
            <a:pattFill prst="pct75">
              <a:fgClr>
                <a:srgbClr val="4F434A"/>
              </a:fgClr>
              <a:bgClr>
                <a:srgbClr val="918D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自由: 形状 36"/>
            <p:cNvSpPr/>
            <p:nvPr/>
          </p:nvSpPr>
          <p:spPr>
            <a:xfrm flipH="1">
              <a:off x="8065405" y="3"/>
              <a:ext cx="3278484" cy="3039543"/>
            </a:xfrm>
            <a:custGeom>
              <a:avLst/>
              <a:gdLst>
                <a:gd name="connsiteX0" fmla="*/ 3278484 w 3278484"/>
                <a:gd name="connsiteY0" fmla="*/ 0 h 3039543"/>
                <a:gd name="connsiteX1" fmla="*/ 2625690 w 3278484"/>
                <a:gd name="connsiteY1" fmla="*/ 0 h 3039543"/>
                <a:gd name="connsiteX2" fmla="*/ 0 w 3278484"/>
                <a:gd name="connsiteY2" fmla="*/ 2625688 h 3039543"/>
                <a:gd name="connsiteX3" fmla="*/ 238939 w 3278484"/>
                <a:gd name="connsiteY3" fmla="*/ 3039543 h 3039543"/>
                <a:gd name="connsiteX4" fmla="*/ 3278484 w 3278484"/>
                <a:gd name="connsiteY4" fmla="*/ 0 h 303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484" h="3039543">
                  <a:moveTo>
                    <a:pt x="3278484" y="0"/>
                  </a:moveTo>
                  <a:lnTo>
                    <a:pt x="2625690" y="0"/>
                  </a:lnTo>
                  <a:lnTo>
                    <a:pt x="0" y="2625688"/>
                  </a:lnTo>
                  <a:lnTo>
                    <a:pt x="238939" y="3039543"/>
                  </a:lnTo>
                  <a:lnTo>
                    <a:pt x="3278484" y="0"/>
                  </a:lnTo>
                  <a:close/>
                </a:path>
              </a:pathLst>
            </a:custGeom>
            <a:pattFill prst="pct70">
              <a:fgClr>
                <a:srgbClr val="C61027"/>
              </a:fgClr>
              <a:bgClr>
                <a:srgbClr val="E762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自由: 形状 35"/>
            <p:cNvSpPr/>
            <p:nvPr/>
          </p:nvSpPr>
          <p:spPr>
            <a:xfrm flipH="1">
              <a:off x="11343889" y="1156718"/>
              <a:ext cx="848111" cy="1806885"/>
            </a:xfrm>
            <a:custGeom>
              <a:avLst/>
              <a:gdLst>
                <a:gd name="connsiteX0" fmla="*/ 0 w 848111"/>
                <a:gd name="connsiteY0" fmla="*/ 0 h 1806885"/>
                <a:gd name="connsiteX1" fmla="*/ 0 w 848111"/>
                <a:gd name="connsiteY1" fmla="*/ 923193 h 1806885"/>
                <a:gd name="connsiteX2" fmla="*/ 510199 w 848111"/>
                <a:gd name="connsiteY2" fmla="*/ 1806885 h 1806885"/>
                <a:gd name="connsiteX3" fmla="*/ 848111 w 848111"/>
                <a:gd name="connsiteY3" fmla="*/ 1468973 h 1806885"/>
                <a:gd name="connsiteX4" fmla="*/ 0 w 848111"/>
                <a:gd name="connsiteY4" fmla="*/ 0 h 18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111" h="1806885">
                  <a:moveTo>
                    <a:pt x="0" y="0"/>
                  </a:moveTo>
                  <a:lnTo>
                    <a:pt x="0" y="923193"/>
                  </a:lnTo>
                  <a:lnTo>
                    <a:pt x="510199" y="1806885"/>
                  </a:lnTo>
                  <a:lnTo>
                    <a:pt x="848111" y="1468973"/>
                  </a:lnTo>
                  <a:lnTo>
                    <a:pt x="0" y="0"/>
                  </a:lnTo>
                  <a:close/>
                </a:path>
              </a:pathLst>
            </a:custGeom>
            <a:pattFill prst="pct75">
              <a:fgClr>
                <a:srgbClr val="13233B"/>
              </a:fgClr>
              <a:bgClr>
                <a:srgbClr val="50608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自由: 形状 34"/>
            <p:cNvSpPr/>
            <p:nvPr/>
          </p:nvSpPr>
          <p:spPr>
            <a:xfrm flipH="1">
              <a:off x="11442861" y="2963603"/>
              <a:ext cx="749139" cy="1162993"/>
            </a:xfrm>
            <a:custGeom>
              <a:avLst/>
              <a:gdLst>
                <a:gd name="connsiteX0" fmla="*/ 510199 w 749139"/>
                <a:gd name="connsiteY0" fmla="*/ 0 h 1162993"/>
                <a:gd name="connsiteX1" fmla="*/ 0 w 749139"/>
                <a:gd name="connsiteY1" fmla="*/ 510199 h 1162993"/>
                <a:gd name="connsiteX2" fmla="*/ 0 w 749139"/>
                <a:gd name="connsiteY2" fmla="*/ 1162993 h 1162993"/>
                <a:gd name="connsiteX3" fmla="*/ 749139 w 749139"/>
                <a:gd name="connsiteY3" fmla="*/ 413855 h 1162993"/>
                <a:gd name="connsiteX4" fmla="*/ 510199 w 749139"/>
                <a:gd name="connsiteY4" fmla="*/ 0 h 1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139" h="1162993">
                  <a:moveTo>
                    <a:pt x="510199" y="0"/>
                  </a:moveTo>
                  <a:lnTo>
                    <a:pt x="0" y="510199"/>
                  </a:lnTo>
                  <a:lnTo>
                    <a:pt x="0" y="1162993"/>
                  </a:lnTo>
                  <a:lnTo>
                    <a:pt x="749139" y="413855"/>
                  </a:lnTo>
                  <a:lnTo>
                    <a:pt x="510199" y="0"/>
                  </a:lnTo>
                  <a:close/>
                </a:path>
              </a:pathLst>
            </a:custGeom>
            <a:pattFill prst="pct70">
              <a:fgClr>
                <a:srgbClr val="C61027"/>
              </a:fgClr>
              <a:bgClr>
                <a:srgbClr val="E762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 flipH="1">
            <a:off x="9492949" y="4140203"/>
            <a:ext cx="2717799" cy="2717797"/>
            <a:chOff x="8065405" y="3"/>
            <a:chExt cx="4126595" cy="4126593"/>
          </a:xfrm>
        </p:grpSpPr>
        <p:sp>
          <p:nvSpPr>
            <p:cNvPr id="44" name="自由: 形状 37"/>
            <p:cNvSpPr/>
            <p:nvPr/>
          </p:nvSpPr>
          <p:spPr>
            <a:xfrm flipH="1">
              <a:off x="11104950" y="2625691"/>
              <a:ext cx="576851" cy="751767"/>
            </a:xfrm>
            <a:custGeom>
              <a:avLst/>
              <a:gdLst>
                <a:gd name="connsiteX0" fmla="*/ 337912 w 576851"/>
                <a:gd name="connsiteY0" fmla="*/ 0 h 751767"/>
                <a:gd name="connsiteX1" fmla="*/ 0 w 576851"/>
                <a:gd name="connsiteY1" fmla="*/ 337912 h 751767"/>
                <a:gd name="connsiteX2" fmla="*/ 238940 w 576851"/>
                <a:gd name="connsiteY2" fmla="*/ 751767 h 751767"/>
                <a:gd name="connsiteX3" fmla="*/ 576851 w 576851"/>
                <a:gd name="connsiteY3" fmla="*/ 413855 h 751767"/>
                <a:gd name="connsiteX4" fmla="*/ 337912 w 576851"/>
                <a:gd name="connsiteY4" fmla="*/ 0 h 75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851" h="751767">
                  <a:moveTo>
                    <a:pt x="337912" y="0"/>
                  </a:moveTo>
                  <a:lnTo>
                    <a:pt x="0" y="337912"/>
                  </a:lnTo>
                  <a:lnTo>
                    <a:pt x="238940" y="751767"/>
                  </a:lnTo>
                  <a:lnTo>
                    <a:pt x="576851" y="413855"/>
                  </a:lnTo>
                  <a:lnTo>
                    <a:pt x="337912" y="0"/>
                  </a:lnTo>
                  <a:close/>
                </a:path>
              </a:pathLst>
            </a:custGeom>
            <a:pattFill prst="pct75">
              <a:fgClr>
                <a:srgbClr val="4F434A"/>
              </a:fgClr>
              <a:bgClr>
                <a:srgbClr val="918D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自由: 形状 36"/>
            <p:cNvSpPr/>
            <p:nvPr/>
          </p:nvSpPr>
          <p:spPr>
            <a:xfrm flipH="1">
              <a:off x="8065405" y="3"/>
              <a:ext cx="3278484" cy="3039543"/>
            </a:xfrm>
            <a:custGeom>
              <a:avLst/>
              <a:gdLst>
                <a:gd name="connsiteX0" fmla="*/ 3278484 w 3278484"/>
                <a:gd name="connsiteY0" fmla="*/ 0 h 3039543"/>
                <a:gd name="connsiteX1" fmla="*/ 2625690 w 3278484"/>
                <a:gd name="connsiteY1" fmla="*/ 0 h 3039543"/>
                <a:gd name="connsiteX2" fmla="*/ 0 w 3278484"/>
                <a:gd name="connsiteY2" fmla="*/ 2625688 h 3039543"/>
                <a:gd name="connsiteX3" fmla="*/ 238939 w 3278484"/>
                <a:gd name="connsiteY3" fmla="*/ 3039543 h 3039543"/>
                <a:gd name="connsiteX4" fmla="*/ 3278484 w 3278484"/>
                <a:gd name="connsiteY4" fmla="*/ 0 h 303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484" h="3039543">
                  <a:moveTo>
                    <a:pt x="3278484" y="0"/>
                  </a:moveTo>
                  <a:lnTo>
                    <a:pt x="2625690" y="0"/>
                  </a:lnTo>
                  <a:lnTo>
                    <a:pt x="0" y="2625688"/>
                  </a:lnTo>
                  <a:lnTo>
                    <a:pt x="238939" y="3039543"/>
                  </a:lnTo>
                  <a:lnTo>
                    <a:pt x="3278484" y="0"/>
                  </a:lnTo>
                  <a:close/>
                </a:path>
              </a:pathLst>
            </a:custGeom>
            <a:pattFill prst="pct70">
              <a:fgClr>
                <a:srgbClr val="C61027"/>
              </a:fgClr>
              <a:bgClr>
                <a:srgbClr val="E762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自由: 形状 35"/>
            <p:cNvSpPr/>
            <p:nvPr/>
          </p:nvSpPr>
          <p:spPr>
            <a:xfrm flipH="1">
              <a:off x="11343889" y="1156718"/>
              <a:ext cx="848111" cy="1806885"/>
            </a:xfrm>
            <a:custGeom>
              <a:avLst/>
              <a:gdLst>
                <a:gd name="connsiteX0" fmla="*/ 0 w 848111"/>
                <a:gd name="connsiteY0" fmla="*/ 0 h 1806885"/>
                <a:gd name="connsiteX1" fmla="*/ 0 w 848111"/>
                <a:gd name="connsiteY1" fmla="*/ 923193 h 1806885"/>
                <a:gd name="connsiteX2" fmla="*/ 510199 w 848111"/>
                <a:gd name="connsiteY2" fmla="*/ 1806885 h 1806885"/>
                <a:gd name="connsiteX3" fmla="*/ 848111 w 848111"/>
                <a:gd name="connsiteY3" fmla="*/ 1468973 h 1806885"/>
                <a:gd name="connsiteX4" fmla="*/ 0 w 848111"/>
                <a:gd name="connsiteY4" fmla="*/ 0 h 18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111" h="1806885">
                  <a:moveTo>
                    <a:pt x="0" y="0"/>
                  </a:moveTo>
                  <a:lnTo>
                    <a:pt x="0" y="923193"/>
                  </a:lnTo>
                  <a:lnTo>
                    <a:pt x="510199" y="1806885"/>
                  </a:lnTo>
                  <a:lnTo>
                    <a:pt x="848111" y="1468973"/>
                  </a:lnTo>
                  <a:lnTo>
                    <a:pt x="0" y="0"/>
                  </a:lnTo>
                  <a:close/>
                </a:path>
              </a:pathLst>
            </a:custGeom>
            <a:pattFill prst="pct75">
              <a:fgClr>
                <a:srgbClr val="13233B"/>
              </a:fgClr>
              <a:bgClr>
                <a:srgbClr val="50608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自由: 形状 34"/>
            <p:cNvSpPr/>
            <p:nvPr/>
          </p:nvSpPr>
          <p:spPr>
            <a:xfrm flipH="1">
              <a:off x="11442861" y="2963603"/>
              <a:ext cx="749139" cy="1162993"/>
            </a:xfrm>
            <a:custGeom>
              <a:avLst/>
              <a:gdLst>
                <a:gd name="connsiteX0" fmla="*/ 510199 w 749139"/>
                <a:gd name="connsiteY0" fmla="*/ 0 h 1162993"/>
                <a:gd name="connsiteX1" fmla="*/ 0 w 749139"/>
                <a:gd name="connsiteY1" fmla="*/ 510199 h 1162993"/>
                <a:gd name="connsiteX2" fmla="*/ 0 w 749139"/>
                <a:gd name="connsiteY2" fmla="*/ 1162993 h 1162993"/>
                <a:gd name="connsiteX3" fmla="*/ 749139 w 749139"/>
                <a:gd name="connsiteY3" fmla="*/ 413855 h 1162993"/>
                <a:gd name="connsiteX4" fmla="*/ 510199 w 749139"/>
                <a:gd name="connsiteY4" fmla="*/ 0 h 1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139" h="1162993">
                  <a:moveTo>
                    <a:pt x="510199" y="0"/>
                  </a:moveTo>
                  <a:lnTo>
                    <a:pt x="0" y="510199"/>
                  </a:lnTo>
                  <a:lnTo>
                    <a:pt x="0" y="1162993"/>
                  </a:lnTo>
                  <a:lnTo>
                    <a:pt x="749139" y="413855"/>
                  </a:lnTo>
                  <a:lnTo>
                    <a:pt x="510199" y="0"/>
                  </a:lnTo>
                  <a:close/>
                </a:path>
              </a:pathLst>
            </a:custGeom>
            <a:pattFill prst="pct70">
              <a:fgClr>
                <a:srgbClr val="C61027"/>
              </a:fgClr>
              <a:bgClr>
                <a:srgbClr val="E762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2" name="自由: 形状 3">
            <a:extLst>
              <a:ext uri="{FF2B5EF4-FFF2-40B4-BE49-F238E27FC236}">
                <a16:creationId xmlns:a16="http://schemas.microsoft.com/office/drawing/2014/main" id="{A4CAE685-E397-4531-B225-D8C7B9FBAB30}"/>
              </a:ext>
            </a:extLst>
          </p:cNvPr>
          <p:cNvSpPr/>
          <p:nvPr/>
        </p:nvSpPr>
        <p:spPr>
          <a:xfrm>
            <a:off x="1992129" y="5260884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自由: 形状 22">
            <a:extLst>
              <a:ext uri="{FF2B5EF4-FFF2-40B4-BE49-F238E27FC236}">
                <a16:creationId xmlns:a16="http://schemas.microsoft.com/office/drawing/2014/main" id="{E8AA9B4D-3B79-47BF-BDBF-48C03AD7D09D}"/>
              </a:ext>
            </a:extLst>
          </p:cNvPr>
          <p:cNvSpPr/>
          <p:nvPr/>
        </p:nvSpPr>
        <p:spPr>
          <a:xfrm>
            <a:off x="6319890" y="5260884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296F86-0A1B-4129-9498-17B85DB93952}"/>
              </a:ext>
            </a:extLst>
          </p:cNvPr>
          <p:cNvSpPr txBox="1"/>
          <p:nvPr/>
        </p:nvSpPr>
        <p:spPr>
          <a:xfrm>
            <a:off x="2927198" y="3448549"/>
            <a:ext cx="2363064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Analysis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E9C996-6F3E-4458-A7CA-1FFE1CE1E7B2}"/>
              </a:ext>
            </a:extLst>
          </p:cNvPr>
          <p:cNvSpPr txBox="1"/>
          <p:nvPr/>
        </p:nvSpPr>
        <p:spPr>
          <a:xfrm>
            <a:off x="2927197" y="5210883"/>
            <a:ext cx="305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Application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1DFCF2-8B60-4E4E-BB3A-1B791C42F104}"/>
              </a:ext>
            </a:extLst>
          </p:cNvPr>
          <p:cNvSpPr txBox="1"/>
          <p:nvPr/>
        </p:nvSpPr>
        <p:spPr>
          <a:xfrm>
            <a:off x="7292125" y="1683446"/>
            <a:ext cx="4569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Implementation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20F096-FBA3-4F88-BF02-C039CA8C53E3}"/>
              </a:ext>
            </a:extLst>
          </p:cNvPr>
          <p:cNvSpPr txBox="1"/>
          <p:nvPr/>
        </p:nvSpPr>
        <p:spPr>
          <a:xfrm>
            <a:off x="7292124" y="3493214"/>
            <a:ext cx="236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Result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91C3BE3-250A-427F-909A-90023AEA23ED}"/>
              </a:ext>
            </a:extLst>
          </p:cNvPr>
          <p:cNvSpPr txBox="1"/>
          <p:nvPr/>
        </p:nvSpPr>
        <p:spPr>
          <a:xfrm>
            <a:off x="7292123" y="5255548"/>
            <a:ext cx="272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GB" altLang="zh-CN" sz="4000">
                <a:solidFill>
                  <a:schemeClr val="accent1"/>
                </a:solidFill>
              </a:rPr>
              <a:t>Limitation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8521"/>
      </p:ext>
    </p:extLst>
  </p:cSld>
  <p:clrMapOvr>
    <a:masterClrMapping/>
  </p:clrMapOvr>
  <p:transition spd="slow" advClick="0" advTm="4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11580" y="337343"/>
            <a:ext cx="1401850" cy="685913"/>
          </a:xfrm>
        </p:spPr>
        <p:txBody>
          <a:bodyPr/>
          <a:lstStyle/>
          <a:p>
            <a:r>
              <a:rPr lang="en-GB" altLang="zh-CN" sz="4800"/>
              <a:t>AIM</a:t>
            </a:r>
            <a:endParaRPr lang="zh-CN" altLang="en-US" sz="4800" dirty="0"/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3" name="原创设计师QQ：598969553              _3">
            <a:extLst>
              <a:ext uri="{FF2B5EF4-FFF2-40B4-BE49-F238E27FC236}">
                <a16:creationId xmlns:a16="http://schemas.microsoft.com/office/drawing/2014/main" id="{CC36EBC2-41D7-4CB7-B1FB-E0EBAF360BF7}"/>
              </a:ext>
            </a:extLst>
          </p:cNvPr>
          <p:cNvSpPr/>
          <p:nvPr/>
        </p:nvSpPr>
        <p:spPr>
          <a:xfrm>
            <a:off x="1231972" y="2308956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原创设计师QQ：598969553              _4">
            <a:extLst>
              <a:ext uri="{FF2B5EF4-FFF2-40B4-BE49-F238E27FC236}">
                <a16:creationId xmlns:a16="http://schemas.microsoft.com/office/drawing/2014/main" id="{C75A6277-F5AD-42A1-90C3-A4FC03946DF2}"/>
              </a:ext>
            </a:extLst>
          </p:cNvPr>
          <p:cNvSpPr/>
          <p:nvPr/>
        </p:nvSpPr>
        <p:spPr>
          <a:xfrm>
            <a:off x="1231972" y="4352924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原创设计师QQ：598969553              _7">
            <a:extLst>
              <a:ext uri="{FF2B5EF4-FFF2-40B4-BE49-F238E27FC236}">
                <a16:creationId xmlns:a16="http://schemas.microsoft.com/office/drawing/2014/main" id="{1379D71E-F9A9-443A-B306-6E519D10C75F}"/>
              </a:ext>
            </a:extLst>
          </p:cNvPr>
          <p:cNvSpPr/>
          <p:nvPr/>
        </p:nvSpPr>
        <p:spPr>
          <a:xfrm>
            <a:off x="1263989" y="2339229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原创设计师QQ：598969553              _8">
            <a:extLst>
              <a:ext uri="{FF2B5EF4-FFF2-40B4-BE49-F238E27FC236}">
                <a16:creationId xmlns:a16="http://schemas.microsoft.com/office/drawing/2014/main" id="{89F6CB64-E99B-48CC-998A-EFE038325909}"/>
              </a:ext>
            </a:extLst>
          </p:cNvPr>
          <p:cNvSpPr/>
          <p:nvPr/>
        </p:nvSpPr>
        <p:spPr>
          <a:xfrm>
            <a:off x="1241498" y="4383274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原创设计师QQ：598969553              _13">
            <a:extLst>
              <a:ext uri="{FF2B5EF4-FFF2-40B4-BE49-F238E27FC236}">
                <a16:creationId xmlns:a16="http://schemas.microsoft.com/office/drawing/2014/main" id="{25674992-2C47-4C0B-9CCB-75289BC93493}"/>
              </a:ext>
            </a:extLst>
          </p:cNvPr>
          <p:cNvSpPr/>
          <p:nvPr/>
        </p:nvSpPr>
        <p:spPr>
          <a:xfrm>
            <a:off x="2110636" y="2081770"/>
            <a:ext cx="936626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Finding the important/relevant factors that influence livability of cities (citizen’s happiness level)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原创设计师QQ：598969553              _13">
            <a:extLst>
              <a:ext uri="{FF2B5EF4-FFF2-40B4-BE49-F238E27FC236}">
                <a16:creationId xmlns:a16="http://schemas.microsoft.com/office/drawing/2014/main" id="{FF62D669-3C70-473C-95D7-F72F140D1935}"/>
              </a:ext>
            </a:extLst>
          </p:cNvPr>
          <p:cNvSpPr/>
          <p:nvPr/>
        </p:nvSpPr>
        <p:spPr>
          <a:xfrm>
            <a:off x="2114534" y="4125738"/>
            <a:ext cx="840832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Designing an interactive application to predict the most livable city based on an individual’s preferences of factors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69108"/>
      </p:ext>
    </p:extLst>
  </p:cSld>
  <p:clrMapOvr>
    <a:masterClrMapping/>
  </p:clrMapOvr>
  <p:transition spd="slow" advClick="0" advTm="4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11579" y="337343"/>
            <a:ext cx="6126249" cy="685913"/>
          </a:xfrm>
        </p:spPr>
        <p:txBody>
          <a:bodyPr/>
          <a:lstStyle/>
          <a:p>
            <a:r>
              <a:rPr lang="en-GB" altLang="zh-CN" sz="4800"/>
              <a:t>IMPLEMENTATION</a:t>
            </a:r>
          </a:p>
        </p:txBody>
      </p:sp>
      <p:grpSp>
        <p:nvGrpSpPr>
          <p:cNvPr id="10" name="原创设计师QQ598969553        _7"/>
          <p:cNvGrpSpPr/>
          <p:nvPr/>
        </p:nvGrpSpPr>
        <p:grpSpPr>
          <a:xfrm>
            <a:off x="296142" y="1590181"/>
            <a:ext cx="2593671" cy="854163"/>
            <a:chOff x="1160779" y="1356905"/>
            <a:chExt cx="1881166" cy="619517"/>
          </a:xfrm>
          <a:solidFill>
            <a:srgbClr val="0070C0"/>
          </a:solidFill>
        </p:grpSpPr>
        <p:sp>
          <p:nvSpPr>
            <p:cNvPr id="11" name="直角三角形 10"/>
            <p:cNvSpPr/>
            <p:nvPr/>
          </p:nvSpPr>
          <p:spPr>
            <a:xfrm flipV="1">
              <a:off x="2936936" y="188041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2936936" y="1356905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0779" y="1356905"/>
              <a:ext cx="1776157" cy="61951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Collection</a:t>
              </a:r>
              <a:endPara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原创设计师QQ598969553        _8"/>
          <p:cNvGrpSpPr/>
          <p:nvPr/>
        </p:nvGrpSpPr>
        <p:grpSpPr>
          <a:xfrm>
            <a:off x="296142" y="3062362"/>
            <a:ext cx="2593671" cy="854165"/>
            <a:chOff x="1160779" y="2232929"/>
            <a:chExt cx="1881166" cy="619518"/>
          </a:xfrm>
          <a:solidFill>
            <a:srgbClr val="0070C0"/>
          </a:solidFill>
        </p:grpSpPr>
        <p:sp>
          <p:nvSpPr>
            <p:cNvPr id="15" name="直角三角形 14"/>
            <p:cNvSpPr/>
            <p:nvPr/>
          </p:nvSpPr>
          <p:spPr>
            <a:xfrm flipV="1">
              <a:off x="2936936" y="2756444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2936936" y="223292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0779" y="2232930"/>
              <a:ext cx="1776157" cy="619517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Cleansing</a:t>
              </a:r>
              <a:endPara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原创设计师QQ598969553        _9"/>
          <p:cNvGrpSpPr/>
          <p:nvPr/>
        </p:nvGrpSpPr>
        <p:grpSpPr>
          <a:xfrm>
            <a:off x="296142" y="4357417"/>
            <a:ext cx="2593671" cy="852094"/>
            <a:chOff x="1160779" y="3108953"/>
            <a:chExt cx="1881166" cy="618016"/>
          </a:xfrm>
          <a:solidFill>
            <a:srgbClr val="0070C0"/>
          </a:solidFill>
        </p:grpSpPr>
        <p:sp>
          <p:nvSpPr>
            <p:cNvPr id="19" name="直角三角形 18"/>
            <p:cNvSpPr/>
            <p:nvPr/>
          </p:nvSpPr>
          <p:spPr>
            <a:xfrm flipV="1">
              <a:off x="2936936" y="363096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2936936" y="3108953"/>
              <a:ext cx="105009" cy="945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0779" y="3108953"/>
              <a:ext cx="1776157" cy="618016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Normalization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原创设计师QQ598969553        _10"/>
          <p:cNvGrpSpPr/>
          <p:nvPr/>
        </p:nvGrpSpPr>
        <p:grpSpPr>
          <a:xfrm>
            <a:off x="296142" y="5563172"/>
            <a:ext cx="2593671" cy="854163"/>
            <a:chOff x="1160779" y="3983476"/>
            <a:chExt cx="1881166" cy="619517"/>
          </a:xfrm>
          <a:solidFill>
            <a:srgbClr val="0070C0"/>
          </a:solidFill>
        </p:grpSpPr>
        <p:sp>
          <p:nvSpPr>
            <p:cNvPr id="23" name="直角三角形 22"/>
            <p:cNvSpPr/>
            <p:nvPr/>
          </p:nvSpPr>
          <p:spPr>
            <a:xfrm flipV="1">
              <a:off x="2936936" y="4506990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2936936" y="398347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60779" y="3983477"/>
              <a:ext cx="1776157" cy="619516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Management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原创设计师QQ598969553        _11"/>
          <p:cNvSpPr/>
          <p:nvPr/>
        </p:nvSpPr>
        <p:spPr>
          <a:xfrm>
            <a:off x="3154107" y="1278598"/>
            <a:ext cx="892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16 datasets in total : (weather, traffic, entertainment, infrastructure)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UK Government data, Online Survey conducted, etc.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Scrapy open source data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1" name="原创设计师QQ598969553        _11">
            <a:extLst>
              <a:ext uri="{FF2B5EF4-FFF2-40B4-BE49-F238E27FC236}">
                <a16:creationId xmlns:a16="http://schemas.microsoft.com/office/drawing/2014/main" id="{3EAC0E0A-F30B-497C-8CF8-9909D155C2DC}"/>
              </a:ext>
            </a:extLst>
          </p:cNvPr>
          <p:cNvSpPr/>
          <p:nvPr/>
        </p:nvSpPr>
        <p:spPr>
          <a:xfrm>
            <a:off x="3154107" y="2948355"/>
            <a:ext cx="89290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Missing data handling- replace with average or zero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Techniques Treating illegal characters, missing values by Python</a:t>
            </a:r>
          </a:p>
        </p:txBody>
      </p:sp>
      <p:sp>
        <p:nvSpPr>
          <p:cNvPr id="32" name="原创设计师QQ598969553        _11">
            <a:extLst>
              <a:ext uri="{FF2B5EF4-FFF2-40B4-BE49-F238E27FC236}">
                <a16:creationId xmlns:a16="http://schemas.microsoft.com/office/drawing/2014/main" id="{62CC6D6F-5FFE-4800-8501-4B07D0D1D34B}"/>
              </a:ext>
            </a:extLst>
          </p:cNvPr>
          <p:cNvSpPr/>
          <p:nvPr/>
        </p:nvSpPr>
        <p:spPr>
          <a:xfrm>
            <a:off x="3154107" y="4456448"/>
            <a:ext cx="371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accent1"/>
                </a:solidFill>
                <a:latin typeface="+mn-ea"/>
              </a:rPr>
              <a:t>Z-score method</a:t>
            </a:r>
          </a:p>
        </p:txBody>
      </p:sp>
      <p:sp>
        <p:nvSpPr>
          <p:cNvPr id="33" name="原创设计师QQ598969553        _11">
            <a:extLst>
              <a:ext uri="{FF2B5EF4-FFF2-40B4-BE49-F238E27FC236}">
                <a16:creationId xmlns:a16="http://schemas.microsoft.com/office/drawing/2014/main" id="{FB47E682-6C9E-4AD8-AEFD-14D094EA6E41}"/>
              </a:ext>
            </a:extLst>
          </p:cNvPr>
          <p:cNvSpPr/>
          <p:nvPr/>
        </p:nvSpPr>
        <p:spPr>
          <a:xfrm>
            <a:off x="3154107" y="5740602"/>
            <a:ext cx="277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MongoDB</a:t>
            </a:r>
            <a:endParaRPr lang="en-GB" altLang="zh-CN" sz="240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070149"/>
      </p:ext>
    </p:extLst>
  </p:cSld>
  <p:clrMapOvr>
    <a:masterClrMapping/>
  </p:clrMapOvr>
  <p:transition spd="slow" advClick="0" advTm="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11579" y="337343"/>
            <a:ext cx="5894021" cy="685913"/>
          </a:xfrm>
        </p:spPr>
        <p:txBody>
          <a:bodyPr/>
          <a:lstStyle/>
          <a:p>
            <a:r>
              <a:rPr lang="en-GB" altLang="zh-CN" sz="4800"/>
              <a:t>ANALYSIS</a:t>
            </a:r>
            <a:endParaRPr lang="zh-CN" altLang="en-US" sz="4800" dirty="0"/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3" name="原创设计师QQ：598969553              _3">
            <a:extLst>
              <a:ext uri="{FF2B5EF4-FFF2-40B4-BE49-F238E27FC236}">
                <a16:creationId xmlns:a16="http://schemas.microsoft.com/office/drawing/2014/main" id="{CC36EBC2-41D7-4CB7-B1FB-E0EBAF360BF7}"/>
              </a:ext>
            </a:extLst>
          </p:cNvPr>
          <p:cNvSpPr/>
          <p:nvPr/>
        </p:nvSpPr>
        <p:spPr>
          <a:xfrm>
            <a:off x="1235870" y="1649954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原创设计师QQ：598969553              _4">
            <a:extLst>
              <a:ext uri="{FF2B5EF4-FFF2-40B4-BE49-F238E27FC236}">
                <a16:creationId xmlns:a16="http://schemas.microsoft.com/office/drawing/2014/main" id="{C75A6277-F5AD-42A1-90C3-A4FC03946DF2}"/>
              </a:ext>
            </a:extLst>
          </p:cNvPr>
          <p:cNvSpPr/>
          <p:nvPr/>
        </p:nvSpPr>
        <p:spPr>
          <a:xfrm>
            <a:off x="1231972" y="4352924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原创设计师QQ：598969553              _7">
            <a:extLst>
              <a:ext uri="{FF2B5EF4-FFF2-40B4-BE49-F238E27FC236}">
                <a16:creationId xmlns:a16="http://schemas.microsoft.com/office/drawing/2014/main" id="{1379D71E-F9A9-443A-B306-6E519D10C75F}"/>
              </a:ext>
            </a:extLst>
          </p:cNvPr>
          <p:cNvSpPr/>
          <p:nvPr/>
        </p:nvSpPr>
        <p:spPr>
          <a:xfrm>
            <a:off x="1267887" y="1680227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原创设计师QQ：598969553              _8">
            <a:extLst>
              <a:ext uri="{FF2B5EF4-FFF2-40B4-BE49-F238E27FC236}">
                <a16:creationId xmlns:a16="http://schemas.microsoft.com/office/drawing/2014/main" id="{89F6CB64-E99B-48CC-998A-EFE038325909}"/>
              </a:ext>
            </a:extLst>
          </p:cNvPr>
          <p:cNvSpPr/>
          <p:nvPr/>
        </p:nvSpPr>
        <p:spPr>
          <a:xfrm>
            <a:off x="1241498" y="4383274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原创设计师QQ：598969553              _13">
            <a:extLst>
              <a:ext uri="{FF2B5EF4-FFF2-40B4-BE49-F238E27FC236}">
                <a16:creationId xmlns:a16="http://schemas.microsoft.com/office/drawing/2014/main" id="{25674992-2C47-4C0B-9CCB-75289BC93493}"/>
              </a:ext>
            </a:extLst>
          </p:cNvPr>
          <p:cNvSpPr/>
          <p:nvPr/>
        </p:nvSpPr>
        <p:spPr>
          <a:xfrm>
            <a:off x="2114534" y="1422768"/>
            <a:ext cx="9366266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Selecting Factors that determine the City Rank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LASSO or Random Forest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What we need? 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Importance ranking of factors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Why not LASSO? 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Linear</a:t>
            </a: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Ranking?</a:t>
            </a: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No selection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Advantage of Random Forest: 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Non-linear</a:t>
            </a: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en-GB" altLang="zh-CN" sz="2400">
                <a:solidFill>
                  <a:schemeClr val="accent2"/>
                </a:solidFill>
                <a:latin typeface="+mn-ea"/>
                <a:cs typeface="Open Sans" panose="020B0606030504020204" pitchFamily="34" charset="0"/>
              </a:rPr>
              <a:t>Ranking!</a:t>
            </a:r>
            <a:endParaRPr lang="en-GB" altLang="zh-CN" sz="2800">
              <a:solidFill>
                <a:schemeClr val="accent2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8" name="原创设计师QQ：598969553              _13">
            <a:extLst>
              <a:ext uri="{FF2B5EF4-FFF2-40B4-BE49-F238E27FC236}">
                <a16:creationId xmlns:a16="http://schemas.microsoft.com/office/drawing/2014/main" id="{FF62D669-3C70-473C-95D7-F72F140D1935}"/>
              </a:ext>
            </a:extLst>
          </p:cNvPr>
          <p:cNvSpPr/>
          <p:nvPr/>
        </p:nvSpPr>
        <p:spPr>
          <a:xfrm>
            <a:off x="2114534" y="4352924"/>
            <a:ext cx="6463409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Correlationship between two factors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Pearson’s Correlation Coefficient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E.g. strong correlation with population</a:t>
            </a:r>
            <a:endParaRPr lang="en-GB" altLang="zh-CN" sz="28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Open Sans" panose="020B0606030504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909C004-E573-4485-9D01-5730F99B2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07517"/>
              </p:ext>
            </p:extLst>
          </p:nvPr>
        </p:nvGraphicFramePr>
        <p:xfrm>
          <a:off x="8817429" y="4101569"/>
          <a:ext cx="2902857" cy="239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443862386"/>
                    </a:ext>
                  </a:extLst>
                </a:gridCol>
                <a:gridCol w="1582058">
                  <a:extLst>
                    <a:ext uri="{9D8B030D-6E8A-4147-A177-3AD203B41FA5}">
                      <a16:colId xmlns:a16="http://schemas.microsoft.com/office/drawing/2014/main" val="2386328671"/>
                    </a:ext>
                  </a:extLst>
                </a:gridCol>
              </a:tblGrid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Correlation 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79073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0.810281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765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0.726583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63768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0.686357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8576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0.662404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6191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9AB7E7-D073-4738-A0AC-D63729080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22496"/>
              </p:ext>
            </p:extLst>
          </p:nvPr>
        </p:nvGraphicFramePr>
        <p:xfrm>
          <a:off x="9004901" y="4207358"/>
          <a:ext cx="2902857" cy="239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443862386"/>
                    </a:ext>
                  </a:extLst>
                </a:gridCol>
                <a:gridCol w="1582058">
                  <a:extLst>
                    <a:ext uri="{9D8B030D-6E8A-4147-A177-3AD203B41FA5}">
                      <a16:colId xmlns:a16="http://schemas.microsoft.com/office/drawing/2014/main" val="2386328671"/>
                    </a:ext>
                  </a:extLst>
                </a:gridCol>
              </a:tblGrid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Correlation 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79073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0.374345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765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0.198825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63768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0.170241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8576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0.108700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6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0436"/>
      </p:ext>
    </p:extLst>
  </p:cSld>
  <p:clrMapOvr>
    <a:masterClrMapping/>
  </p:clrMapOvr>
  <p:transition spd="slow" advClick="0" advTm="4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11579" y="337343"/>
            <a:ext cx="6126249" cy="685913"/>
          </a:xfrm>
        </p:spPr>
        <p:txBody>
          <a:bodyPr/>
          <a:lstStyle/>
          <a:p>
            <a:r>
              <a:rPr lang="en-GB" altLang="zh-CN" sz="4800"/>
              <a:t>RESULTS</a:t>
            </a:r>
          </a:p>
        </p:txBody>
      </p:sp>
      <p:grpSp>
        <p:nvGrpSpPr>
          <p:cNvPr id="10" name="原创设计师QQ598969553        _7"/>
          <p:cNvGrpSpPr/>
          <p:nvPr/>
        </p:nvGrpSpPr>
        <p:grpSpPr>
          <a:xfrm>
            <a:off x="296142" y="1590181"/>
            <a:ext cx="2593671" cy="854163"/>
            <a:chOff x="1160779" y="1356905"/>
            <a:chExt cx="1881166" cy="619517"/>
          </a:xfrm>
          <a:solidFill>
            <a:srgbClr val="0070C0"/>
          </a:solidFill>
        </p:grpSpPr>
        <p:sp>
          <p:nvSpPr>
            <p:cNvPr id="11" name="直角三角形 10"/>
            <p:cNvSpPr/>
            <p:nvPr/>
          </p:nvSpPr>
          <p:spPr>
            <a:xfrm flipV="1">
              <a:off x="2936936" y="188041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2936936" y="1356905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0779" y="1356905"/>
              <a:ext cx="1776157" cy="61951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Collection</a:t>
              </a:r>
              <a:endPara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原创设计师QQ598969553        _8"/>
          <p:cNvGrpSpPr/>
          <p:nvPr/>
        </p:nvGrpSpPr>
        <p:grpSpPr>
          <a:xfrm>
            <a:off x="296142" y="2798005"/>
            <a:ext cx="2593671" cy="854165"/>
            <a:chOff x="1160779" y="2232929"/>
            <a:chExt cx="1881166" cy="619518"/>
          </a:xfrm>
          <a:solidFill>
            <a:srgbClr val="0070C0"/>
          </a:solidFill>
        </p:grpSpPr>
        <p:sp>
          <p:nvSpPr>
            <p:cNvPr id="15" name="直角三角形 14"/>
            <p:cNvSpPr/>
            <p:nvPr/>
          </p:nvSpPr>
          <p:spPr>
            <a:xfrm flipV="1">
              <a:off x="2936936" y="2756444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2936936" y="223292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0779" y="2232930"/>
              <a:ext cx="1776157" cy="619517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Cleansing</a:t>
              </a:r>
              <a:endPara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原创设计师QQ598969553        _9"/>
          <p:cNvGrpSpPr/>
          <p:nvPr/>
        </p:nvGrpSpPr>
        <p:grpSpPr>
          <a:xfrm>
            <a:off x="296142" y="4005830"/>
            <a:ext cx="2593671" cy="852094"/>
            <a:chOff x="1160779" y="3108953"/>
            <a:chExt cx="1881166" cy="618016"/>
          </a:xfrm>
          <a:solidFill>
            <a:srgbClr val="0070C0"/>
          </a:solidFill>
        </p:grpSpPr>
        <p:sp>
          <p:nvSpPr>
            <p:cNvPr id="19" name="直角三角形 18"/>
            <p:cNvSpPr/>
            <p:nvPr/>
          </p:nvSpPr>
          <p:spPr>
            <a:xfrm flipV="1">
              <a:off x="2936936" y="363096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2936936" y="3108953"/>
              <a:ext cx="105009" cy="945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0779" y="3108953"/>
              <a:ext cx="1776157" cy="618016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Normalization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原创设计师QQ598969553        _10"/>
          <p:cNvGrpSpPr/>
          <p:nvPr/>
        </p:nvGrpSpPr>
        <p:grpSpPr>
          <a:xfrm>
            <a:off x="296142" y="5211585"/>
            <a:ext cx="2593671" cy="854163"/>
            <a:chOff x="1160779" y="3983476"/>
            <a:chExt cx="1881166" cy="619517"/>
          </a:xfrm>
          <a:solidFill>
            <a:srgbClr val="0070C0"/>
          </a:solidFill>
        </p:grpSpPr>
        <p:sp>
          <p:nvSpPr>
            <p:cNvPr id="23" name="直角三角形 22"/>
            <p:cNvSpPr/>
            <p:nvPr/>
          </p:nvSpPr>
          <p:spPr>
            <a:xfrm flipV="1">
              <a:off x="2936936" y="4506990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2936936" y="398347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60779" y="3983477"/>
              <a:ext cx="1776157" cy="619516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Management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原创设计师QQ598969553        _11"/>
          <p:cNvSpPr/>
          <p:nvPr/>
        </p:nvSpPr>
        <p:spPr>
          <a:xfrm>
            <a:off x="3154107" y="1023256"/>
            <a:ext cx="892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16 datasets in total : (weather, traffic, entertainment, infrastructure)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UK Government data, Online Survey conducted, etc.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Scrapy open source data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1" name="原创设计师QQ598969553        _11">
            <a:extLst>
              <a:ext uri="{FF2B5EF4-FFF2-40B4-BE49-F238E27FC236}">
                <a16:creationId xmlns:a16="http://schemas.microsoft.com/office/drawing/2014/main" id="{3EAC0E0A-F30B-497C-8CF8-9909D155C2DC}"/>
              </a:ext>
            </a:extLst>
          </p:cNvPr>
          <p:cNvSpPr/>
          <p:nvPr/>
        </p:nvSpPr>
        <p:spPr>
          <a:xfrm>
            <a:off x="3154107" y="2792575"/>
            <a:ext cx="89290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Missing data handling- replace with average or zero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Techniques Treating illegal characters, missing values by Python</a:t>
            </a:r>
          </a:p>
        </p:txBody>
      </p:sp>
      <p:sp>
        <p:nvSpPr>
          <p:cNvPr id="32" name="原创设计师QQ598969553        _11">
            <a:extLst>
              <a:ext uri="{FF2B5EF4-FFF2-40B4-BE49-F238E27FC236}">
                <a16:creationId xmlns:a16="http://schemas.microsoft.com/office/drawing/2014/main" id="{62CC6D6F-5FFE-4800-8501-4B07D0D1D34B}"/>
              </a:ext>
            </a:extLst>
          </p:cNvPr>
          <p:cNvSpPr/>
          <p:nvPr/>
        </p:nvSpPr>
        <p:spPr>
          <a:xfrm>
            <a:off x="3154107" y="4104861"/>
            <a:ext cx="371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400">
                <a:solidFill>
                  <a:schemeClr val="accent1"/>
                </a:solidFill>
                <a:latin typeface="+mn-ea"/>
              </a:rPr>
              <a:t>Z-score method</a:t>
            </a:r>
          </a:p>
        </p:txBody>
      </p:sp>
      <p:sp>
        <p:nvSpPr>
          <p:cNvPr id="33" name="原创设计师QQ598969553        _11">
            <a:extLst>
              <a:ext uri="{FF2B5EF4-FFF2-40B4-BE49-F238E27FC236}">
                <a16:creationId xmlns:a16="http://schemas.microsoft.com/office/drawing/2014/main" id="{FB47E682-6C9E-4AD8-AEFD-14D094EA6E41}"/>
              </a:ext>
            </a:extLst>
          </p:cNvPr>
          <p:cNvSpPr/>
          <p:nvPr/>
        </p:nvSpPr>
        <p:spPr>
          <a:xfrm>
            <a:off x="3154107" y="5389015"/>
            <a:ext cx="277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MongoDB</a:t>
            </a:r>
            <a:endParaRPr lang="en-GB" altLang="zh-CN" sz="240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543590"/>
      </p:ext>
    </p:extLst>
  </p:cSld>
  <p:clrMapOvr>
    <a:masterClrMapping/>
  </p:clrMapOvr>
  <p:transition spd="slow" advClick="0" advTm="4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BF7F5B1-6EAD-43DA-8A95-878EDF962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0"/>
            <a:ext cx="10422905" cy="6858000"/>
          </a:xfrm>
        </p:spPr>
      </p:pic>
    </p:spTree>
    <p:extLst>
      <p:ext uri="{BB962C8B-B14F-4D97-AF65-F5344CB8AC3E}">
        <p14:creationId xmlns:p14="http://schemas.microsoft.com/office/powerpoint/2010/main" val="2687357245"/>
      </p:ext>
    </p:extLst>
  </p:cSld>
  <p:clrMapOvr>
    <a:masterClrMapping/>
  </p:clrMapOvr>
  <p:transition spd="slow" advClick="0" advTm="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11579" y="337343"/>
            <a:ext cx="6126249" cy="685913"/>
          </a:xfrm>
        </p:spPr>
        <p:txBody>
          <a:bodyPr/>
          <a:lstStyle/>
          <a:p>
            <a:r>
              <a:rPr lang="en-GB" altLang="zh-CN" sz="4800"/>
              <a:t>APPLICATION</a:t>
            </a:r>
          </a:p>
        </p:txBody>
      </p:sp>
      <p:grpSp>
        <p:nvGrpSpPr>
          <p:cNvPr id="10" name="原创设计师QQ598969553        _7"/>
          <p:cNvGrpSpPr/>
          <p:nvPr/>
        </p:nvGrpSpPr>
        <p:grpSpPr>
          <a:xfrm>
            <a:off x="296142" y="1094965"/>
            <a:ext cx="2593671" cy="854163"/>
            <a:chOff x="1160779" y="1356905"/>
            <a:chExt cx="1881166" cy="619517"/>
          </a:xfrm>
          <a:solidFill>
            <a:srgbClr val="0070C0"/>
          </a:solidFill>
        </p:grpSpPr>
        <p:sp>
          <p:nvSpPr>
            <p:cNvPr id="11" name="直角三角形 10"/>
            <p:cNvSpPr/>
            <p:nvPr/>
          </p:nvSpPr>
          <p:spPr>
            <a:xfrm flipV="1">
              <a:off x="2936936" y="188041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2936936" y="1356905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0779" y="1356905"/>
              <a:ext cx="1776157" cy="61951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 application </a:t>
              </a:r>
            </a:p>
          </p:txBody>
        </p:sp>
      </p:grpSp>
      <p:grpSp>
        <p:nvGrpSpPr>
          <p:cNvPr id="14" name="原创设计师QQ598969553        _8"/>
          <p:cNvGrpSpPr/>
          <p:nvPr/>
        </p:nvGrpSpPr>
        <p:grpSpPr>
          <a:xfrm>
            <a:off x="296142" y="2798005"/>
            <a:ext cx="2593671" cy="854165"/>
            <a:chOff x="1160779" y="2232929"/>
            <a:chExt cx="1881166" cy="619518"/>
          </a:xfrm>
          <a:solidFill>
            <a:srgbClr val="0070C0"/>
          </a:solidFill>
        </p:grpSpPr>
        <p:sp>
          <p:nvSpPr>
            <p:cNvPr id="15" name="直角三角形 14"/>
            <p:cNvSpPr/>
            <p:nvPr/>
          </p:nvSpPr>
          <p:spPr>
            <a:xfrm flipV="1">
              <a:off x="2936936" y="2756444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2936936" y="2232929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0779" y="2232930"/>
              <a:ext cx="1776157" cy="619517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input</a:t>
              </a:r>
            </a:p>
          </p:txBody>
        </p:sp>
      </p:grpSp>
      <p:grpSp>
        <p:nvGrpSpPr>
          <p:cNvPr id="18" name="原创设计师QQ598969553        _9"/>
          <p:cNvGrpSpPr/>
          <p:nvPr/>
        </p:nvGrpSpPr>
        <p:grpSpPr>
          <a:xfrm>
            <a:off x="296142" y="4414250"/>
            <a:ext cx="2593671" cy="852094"/>
            <a:chOff x="1160779" y="3108953"/>
            <a:chExt cx="1881166" cy="618016"/>
          </a:xfrm>
          <a:solidFill>
            <a:srgbClr val="0070C0"/>
          </a:solidFill>
        </p:grpSpPr>
        <p:sp>
          <p:nvSpPr>
            <p:cNvPr id="19" name="直角三角形 18"/>
            <p:cNvSpPr/>
            <p:nvPr/>
          </p:nvSpPr>
          <p:spPr>
            <a:xfrm flipV="1">
              <a:off x="2936936" y="363096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2936936" y="3108953"/>
              <a:ext cx="105009" cy="945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0779" y="3108953"/>
              <a:ext cx="1776157" cy="618016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Algorithm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原创设计师QQ598969553        _10"/>
          <p:cNvGrpSpPr/>
          <p:nvPr/>
        </p:nvGrpSpPr>
        <p:grpSpPr>
          <a:xfrm>
            <a:off x="296142" y="5562097"/>
            <a:ext cx="2593671" cy="854163"/>
            <a:chOff x="1160779" y="3983476"/>
            <a:chExt cx="1881166" cy="619517"/>
          </a:xfrm>
          <a:solidFill>
            <a:srgbClr val="0070C0"/>
          </a:solidFill>
        </p:grpSpPr>
        <p:sp>
          <p:nvSpPr>
            <p:cNvPr id="23" name="直角三角形 22"/>
            <p:cNvSpPr/>
            <p:nvPr/>
          </p:nvSpPr>
          <p:spPr>
            <a:xfrm flipV="1">
              <a:off x="2936936" y="4506990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2936936" y="3983476"/>
              <a:ext cx="105009" cy="9600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60779" y="3983477"/>
              <a:ext cx="1776157" cy="619516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4" tIns="43202" rIns="86404" bIns="43202" anchor="ctr"/>
            <a:lstStyle/>
            <a:p>
              <a:pPr algn="ctr"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</a:p>
          </p:txBody>
        </p:sp>
      </p:grpSp>
      <p:sp>
        <p:nvSpPr>
          <p:cNvPr id="26" name="原创设计师QQ598969553        _11"/>
          <p:cNvSpPr/>
          <p:nvPr/>
        </p:nvSpPr>
        <p:spPr>
          <a:xfrm>
            <a:off x="3159989" y="1161053"/>
            <a:ext cx="3930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HTML &amp; CSS </a:t>
            </a:r>
            <a:r>
              <a:rPr lang="en-US" altLang="zh-CN" sz="2000">
                <a:solidFill>
                  <a:schemeClr val="accent1"/>
                </a:solidFill>
                <a:latin typeface="+mn-ea"/>
              </a:rPr>
              <a:t>&amp; Python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1" name="原创设计师QQ598969553        _11">
            <a:extLst>
              <a:ext uri="{FF2B5EF4-FFF2-40B4-BE49-F238E27FC236}">
                <a16:creationId xmlns:a16="http://schemas.microsoft.com/office/drawing/2014/main" id="{3EAC0E0A-F30B-497C-8CF8-9909D155C2DC}"/>
              </a:ext>
            </a:extLst>
          </p:cNvPr>
          <p:cNvSpPr/>
          <p:nvPr/>
        </p:nvSpPr>
        <p:spPr>
          <a:xfrm>
            <a:off x="3154107" y="2378161"/>
            <a:ext cx="892903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The user enters age, gender, job, location and other factors and the results are displayed based on similar parameters obtained from the survey.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chemeClr val="accent1"/>
                </a:solidFill>
                <a:latin typeface="+mn-ea"/>
              </a:rPr>
              <a:t>User’s factor ranking is also taken as an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原创设计师QQ598969553        _11">
                <a:extLst>
                  <a:ext uri="{FF2B5EF4-FFF2-40B4-BE49-F238E27FC236}">
                    <a16:creationId xmlns:a16="http://schemas.microsoft.com/office/drawing/2014/main" id="{62CC6D6F-5FFE-4800-8501-4B07D0D1D34B}"/>
                  </a:ext>
                </a:extLst>
              </p:cNvPr>
              <p:cNvSpPr/>
              <p:nvPr/>
            </p:nvSpPr>
            <p:spPr>
              <a:xfrm>
                <a:off x="3154107" y="4580706"/>
                <a:ext cx="4865036" cy="519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𝑐𝑖𝑡𝑦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2" name="原创设计师QQ598969553        _11">
                <a:extLst>
                  <a:ext uri="{FF2B5EF4-FFF2-40B4-BE49-F238E27FC236}">
                    <a16:creationId xmlns:a16="http://schemas.microsoft.com/office/drawing/2014/main" id="{62CC6D6F-5FFE-4800-8501-4B07D0D1D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07" y="4580706"/>
                <a:ext cx="4865036" cy="519181"/>
              </a:xfrm>
              <a:prstGeom prst="rect">
                <a:avLst/>
              </a:prstGeom>
              <a:blipFill>
                <a:blip r:embed="rId4"/>
                <a:stretch>
                  <a:fillRect l="-1880" t="-5814" b="-17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原创设计师QQ598969553        _11">
            <a:extLst>
              <a:ext uri="{FF2B5EF4-FFF2-40B4-BE49-F238E27FC236}">
                <a16:creationId xmlns:a16="http://schemas.microsoft.com/office/drawing/2014/main" id="{FB47E682-6C9E-4AD8-AEFD-14D094EA6E41}"/>
              </a:ext>
            </a:extLst>
          </p:cNvPr>
          <p:cNvSpPr/>
          <p:nvPr/>
        </p:nvSpPr>
        <p:spPr>
          <a:xfrm>
            <a:off x="3154107" y="5389015"/>
            <a:ext cx="7731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02060"/>
                </a:solidFill>
              </a:rPr>
              <a:t>Prediction of top-3 most liveable cities for person based on his/her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4089582491"/>
      </p:ext>
    </p:extLst>
  </p:cSld>
  <p:clrMapOvr>
    <a:masterClrMapping/>
  </p:clrMapOvr>
  <p:transition spd="slow" advClick="0" advTm="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：598969553              _3"/>
          <p:cNvSpPr/>
          <p:nvPr/>
        </p:nvSpPr>
        <p:spPr>
          <a:xfrm>
            <a:off x="394042" y="1606411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：598969553              _4"/>
          <p:cNvSpPr/>
          <p:nvPr/>
        </p:nvSpPr>
        <p:spPr>
          <a:xfrm>
            <a:off x="6234573" y="1579760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原创设计师QQ：598969553              _5"/>
          <p:cNvSpPr/>
          <p:nvPr/>
        </p:nvSpPr>
        <p:spPr>
          <a:xfrm>
            <a:off x="416534" y="4314956"/>
            <a:ext cx="703255" cy="7032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：598969553              _6"/>
          <p:cNvSpPr/>
          <p:nvPr/>
        </p:nvSpPr>
        <p:spPr>
          <a:xfrm>
            <a:off x="6202558" y="4311989"/>
            <a:ext cx="703255" cy="70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：598969553              _7"/>
          <p:cNvSpPr/>
          <p:nvPr/>
        </p:nvSpPr>
        <p:spPr>
          <a:xfrm>
            <a:off x="426059" y="1636684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原创设计师QQ：598969553              _8"/>
          <p:cNvSpPr/>
          <p:nvPr/>
        </p:nvSpPr>
        <p:spPr>
          <a:xfrm>
            <a:off x="6244099" y="1610110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原创设计师QQ：598969553              _9"/>
          <p:cNvSpPr/>
          <p:nvPr/>
        </p:nvSpPr>
        <p:spPr>
          <a:xfrm>
            <a:off x="426059" y="4337047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原创设计师QQ：598969553              _10"/>
          <p:cNvSpPr/>
          <p:nvPr/>
        </p:nvSpPr>
        <p:spPr>
          <a:xfrm>
            <a:off x="6234573" y="4337047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1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D4D4DF15-547C-4D57-A804-16494E9F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579" y="337343"/>
            <a:ext cx="6126249" cy="685913"/>
          </a:xfrm>
        </p:spPr>
        <p:txBody>
          <a:bodyPr/>
          <a:lstStyle/>
          <a:p>
            <a:r>
              <a:rPr lang="en-GB" altLang="zh-CN" sz="4800"/>
              <a:t>LIMITATIONS</a:t>
            </a:r>
          </a:p>
        </p:txBody>
      </p:sp>
      <p:sp>
        <p:nvSpPr>
          <p:cNvPr id="23" name="原创设计师QQ：598969553              _13">
            <a:extLst>
              <a:ext uri="{FF2B5EF4-FFF2-40B4-BE49-F238E27FC236}">
                <a16:creationId xmlns:a16="http://schemas.microsoft.com/office/drawing/2014/main" id="{2CA6A1D5-185F-4AEC-B391-8D055D9E25BC}"/>
              </a:ext>
            </a:extLst>
          </p:cNvPr>
          <p:cNvSpPr/>
          <p:nvPr/>
        </p:nvSpPr>
        <p:spPr>
          <a:xfrm>
            <a:off x="1276193" y="1415511"/>
            <a:ext cx="476900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Limited datasets: </a:t>
            </a:r>
          </a:p>
          <a:p>
            <a:pPr>
              <a:lnSpc>
                <a:spcPct val="130000"/>
              </a:lnSpc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data for some factors are available only for 2015 and 2016</a:t>
            </a:r>
          </a:p>
        </p:txBody>
      </p:sp>
      <p:sp>
        <p:nvSpPr>
          <p:cNvPr id="24" name="原创设计师QQ：598969553              _13">
            <a:extLst>
              <a:ext uri="{FF2B5EF4-FFF2-40B4-BE49-F238E27FC236}">
                <a16:creationId xmlns:a16="http://schemas.microsoft.com/office/drawing/2014/main" id="{1CBCBCEA-AB38-4AB3-B222-0FCDF0440955}"/>
              </a:ext>
            </a:extLst>
          </p:cNvPr>
          <p:cNvSpPr/>
          <p:nvPr/>
        </p:nvSpPr>
        <p:spPr>
          <a:xfrm>
            <a:off x="7289165" y="1409114"/>
            <a:ext cx="490283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Small data sample: </a:t>
            </a:r>
          </a:p>
          <a:p>
            <a:pPr>
              <a:lnSpc>
                <a:spcPct val="130000"/>
              </a:lnSpc>
            </a:pPr>
            <a:r>
              <a:rPr lang="en-GB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the number of cities considered is 84 and the survey responses are also a small sample size.</a:t>
            </a:r>
            <a:endParaRPr lang="en-GB" altLang="zh-CN" sz="28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25" name="原创设计师QQ：598969553              _13">
            <a:extLst>
              <a:ext uri="{FF2B5EF4-FFF2-40B4-BE49-F238E27FC236}">
                <a16:creationId xmlns:a16="http://schemas.microsoft.com/office/drawing/2014/main" id="{FB9F5206-CBEC-4375-9EE2-0F19C4A33F40}"/>
              </a:ext>
            </a:extLst>
          </p:cNvPr>
          <p:cNvSpPr/>
          <p:nvPr/>
        </p:nvSpPr>
        <p:spPr>
          <a:xfrm>
            <a:off x="1276193" y="3979049"/>
            <a:ext cx="476121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Limited datasets: data for some factors are available only for 2015 and 2016</a:t>
            </a:r>
          </a:p>
        </p:txBody>
      </p:sp>
      <p:sp>
        <p:nvSpPr>
          <p:cNvPr id="26" name="原创设计师QQ：598969553              _13">
            <a:extLst>
              <a:ext uri="{FF2B5EF4-FFF2-40B4-BE49-F238E27FC236}">
                <a16:creationId xmlns:a16="http://schemas.microsoft.com/office/drawing/2014/main" id="{07251B94-9CD0-4CEF-97FF-AD4A21508BD2}"/>
              </a:ext>
            </a:extLst>
          </p:cNvPr>
          <p:cNvSpPr/>
          <p:nvPr/>
        </p:nvSpPr>
        <p:spPr>
          <a:xfrm>
            <a:off x="7289165" y="3956958"/>
            <a:ext cx="427498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Open Sans" panose="020B0606030504020204" pitchFamily="34" charset="0"/>
              </a:rPr>
              <a:t>The Alogrithm is not suitable</a:t>
            </a:r>
          </a:p>
        </p:txBody>
      </p:sp>
    </p:spTree>
    <p:extLst>
      <p:ext uri="{BB962C8B-B14F-4D97-AF65-F5344CB8AC3E}">
        <p14:creationId xmlns:p14="http://schemas.microsoft.com/office/powerpoint/2010/main" val="1352492910"/>
      </p:ext>
    </p:extLst>
  </p:cSld>
  <p:clrMapOvr>
    <a:masterClrMapping/>
  </p:clrMapOvr>
  <p:transition spd="slow" advClick="0" advTm="4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74A0054-82BE-4979-9243-44EFA446E20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O4K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zuCpJ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M7gqSYi17Qi8AgAAWgoAACEAAAB1bml2ZXJzYWwvZmxhc2hfc2tpbl9zZXR0aW5ncy54bWyVVttu2zAMfd9XBNl73F3TAWqANM2AAt1arEXfZZuxhciSIcnp8vfTtZYSO8lMFKjIc8SLSLZIbglbfJhMUMEpF8+gFGGVNJqgm5DyZpp3SnE2KzhTwNSMcdFgOl18/Gk/lFnkORbfgbiUs8EF9G7m9ruE4n18mxsZIxS8aTHbP/CKz3JcbCvBO1aeDa3etyAoYVuNvPoxX61HHVAi1b2CJolpfW3kMkorQEowIX1fGznLojgHGjxd2e9CTu/qdPYHtB2RRFna8pORMVqLK0iLfL00Mo5n+vb0VeZGThMU/FUa+uWzkVEoxXsQ6eV3X42MMnjbtf/TI63glSloyjn9iO8cynGpx89EdWXkLMEkZBydfQVfHpvrXQTyv8Zzj8y4Ck6fTF0PFoJ59JzCQokOUBZOziZr/vbYKT0fsNhgKjUgVvWgJx30E+5kuCbV9bg/8EZYGd/lNT3kldOugZULOLou1ff41erW7ooI+q6KAhSwO8JFyh75W5f1CBkpe+QzJSU8Mro/gh9aHCc88S32j3m6+toKDOtj6a3hFKzG04MZXBm59oqAaXgJC7MO9LLGinD2Qhowj4cya3KRZUehIYZ3pLKMXwaX721OEmUHBt9ww+2FFFEUhrrOhqp3dRy5OaY96fskbUr3p6FP0Z0nSm/ymylWChd1o7OV04nn6VHRTqbZMMMXB8Q92/CIY32PkRostiBeOKfyUgrjCi4GczdhY3CURUVA2XCVkb9kqPysa3IQa/1qBEL3pDqHq0lVU/2jXgm8QRmM/l1GrI6qan0fw+S9OyOF7wHAoqhDB7iDszQdVYTCDsICiBQ247HUkNRNOtZvS/UAGxUvH685aMkIEPWkXxh9r8S41DBAeNVxDTOc5fwuVjiXNrNk/sMq7scoWc5hp5nei707he+l5GZtPy6hVpr/Kf8BUEsDBBQAAgAIADO4KkmYwI4lxwMAAD0QAAAmAAAAdW5pdmVyc2FsL2h0bWxfcHVibGlzaGluZ19zZXR0aW5ncy54bWzVV21vGjkQ/s6vsPbUj2WTvlxStBBFyUZBpcDBpi86nSKzHlhfvPZ27YXST/dr7ofdL7kxBhJKkpo2ae+EIrLjmWdmnpnxsNHRp1yQKZSaK9kM9ut7AQGZKsblpBlcJGdPDwOiDZWMCiWhGUgVkKNWLSqqkeA6G4IxqKoJwkjdKEwzyIwpGmE4m83qXBelPVWiMoiv66nKw6IEDdJAGRaCzvHLzAvQwRLBAwD/ciWXZq1ajZDIIb1RrBJAOMPIJbdJUXFuchGETmtE06tJqSrJTpRQJSkno2bwy+Gx/ax0HNIpz0FaSnQLhVZsGpQxboOgYsg/A8mATzKM9uBFQGacmawZPN97ZmFQPdyGWYC71KmFOVHIgTRL/BwMZdRQ9+gcGvhk9ErgRGwuac7TBE+Izb8ZnCaXw077NL7s9pJ4eHmevOm4GHYwSuL3yQ5GSTvpxLvo+8Kff+jHg067+/oy6fU6Sbt/bYWMbhAShZuMRcisqsoU1oRFJqvykaRcYI9+QaMGg10uaDmBRJ1xrOKYCg0B+bOAyW8VFdzMcRj2cBiuAIpjXUBqBrZszcCUFQTXcA4QA8Narnvi5at1TxwcbqQeOu/Xad0aZUSNoWmGzYOyRWhReFO0UhsruZGafSYjJdg6oTGyLDCX45JTERBuMLd0fWosA+aMC+Tf2u7Xx9JsJZdmtNQbHK55tK2ctn7vKgP6D5ecE92l+k5VgpG5qojgV0CMIli4Ksf/MiA3x4OMS5UvpIJqQ7TgDMiUwwzYkY+jD+gir9ASb4tCgHEePlb8MxnBWJWIC3SKdwvKuXb49Z2AC6r1NShdxfjENX27exq/f2ITpGxKZbojOFYb8sI8Cj6dE6nMyg7pSGmlYVEUxtnizCe3+reXQfO8Eq7MD12MG9CPWJLH8bJLYb4agbfbjE4Xg2iHawGNI8ixJA4TD1K8GbiswBcwpZIoKeaEpngfazvWU64qjRI3wA5af3uEzp5wuXia4KpHjyWD0gtyb//Z8xcvfz04fNWoh//89ffTe42Wm6ovqHXnVtXJnavQz+qLhfgVo3vW4pbtmSpz26hsy+ntq365krav+Ci0C+H23bJYgT9mtQzj48HJORnEw4tOMmz4lLercJJMmmGDjO1vPR+b3kWCBMde8JZHH8X+IH7rBYgl8ZoEP7fdnlfCr320Bm4392/sZa8Q8C6fuLsJb3PBc44N+b+YzLuG5PuH+ocM5v0/+tzYPtRgAi3TDGv0aHX9+VfZgxL2X+LAPa1fpTbenaLw1rfUGso3X/lbtX8BUEsDBBQAAgAIADO4KklnqF77lgEAABQGAAAfAAAAdW5pdmVyc2FsL2h0bWxfc2tpbl9zZXR0aW5ncy5qc42Uy27CMBBF93xF5G4rRJ+h3aFCpUosKrW7qgsnmGDh2JbtpKSIf2/G4RE7DtSziS+HO55JPNtBVC+Uoug52tpnu39391YjoBlVkGtXZz16DjqSimjCDTZU8E+aE0Y5QR5ZHhyO8u5EhPwRt95J9cHoguiWHxLwyxIz3cZlwEIFNB36cxkAfwLaJqD9OpXtq2oqanU7KYwRfJgKbupWDblQObYMunq1q12gB4uSqAvoEqfEMY3t6iNPjg8xRJtLRS4xr+YiE8MEp+tMiYIv+vKvKklU/cLXDTB6il9mjh2j2rwZkvuJZ2OIfhI+Kk32eR9nEEGY4YSwlu/IrjOoY9wtyKNLqqk50JMbiDYtcUY6XRpPIFyM116dbsYQXc6QjWmIu1sIh2C4IqpjNb2HcEAhC/mPFyiVyKAjHbTb8yPKBF5Qnu1TjyCCHBwWbPu6dyrUHn+KnCskvCu0Ct3cvG9yhK69p5ngzdVe2nkoLQuJPCSKQGJ5dgY5pzH+HIH9V4SwMThd5fV4qM/7fWGUlsd8jfdg9wdQSwMEFAACAAgAM7gq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M7gqSaTf3ZpwAAAAeAAAABwAAAB1bml2ZXJzYWwvbG9jYWxfc2V0dGluZ3MueG1sDYy7DsIwDAD3foXlvTw2hqaVQGKjC+UDrMagSI6NkoDK3+Pthrsbpi0LfLnUZBrwuDsgsK4Wk74CPpZrf0KojTSSmHJANYRp7AaxleTOrblY4S3047Jwdmg8U3bzXLziCBf7lMrQw82vz8QR92P3B1BLAwQUAAIACAD3klN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zuCpJB+itksQIAADRIAAAKQAAAHVuaXZlcnNhbC9za2luX2N1c3RvbWl6YXRpb25fc2V0dGluZ3MueG1stVrrb+NYFf/OX3EVtBJIqHk4T5QJ8uOmtSZ1MrHbzoBQ5Ma3iVU/svZNZ7rKB3YXCSGE+Ig0u0iAENov8AkJzS5i/xekduAT/wLnXtuJnaap3Q7xtBqfe37nnHte95F2w0vbk5ch9V37E5PavqcTSm1vFva+g1B36jt+MApISGhY3lDObM/yX6vehc9oQA2p6VlmYMlsNOxVUJ9/ULsltpU2vNWleg216riG20jBDRnGOoLSEWQYU2pVuVveEhHJDciUeHS31G45M3oXoHohCajqWeRNT8hyp4eyMzgMTMsGvrDXrLNnlWhdKXX2oHq10WrgVU0UBKGJ5IZSVSqrVqvTEqsIV+qNirCS2jWhJqBqo1HtNFfVVq0hwFu/0wQpddxponqrXq8pqxquARqJoqTU5FVL6FSrImjD7Y686velVqWCqtWqUFdWjabQlyoIuAWQIQpt5kBBESShuRIlsdoWUF/uS/36Ciu4KTdQu4ablcqqLklCpbJx7mZ2aXdtqLmnk7jzAYE7Q7BzlOVWeUdydafLIABmg7gLx6QEnZshUa1nJWksagpWJvLwZKzjUpydPJMT3sSoLDUiAtkzXdK7/eoPt7/7tlvmL8kItyNdCGk6skH7+ZJS3zuY+h4F4w48P3BNp9T7bpQr8UzyIP0rEhTBXZhTslHX4p+8sFgX5C88+0BT312Y3vXAn/kH5+b0chb4S8/KZeb8ekECx/YugbvSacl4ryLHDqlKiZuxD7fZkx+2gP4UEmZeE7MnF9Ixz4mTaKzwTwHcRuXDHtmCXtmhTTlUrLJnH3Rhzkg2AG2RPfsxHmjJRq3FnodBlLyhwC6wcq/tZXfMaxJklUTtcS/KXywXRfNpEfgz5uws7uFAr3GOD93GmzELK+zJBWITZApzRSl2G5+/ssUYv273kq4LWiC46eYSk7jIkQR97Xgkaq8mg+HhcCKph6WeHFUlYmX5vVqz/abaaH6/W45xOSXpx+JgkJWFuLBGJZ8szRgPBxMQiAcTDb80Sj32uzB0eGIMVA2XevF/CgsYjfFpqcd+54GejMdYMyb6QFXwRNUn2tDgfhlgAyul3it/iebmFUHUR1c2eY3onCBoz3ZAUOjYFh9gLdv2liSHPmV4LKraZIx1Y6zKhjrUSj3dD4LrH3DJ5pLOIXnmZogsOzTPHWJxtZAifJy1F9DO92MI/tG5DZy+a9reQR7tY/FM1Q4nxnA40CdYUxJKqYc9CymByTQVFzQWdTwGGQEswcHj4BOefVwCEh2nsJAj9fBoAD8GM+TIns0d+KGPsGaEISQj4uUAQuLgMWSdrp8NxwrzIShEJlqYYfjaD6xM0qRDl0O2qslDSE3ZSMk3mJhENgTe9qaQOmRKc8g7xrouHuKJNHwJOQ61OSwIGj6HknxeEPQK61BDWM8B08RT9VBkFcHKMCmQpAanJst35xqZ0yngmDevbH8ZAoV5GMqEV2N4UFiTjl+cQCBVcXBPtUeCwdn8bWZfETAlsGCZy6EL2pCMFZZdL07UH0/6ojqArSmkmzI8mxi8SzKlrnmNPJ8i07oyvSnsZcnUXEIlXMOYZVt8jEWem/Dx0v4EmTTuPx/FrQv2vC8/eoRJmYa3wzLYIoMy2KYs6EPamdviGTzSEJbr91qRxwGPNkGXsSaO1eGHCVFou0sn6tIfIlBr44oG60E7nu6v/GH7PxijRy1YUqGjSbZfCIRhJWZLDiyeTiGgqvVB3Sjq59Dw2Ym0kABtGMvQfPQEMafguYwhp+DRYiLOsKSrBmy2zsg5O33kAPNajaK2O97sjOgQOJCvS/WcXPiwX3KIeRVtZGDt4uHPE+XUVimztBiqMQDDNZA5i5IKpDq2y85Q+cSeHOPEFdFqkJnPmb90LF7djn3JVwTw89Ild/dhF4HvcqpjhkleR4vSj55oSDTFcaR3VGwDsS7Q3LFK1eeTIqZjcSwfTWRRkzE7UbB6dvLjoDqYTwaGPhmIEpMAZeKadDqHVfiCnfPyy4pOBAruiyAvnvxoZNy8++Y/X3z1r5/9Ob+kLZMiKoqpPywqB+qfNU68lvcTzack/GkOOYYoZaH8JScwPlMl0Nsv/nbzp7fRTdf7z97d/OKb299++u9/vnv/9udrL+WRrEICf5AjjRktW67vsiuwXKqhROIwi4YhykfHUEWw6bz56x9vv/z1+8//8v7rb1+8+O8/3jY7zarQagiJJHT7y1/dfvn1zW/+/v73n8J4tSE0W5VOrVptFdR7LI6fQy/lx4dS79gMLqEXG77vhAUF8UiydIdUKAjdnJqX1LE9UhD+5MWNTd5QRxNRUfh1ApS9Y08voxXdgjNRfHOIHH9WRJ58JGrQ8LdEEsumxWXy9TJphNBlovdNj7nauXyuCZs7GseEZYFmrnw8GvjOiF2W3b0dBgZ2tweZ36MBuyVI3tIc4dx/Hccu5kpTtjlHYMKIbT9TvBvaNveYVZvVuzCdMOaNKduMp74DK40czSYlOkvfRsmyxO+SU4A16Y7hcG67w50ibvNr5A29w58ibvPrbJEawkHxDmh7JI1MrvckM0jT8wQOeIjHu1rMk7xleZgFA3bNG6ZMiglZTte3SI+vtYbtkriWGS1tcPkei7veejt0zDDn13zaIfsaIzOwyd3y/uTtUps65P7M5vOA+ktPi70Wy/7oy4htV0RURK8X5FkJjjXmdM7WhbCEYhnPSkxk9BXPfbhF0spYJ0sheTXsh7q8lfNOXgzosQ5eDOJHlb4f1C3fcVS3vC9A3Vjs/fHzlu45CTCkgE2S3MzS0tzz5GLtlO9vE5a4s9wzmhZA5yDbgxPXGpSiZPKKmMF0nmRV9JIeh60qtR1yRZI+lSKknLN//t0QimN/bot0QC5ounfGlJ1FkGK7UwVxp9skY5o7O3AvjJ/wduKikV1VF3PvKjtqnod8+ju6VbL0pJTtWI2SNs0SPs0aETKpu0MZ8N4XgG45vcpCl7rzVe02DaAg796/WvgfUEsDBBQAAgAIADS4Kkn67f/W5x4AALNKAAAXAAAAdW5pdmVyc2FsL3VuaXZlcnNhbC5wbmftfAtUU9e6Lm5b2d1uxXO7d1sRid3YWuuDWoyAQFLbXVFbpa0iAiZLD2qqAaJAeOVVS1v6EFBQI6BEq6ISk6UiRAJJtLSEd+oDlhiS2IYkkhBiElZCspKsm4RWre0Zd9x7z7n37DFgDEaSlTXn9/3//81//nMmM199sCF+xl+C/xIQEDBj7Zp/fhQQ8CwQEDCV8udp3iudX9UVex+mZH8U/3YAvzdk2PviGdKq9asCAi6XTXdtf9b7+rm9a5KzAwJmtvr+p0gp53cEBKxbs/afqzblE40KoIyXl4zuC60Ium8PeD/q5j+/Mn8/1n2s8MyMj13Tp/yP9Z8fm8V95v01y15f9cahWVysOWFZ+ckZh07+bWbAqsWv/GXT18ccBOiSBB5VkPnkXUb+FbuIaBo6EkdzV2IjFNYM7e2GJNXehuEfXgRanLfY4hzYIWN57p3Du3cH+P4yLzXeGUzMBhQ2y7iTgtoomhNTfNevnRhMToLUhunhLR8oZ/mufNLcIYIL6Yzhs+zOOf62e6sGCaqD4LsfEJ7zvby+OyuP0UrCIwOWdf73N1Q0G+bULfI/v4ZvS/L3EvGG+E++J8f3m//ue7z/1wOg/w7SNrrPWwFRU9W+JtfjOMigjk/M/+lzLoVhSE0qP0xaVfNcwYpNpLbvx33RmOVxcFCH/iybKIxsWnMLPUJ6p+bf+gZuLvMDfIa6ZGhLZP2aW9yuiG9Xxqz0438yb+3GR7c8s7aqrre01M9j3ppbm6i5ORNcVpXX1tWfTvPz+XP58sQTc+f6Ob118MwF/ciDlwCfi75z2/pAJqwfIHFERykURBspKWA4smVxeaZyk0ASyyKYTpcLgLJ61oEMg43rNiVFKvi34mpyFiaS4qUTFmwwhmEc7X3VyrFabqTYXAI+/P75hMHmH+zxPS0jPRSmVfSeWOWxuKgIzmaxJeAcQ7DcYVjPk4P9Jk6h/gKNTZdUZyYNhyYIDz9mfO5wK3lmRbRYG9V0cVluyQnBXMBqMzBiLe1hEBTnGVeHA0dluB7AanHBtRbn1RSJrGwRJ65ZOJxrMDda0o4sFT22ktD1ck7JRVmstVv0ngTw4MJlU7DNxnFhRtz0XHyhdlYVWwdGHoHO9TkZ93Bh9lr52jruI6cONsAXIeyl0VTZVgKorqKgJ6UQvIwHUUTDuY5jtPIJdy9oIpOf4X1xOz2mplbfGEmoOZFGJ8jaCWV5t42vP74nSD1eJYJ5FBGTNuNyn7Ff2vJKh9+Ne8ubG9u63Oj3r3epQKioR5Dd0i3AfGamijYbC5/7tDpzwXDfEz7fPeNYGd4z7nWtzxxVaR35bjf0CYEnT3xH39QGpYvKhnPLicmP1PDT4aw1BNlextjNeDDwtgvL4rApxf3Y2lo6DUH0IJygJr9iquCpQJtE1i9NVvCvKAU5HU8ALgE2b4s5wz+VhX70zAAzqmfK1WBi/YKa/J+d7vTAwZEL52qE4pZye0e/KQlRkRzXIn/Xxfzddf8FCv50/vr/fhA5DHuzSuRsixTvg7+bHr7VjUjQmL1vOEQnVGqHSPkY5oGzDB0v41JYiDwpXDR2S/Te/LkXXMpek9lFND3RnyZCPX+uZJgmeoT94076kaVhE1lmds5s4GxX+4SOphHakobffNNP6vgqtjlReGDCVtLvmgRKTHRdTJIMh4z0cTzDHPGIGoOO9/myH01wLOKXLiAyVsx0dAHMgaArdFdI3ZnTYwAKA0kmFoqAXgF8dQuDmjGq5p0cP9n7fxWOkug9h6wmz6iJH3gypDjrmU7AOrsQ/2XWmc6yV1hHSj9glmnsiZ4mz9ACvONr9NJBVq91ACxQ3E7AM0y3qh8Buw+A0Ve04/VLAr8NKWLOkn3i/u5F8d44z7r43Qy8Yjk/UzowTOv91Wx7hFhr2KCNAOwajRz6tvvD1+LPXGWVdNJtSuHSjMAzLUspklEJv+vGwmKVG+lS6dLwqMuqQSpCG2volg4DevISo80gdkUwq0mSYH/ke08amBxH1ekET+HtqMPq9JlryH/tkeuihJ0k49mWTEXuEVNk4NkQTtamnmUrimtdDKJYCeDU2C75EJJSxpYk3GpN8TjEPZyf5INP8twlh+iKskvRX2upcmhbjxxkv95O4o0CjfOKb8PpfSFbrHaDt511X//dKg2yRSbuMfTLBwpXnxy7tMuv1fzrVIVpvIrHntJ+ajmnQFgzIGS8oC+fejN3fuf+HBqjdA2Z3oNQgM3zVL1ddVkne5BMTmK1yVQrfy/oHYcuEt2aFx5zyRMmteFjN83+1dY7ZmxxjzEiJcnwypQrIZ/1d01Nz+AMVKk/Ih6deqtwdtFiaa37wWGBZPe2TkT3Y/OSeOXug+WhQxZaGgOTqLFLgz8WoD+d6vzV0HOlYLRtaIswvPgk9m9G4B/zir8Nqci6ymu71ZIZt2hF4L0WtNEblPpOewWbZ2/GnLekDeLEY280tvXBJMaRNDIzSENdSBGImI+UtWEukP2ge99y4C/zim9drWnyGl4F6oTTTl2du8vaWIDC6SIX1tTc1mec1dxJusy/kTsDNLiNxQOwpzFtE/NiHzKoDKdwBJU1774mImo4HS5iShj53JxtJb8MEap+vGqqLHiboFXmqeTLb34ck7WrAKUSSk9Gt/NJt7UZAtBexdueo1igsgdXWYxY5y7HvovbvULIZiWLJUbpcVMa/sd1QW87dMvR9KUOUrQkvlFVNFw7pf8Jt5SHHrAk35NPyUUOWDImxnPEgzfF64JY5E9Eu/N7/qMB+38wxh83CW95+F2fQOI20iQVOd9baLESqPlx8iOo3KN5oNjWABLwi2ZG1bpCZSaY/987zT4JsV3vrw6/kYx/w1UhIlWzs0Q1XsIFXD8Az4RmOUTHVbf96fdxV5/xdRyWR39ZGtpc6J0W9xd1Pp11GfenYl6TBt/fYqGJuI8zryYZ3Dv7t5cSS5ZfX0Z9TF9Yt39aVO1j972dhP3xDMZxCPPT/TrWaEhq0iPep7jBH39Umg2gTij6fBlz7LQGn1fKe7LrGcs7xgvT26CuO0/MG3XTqnbQ41aoDTv1TxBOnLr+TXFotRl+87dcXp0NlPWMF1YKn4h331sVB0DpLrrofcITLtlzcm0blBYhJj5Ffr7acHk2EL7xt8TLzfDdAyD7wiTdSbr/inS9hYr7eiBuL0+YaQI8GoCoGT7HYTqEbuMCE9Pe3NVFKS+De/PEVqexOtS0lCOz3E0rE7mYAjt6BHAcISNdmL/9nkEMle7+sRiX49ZpZZ4RWafBfiXkfUH/xwXQy9idfZrIjhvUuN71ZWxOVwaes5PGMd4XMlo2Kk1NvzfceNgM+yozvnj8h3AiWij/8DIS0Tg33Dr7WwnSLKHFbeWTjvDNb7I4gi75jr40XYbF2bJUJRPS8V/wu6zLrBaj+qLBcqUlk7HYYHnFVG3KE5l4/rz3PGf8ezjDZsqjNRsRWtwfYlPj0qj413OvGB8c6z9ZqQELkkuPLgzsCVnqnUUoAH61OP0t8Qm2Rk0qQIxpZ0JiodeOTzXbzs7oN9a7sBhWyZmFqZwEXH0kJtwkUULOFnYLKjTl7ugRWG0OnGWFwdKSwEx3HDNcoTcH58r+IOvZrVWg/MN95TzSV0vJ3d0WKCS+Hrtam1+ZpinE9G1rZhcNF0rI53sEXDMWbzOSL2u/FOI4Ie/aobMwshPB3hWLGC3UAmZsskc4KmEdh977vQiIMnODMJZnyLrYfTOLIK5JriraQxTPXQgxbJaz0yzJ5wyzeeQHF9sg487diGNTBr5Rj5MLBCYaoUYCptgL/sh1q0IBgUUYkggFNI9mV4QQrJX10d9pTV6W0gGj4btMPIda3WHzdkMJBihOF5HyexXRlkihkFiBRKX3HOAZbOodpaejr/FVuvdmDZ2sopDIg1v7AQNQtEc89BaOvELFb4PgK9MMA5ej7/DLWKLMkcLKIldUv0Gaqcnoj0i3GqkovUWPBazqZAxAZGcE3v8jX/gqd9KpTG95Je2trhkYiFNnE9h21czj0Ru0D5o65bxly6U3jSa2K39zdA6/LFxlssEAZLRaqPKQD72Pbm3axbqfsJq9Vabw4n4jFCbtb4kFVcQaTKvzeCNGZfijGEeILQ8nE9ck3Um6/z/odpqPqJ1m7xLewomR9j/RonDksrTz0LSoo39QFBf/riiGXVYZzbYoZCuzTGcvTHqiLv8GcP3c1+xdXmRdnRKa+VQR/p+4ZNgwDHr0YFTU7tQnd72OI05I0ruKMXYaI7InpDiZj1290R+pROSJTUe/i7i2Jzr1uzLJ+Hg78PiEy+8lPWIU9Yo/NA3gI2/sXecP4R7gCSb+UPeJH29KLvRLoo4xSehfipCvJOMCbn3fxoQ4KjxUkUCkjTbpRgnZ2b795b5UlbOfGylx9EC+rTEa5LrfWYYsxUhtNodhPSePyQzK/q058oVqQ1hZbFacGIeM1ENqQ0ZbWzyGMVZ4qRs5Q4+R3sXscOwb3PmaQokrhihMazVEMdHUc1T5Jl5x/VPU+GryzIP+fWEVQ7I7vZvUqc2wQBnynyKKu7Hdo5wPq+zNw0Kqw8bQzWsZrVcSMzALFMvFWvVFko1/iEpDQjgCb4UoaTHaDJfddwUC1sGnvDhqxwLZn7X01MdbK8GCZrpjPyN6i7Z+t9UZEiOQfU2ANPerIdHwekphwVs9AkhTUF1GHwqD7B3mCEx4uMxeAfEsyyw4x0sFqD5Ndmg5mIp5TyxafYeK+PakNcZ+tSaNZ8YGDtJpjAMFHHgZrv2pyPq2+a4dS1N7Bs4nRh/jH3ozsKNFFRyefV0x80x0js/elgSipNO8AhMe2GPUkA/0WMSOfC72C+9bTG71F+qQNYLwrw7aU4soWPFmDO1oWQOrxZiBufNbTTVulELY+cpd+bxO0mHtmsqpu2ZedNiUwTFQexNPGGuqd1MbmJyyis0Gt6nrFDb+Ntx9F2vJpEhCJYUYg9liodNMq56SV8xOes+yLHeiS35YAHp0KQZQb4q/mUEe2qqROzwWi/G9l4a2CRlaQyOM0FeTS8XcPVEKtqCjLAKTTUPgfRpoHqhqDKWgl/GLn/JK3lwAAriylyOKf9hJSCo5T36JIJvXkxVFmDrq0UxvhHjsgHZBfchy6zIbWxeRCF0qvD0uDCUpFpiAEtAhbizao8xkiBEztquMOuOGIzpTqjRKj2FUzPOMWU9LYKVYe/JYq5p4VK0tpAEzD0bHat+ozDo8KN5xI3irVejumj30knBUwNDqbRY6y0Al2jGtNnt0qRYBTGTEs9nBbMSQlfjwrrLdChyLgEnzCJU65o89p/JRZujYU2FAHJjM4WP/KaO7WWWmujGoXZHTFOp6Otre8h7tQWsFVnQU/N248g752u1UWpMZ/on3VJ+Gcef3zydsDeIakvnkHaJhy4jv0zBYM8yjMLjs+fnXfzeAKsHbclmcfRCWk/f2qCTesSJkpgbteiorNEmhBRy6RX8oPrTJQx0ovVz4sO63PRHLzFggc1uMuBZkwlwIMtzgPiU3+7jzzsYEgu/TMohCUrm0kSVgUP5TQBfUZBjfX7dUdhm+GY8ReTAZmgdVEEW6JS7/Ka+fOwA68D2dUHrPdipyjxdJqGEMhWGaQgFr5aXCS0/ZuWE2QB2ZnDcmCf0/JvRRKRgC4V2t+EFkwRKG5F9nA3sSYhJiEmISYhJiEmISYhJiEmISYhJiEmISYhJiEmISYhJiEmISYhJiEmISYhJiEuK/4DCgQAzzaNav54uEsWGPb/cfYRTbRSZFdfL8YbSz/mXZl4/ajDpGSHga/PM34crq1PnDeuf77fWnVka8+r95UDLg+uyJ/gJ6r/tNDNg77X/ZxcMvUI8JnXj3fsPO//sOf+VUVNEGUejqOUkY5K6Ur7TW2LeK3EaKxPeNqNAoxz6NlI0hMVv6dH6AvAZFWx1Bv/0QhuV8WIynn3MvplTbk+2g0t76D7wne7Q4LxSQWI6AW92WcDTLcQN33qLuKWt20v3ojeKHn4fHXkpY3YJp4mh0mxm9qQXVxRlzWkpcpMJqGcofjRUzHxZhFuOvBxKYg326bAlu7FQQgcuXI58D459zZSyPFRS6fOdeQSYiYCH3EBXqSSLIHLHISH04y4j3mMskPwuNeHaLwibkuUiNmfYGkGH8O8TroiAyuBYfBv6QNpjTbITmZYC0JRko9z7ZHH5hI0cxqvZR3OQYEkM/k64F9iFKu9hiVXbKN9njPnWRkBT8fmuv2tAqTNdJCQycPSz+IsZ5CiOEt8HtYWUt+ishmVZLiPNWEPowCECFkrm6QwASQrCSPfV4pD486FL0Xj7rhWEpc0SaGdJrZTrIykiKgN+Ff9GUL43hg6kUiin1gudAywtl+24bLdmdsgg0hC/tMNjtEkDHbKOLTfKQUtxM30HdIwk5BS6ztIvTWnrGOSioQ0LWeiKYSzh3cnTmBufJ0Be8rqsLuZD1TLNxy5GwJOwBTcTc7LEUicxOLTV/k9QFIrnt3aRPtLMqKZTAzsPv0Dz1nQLog0oKaM5VLEVjL5Le1r0hYRzVowgLBUP2sqs9B447X3JEXxRQhAQmUU76TqtLnHHdboDz21wZNY+cFzmDy5GU1k5wWu+p5+PsG18CEq56gp0Z0lsh1xqn3lsfa4XhCvR9GzqSdaYbsJ8ezz3cvT+nhBP973z5GVj3cnGP+8tKickzoBwjDd2RtgussmEC7qirRZA2QtYcl1m2WpbVSZWWfT6lf01f8qOeBIbV4VCeHhdfgd8o2Qyie+iiBPKfvbLpJC0aBbjZ4cUgPLKuF3SSBG2QO6ppLiDoN7JhHFeuWp6/NNI9u0klvWY0Zn2gxD0/3rCJga95B76b2sfoPVU44u1W90HcCp/6K1jPuttBqzCJMaPRa9+HYtdbsEN1xAzjeC9fFGaS8cwMzf2j0BwiAPThmzFD4ykidKzwAOhIV9L74THMnzckPt11JFzMGi/WGCmnC9N9OUbbjhZdWAdj79aNZm/CeB4Wd4E3CC8BptvB39UZjrq4Q5GKV6V8euN2OIVzPAl3OzsmnwJYseFA+JKDFvDnJHW+kini70kBpVVsnr0hB3Tc81t3LJPNSSq9rAsmboTd+TP70iiJ9uhi/WVvnDYpZA+r6qTTvAG01RRoKy06XhhXPNPLsXRkI8e5yUG9xsPcHReaGiFFmd7aBAhmA9lbCOC/NbNbk0pBx+Lvd+Jr9oU6qL3/luWu72C9QN5GYD2LD+zAHgSXrWARZMEK5QKVLPdO941sGscdIMS6Z0drlllkmpxmeowKKJUYZKr1GKn7vBizgOXRsYhE5YnnnmQ40jxslXyjvzzFd84dpGsWgV1ovXrVRsYSXxiSPbPb8dP7oJ9XHADtC6Vc7B7FDjRJzA6BLULRsNt8rwOkeho8V9v6qYSZNQYhvXFYSEfwgymtI0KFjaMIXme1uKgzGo+4dERCzQbGATqHvMZ34Dk6Ex05mx07vdnJbFkbusf3RZYSFRJJqPGqr2603gUDKAyrl3JcQwtApi6PqdMYrIZydgalwt7RJTAtSCwTNUgY9+zeGYPo7qe4NxfI5XWhc7x5Wd4BuS4y+4Ul9Ld7lCZvapfQGZ7FTaLR0xj3A1h2EuFMFQgGOiULm5TxsOBVK0NDlXPIFK4zJT3RXjkkLeeobVfgZXwO12ptVyVZnC6nRi4H0zrt1WxdzSWRTLkQ+EbDJKJ94385ToDdWzqK3oiX9tmEMAKTz/qFt7D4TnVna0wGnp/hOy3HVQJeWSLyc4kzW7j0bvqI3ib40K/6ejpPptddlAsvYN/SyiSR8HACq5COd2SnEyXMzQp0ZFwTznI4Lfrn3qnQGy4nKkhX7s08Gf1lZriBuUJmyD7W24hfpJtVzQPjk3BEpXbTObGHa/57VLMe2Td8T5WJ/ELIAfRvjj6j3S+a6XKxE5W7Yr7U7ixwO19MxiFUFMeVKu+pcDsNks2Z+Fr68Y2Bd/1yeMDQRnAWstqE36TP+HRhPGTcSaYrZn4afVgrOzsQvL7eiAyk4sFMTmKVvadfdjUvkbHeK5n3N8sXvKFYLuYbFhlwjgIK57UGTCUECZB7J/6Bpm8CKkp/5ZcCJUk2T4R79Z10BIqxSGo0208UO14Pgo2M7Pm8L256FWoTJJDzCZa0Dul753w54a7XbWPe6cN+BJ+meLcR4+mXcRy5WHEt/dOExmkdF+fMgupXCd4xBBfa8STlZhg7UDcaMdCI021sg66KSw02BNy+EhqvYq2oA9dKJ0J4LYdn4AKL/MMi2Vjct3Pu3WTqySQ/t40drK9qVrbUTrgkEQ8oEo+Gbfe8X9l/Xsi0DZYWOep33VPtEnHqjLJzhoErBp0Uu6HGQPlws71yh6NJKz3KAXAbsfjixZIXCqqxtaPyoPPkvb117D+9LwcpVLd3ZL46V01W+85C+49BG/CzUguSiUmKwPyGp9wkHH6LGJjb6Pn8jQuhNK5QlqGZvYlAvOCXPRG29hEUd5ycd3kcLLS3SvNaJWgXupsohBp8fWYGp0+4Wu7Cmqo1QBcAqRIn/NJhURM5ecyayBJQLovQ6BoYgJw9p90ggJYY9mUKPUx/vBoOtu7xbPef+Vc6evOIIgPBVPi5QGTMSMK7b+MZjDlhi7vrTNKzZALgTpmgZgNy5Ojrx1QqBwKH89ORb3WGFXJVuN/FTSUuNskzfReafre6Zm6qfySIfCdKNbIteYcyOA7htLadJUWG2RfJXw4GlQwsn8cnfaqVfWN4JbC/nfa1nnzFOxDKebI00YYMDy4VqIYRo/t1R31BI7NGJVYar4jFIPwowkIrDLLceh1zVMcP7HcVFVZ4xSOCBB1yLaPO/iwd8MXfSBG4Gz6Ks22mcuDwa4vRH45JEgq+BNGPrnmePchDVwo8Xf8OB6/00jdSWHMMQMhA7ic9gNXuHdQTwohzj93206e2qpj09QbNnxoTXB2ZEfMyOVsOU5IETbzHtJHuvpGlarLnrzWaDMFpq2ftWl0wYJWthrHDLwF5lkoepaArtfNGQ7mgB9lkmj4u1iOXr8x9u95INdgN0Dr/FGf5EUA/lbMD84mSab11+nlgKI3MQuQpaLk3ph0qsIwrZPjHSrev7jyMJyk2989g9Y0L3dVs8sFui05MB2gG5u44NVaOp9n4daDUa/vaRvex7I2pRilk1F0bkmkccAf4bgrreSpD6ch2F6qGQ7y0K8+LQ59XG9rqZTiaO+tPyH6qpQLvqEhiWRawsmDfDxHE7vA8KPM8cGpeuZYcurfP3kXYpCqL7Jh6Zc7fKMJYb+r2OiJZtoOgmSJizP6UHhMuz70t+dGv8exU+ZTcVKrc79VjDN8XlH+QfZZ3BI/PDfvYc/GEYADN6Ax53mrBdmrlkQPKcGk71bE+/FBeah+U5tXdfDzfDYWhjbuJ4pqGKgiUbQ+nVAAVdBr65lSDe2i1YGkqoBrl3CAMcT53RXzIiHu1DSpxYXZryC2j0j5XMRLJskZCFqMblngMEibMlTi5mmvSIjA4pOCsHtEs9eq8N3gl1yCMeFS/+FTT3J79MUBt/mUeldG1ERpZSnzSxCyqOIeDL1jI++bgL5nhwFNOeiNTS2Jqncl58u1YaMy9he2b2BJiPF9xxr9KUpQWv4NdYVn3i99+Acg+/8uQZ4lSZX9VblY0+ouaTFMaBtnisPYfSgSKfVWa7UYQ85Jr5eBRM1V9KD604IfzVXWXlxop9tN452mNMf9hYloYuIkhGXz36VplsG19K3mzQvxLsWSWYsJZ2pV1evKlRIXuvNJjE3BcWVO/MVNbxwsr6y4fSqoTA6PfOpmxE82PP6q9JtovAhydDJHH0FrrDPbOrNF14fSfpmug+0sPgHP6umYOkReNSoVug7hwYH9x6q/2toSi5Z1Sr6ldUq8jry+0YPFcjqj0vNPlK3pvRshiNzI9eTvpinyoWZnoCRJ4vGshi+bUUpUS4KCtPEGLZgn40lh+/qZfrRTj1sFxjhRhD/nSeJRvVdZnMNcPFp2cKKN7yI4I+IQUgtSzU3V7q0n7GT8/z7kWWmVT64fOMfXn+J77QZ6TIbb8S263CnVzv1hNHNZ566guE7s5yg7cbLefKPswzna0bKo3BSOHWEiTM3rkNQt2A1dGW0TZqLC/ZuHsgws4ev/qxqLKvew5CzjPcn3JU9Oe8ksOcnHoJw5nu957XaUjEIt+8Jt+ode9owpzVT5CimdOexhd0+1dfsDbXe/kssMH2eKxswaI6W4AkIasdILSu5wiql71rhYvKF/0LQal5Qn50T8H0OTukfNTc5gbdPlv3vYamcMnpZ9oXSj7U9cyLIBiUSHVI8QQvXpnWZ1gmo76hX8joMvyRkaaYB/kHrmFR5ujdtNFf0vAu8f6YpTmUq5XUEN/t1xp4QuDfEBvvfkfL6p9vwmi8V8NOP5qHhRJtzerloDP+G9b3tQs/omF2lldi/xr36j1o3zKta9jkYleGg7RyLlx4l2oFY9u/OUXl+QdJ6iwZbyKYaKpmgt9P7wU42/6QRcBa+9DDXo9OnXbi+osjS0J9V1f++6Gf/Lf3vbp/wRQSwMEFAACAAgANLgqSSsLwG1KAAAAawAAABsAAAB1bml2ZXJzYWwvdW5pdmVyc2FsLnBuZy54bWyzsa/IzVEoSy0qzszPs1Uy1DNQsrfj5bIpKEoty0wtV6gAihnpGUCAkkIlKrc8M6UkAyhkYG6MEMxIzUzPKLFVsjAwhQvqA80EAFBLAQIAABQAAgAIADO4KkkVDq0oZAQAAAcRAAAdAAAAAAAAAAEAAAAAAAAAAAB1bml2ZXJzYWwvY29tbW9uX21lc3NhZ2VzLmxuZ1BLAQIAABQAAgAIADO4KkmqiTkF8QMAACwRAAAnAAAAAAAAAAEAAAAAAJ8EAAB1bml2ZXJzYWwvZmxhc2hfcHVibGlzaGluZ19zZXR0aW5ncy54bWxQSwECAAAUAAIACAAzuCpJiLXtCLwCAABaCgAAIQAAAAAAAAABAAAAAADVCAAAdW5pdmVyc2FsL2ZsYXNoX3NraW5fc2V0dGluZ3MueG1sUEsBAgAAFAACAAgAM7gqSZjAjiXHAwAAPRAAACYAAAAAAAAAAQAAAAAA0AsAAHVuaXZlcnNhbC9odG1sX3B1Ymxpc2hpbmdfc2V0dGluZ3MueG1sUEsBAgAAFAACAAgAM7gqSWeoXvuWAQAAFAYAAB8AAAAAAAAAAQAAAAAA2w8AAHVuaXZlcnNhbC9odG1sX3NraW5fc2V0dGluZ3MuanNQSwECAAAUAAIACAAzuCpJPTwv0cEAAADlAQAAGgAAAAAAAAABAAAAAACuEQAAdW5pdmVyc2FsL2kxOG5fcHJlc2V0cy54bWxQSwECAAAUAAIACAAzuCpJpN/dmnAAAAB4AAAAHAAAAAAAAAABAAAAAACnEgAAdW5pdmVyc2FsL2xvY2FsX3NldHRpbmdzLnhtbFBLAQIAABQAAgAIAPeSU0cjtE77+wIAALAIAAAUAAAAAAAAAAEAAAAAAFETAAB1bml2ZXJzYWwvcGxheWVyLnhtbFBLAQIAABQAAgAIADO4KkkH6K2SxAgAANEgAAApAAAAAAAAAAEAAAAAAH4WAAB1bml2ZXJzYWwvc2tpbl9jdXN0b21pemF0aW9uX3NldHRpbmdzLnhtbFBLAQIAABQAAgAIADS4Kkn67f/W5x4AALNKAAAXAAAAAAAAAAAAAAAAAIkfAAB1bml2ZXJzYWwvdW5pdmVyc2FsLnBuZ1BLAQIAABQAAgAIADS4KkkrC8BtSgAAAGsAAAAbAAAAAAAAAAEAAAAAAKU+AAB1bml2ZXJzYWwvdW5pdmVyc2FsLnBuZy54bWxQSwUGAAAAAAsACwBJAwAAKD8AAAAA"/>
  <p:tag name="ISPRING_PRESENTATION_TITLE" val="经典英伦大气简洁高端融资策划报告模版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604</Words>
  <Application>Microsoft Office PowerPoint</Application>
  <PresentationFormat>宽屏</PresentationFormat>
  <Paragraphs>129</Paragraphs>
  <Slides>11</Slides>
  <Notes>11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Open Sans</vt:lpstr>
      <vt:lpstr>华文细黑</vt:lpstr>
      <vt:lpstr>微软雅黑</vt:lpstr>
      <vt:lpstr>等线</vt:lpstr>
      <vt:lpstr>Agency FB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第一PPT模板网：www.1ppt.com</dc:creator>
  <cp:keywords>第一PPT模板网：www.1ppt.com</cp:keywords>
  <cp:lastModifiedBy>Joy Zhou</cp:lastModifiedBy>
  <cp:revision>42</cp:revision>
  <dcterms:created xsi:type="dcterms:W3CDTF">2016-10-22T11:38:26Z</dcterms:created>
  <dcterms:modified xsi:type="dcterms:W3CDTF">2018-01-10T02:44:51Z</dcterms:modified>
</cp:coreProperties>
</file>