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72" r:id="rId2"/>
    <p:sldId id="281" r:id="rId3"/>
    <p:sldId id="282" r:id="rId4"/>
    <p:sldId id="283" r:id="rId5"/>
    <p:sldId id="289" r:id="rId6"/>
    <p:sldId id="284" r:id="rId7"/>
    <p:sldId id="288" r:id="rId8"/>
    <p:sldId id="285" r:id="rId9"/>
    <p:sldId id="286" r:id="rId10"/>
    <p:sldId id="287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7/5/2018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7/5/2018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7/5/2018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7/5/2018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7/5/2018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nything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NMT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282347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Neural Machine Translation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Richa Ranjan</a:t>
            </a:r>
          </a:p>
          <a:p>
            <a:r>
              <a:rPr lang="en-US" sz="2000" dirty="0"/>
              <a:t>MSc Data Science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443060"/>
            <a:ext cx="10972800" cy="72586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Time Series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53765"/>
            <a:ext cx="10972800" cy="50708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Predicting step by step: overlapping plot (future window sequence is unavailable)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Predict one time step at a time into future and feed this prediction back into the input window.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Further in time, more error builds on</a:t>
            </a:r>
          </a:p>
          <a:p>
            <a:pPr marL="0" indent="0">
              <a:buNone/>
            </a:pPr>
            <a:r>
              <a:rPr lang="en-IN" dirty="0"/>
              <a:t>previous predicted error, which gives</a:t>
            </a:r>
          </a:p>
          <a:p>
            <a:pPr marL="0" indent="0">
              <a:buNone/>
            </a:pPr>
            <a:r>
              <a:rPr lang="en-IN" dirty="0"/>
              <a:t>a dampening sine-wave.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86BFFE-FC1C-4200-87C8-46A49B5E2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537" y="3676454"/>
            <a:ext cx="5070080" cy="305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1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800" dirty="0"/>
          </a:p>
          <a:p>
            <a:r>
              <a:rPr lang="en-US" sz="2800" dirty="0"/>
              <a:t>Analysis of the gating signals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Train a model for translation on a small (clean) dataset from </a:t>
            </a:r>
            <a:r>
              <a:rPr lang="en-US" sz="2800" i="1" dirty="0"/>
              <a:t>Hindi</a:t>
            </a:r>
            <a:r>
              <a:rPr lang="en-US" sz="2800" dirty="0"/>
              <a:t>-English corpus.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Apply Sequence to sequence approach for translation.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Make most of the 1.5 million sentences usable!</a:t>
            </a:r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443060"/>
            <a:ext cx="10972800" cy="72586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German - English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53765"/>
            <a:ext cx="10972800" cy="5070835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r>
              <a:rPr lang="en-IN" dirty="0"/>
              <a:t>Data: obtained from  </a:t>
            </a:r>
            <a:r>
              <a:rPr lang="en-IN" dirty="0">
                <a:hlinkClick r:id="rId2"/>
              </a:rPr>
              <a:t>ManyThings.org</a:t>
            </a:r>
            <a:r>
              <a:rPr lang="en-IN" dirty="0"/>
              <a:t> website, 152,820 pairs of English to German phases, only 10k used for training and testing.</a:t>
            </a:r>
          </a:p>
          <a:p>
            <a:pPr marL="0" indent="0">
              <a:buNone/>
            </a:pPr>
            <a:endParaRPr lang="fr-FR" i="1" dirty="0"/>
          </a:p>
          <a:p>
            <a:r>
              <a:rPr lang="fr-FR" dirty="0"/>
              <a:t>Pre-</a:t>
            </a:r>
            <a:r>
              <a:rPr lang="fr-FR" dirty="0" err="1"/>
              <a:t>processing</a:t>
            </a:r>
            <a:r>
              <a:rPr lang="fr-FR" dirty="0"/>
              <a:t> : </a:t>
            </a:r>
            <a:r>
              <a:rPr lang="en-IN" dirty="0"/>
              <a:t>removing special characters, tokenize etc.</a:t>
            </a:r>
            <a:endParaRPr lang="fr-FR" dirty="0"/>
          </a:p>
          <a:p>
            <a:endParaRPr lang="fr-FR" dirty="0"/>
          </a:p>
          <a:p>
            <a:r>
              <a:rPr lang="fr-FR" dirty="0"/>
              <a:t>Encode </a:t>
            </a:r>
            <a:r>
              <a:rPr lang="fr-FR" dirty="0" err="1"/>
              <a:t>sequences</a:t>
            </a:r>
            <a:r>
              <a:rPr lang="fr-FR" dirty="0"/>
              <a:t> : </a:t>
            </a:r>
            <a:r>
              <a:rPr lang="fr-FR" dirty="0" err="1"/>
              <a:t>assign</a:t>
            </a:r>
            <a:r>
              <a:rPr lang="fr-FR" dirty="0"/>
              <a:t> </a:t>
            </a:r>
            <a:r>
              <a:rPr lang="fr-FR" dirty="0" err="1"/>
              <a:t>integers</a:t>
            </a:r>
            <a:r>
              <a:rPr lang="fr-FR" dirty="0"/>
              <a:t> to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word</a:t>
            </a:r>
            <a:r>
              <a:rPr lang="fr-FR" dirty="0"/>
              <a:t>.</a:t>
            </a:r>
          </a:p>
          <a:p>
            <a:r>
              <a:rPr lang="fr-FR" dirty="0" err="1"/>
              <a:t>Padding</a:t>
            </a:r>
            <a:r>
              <a:rPr lang="fr-FR" dirty="0"/>
              <a:t>: </a:t>
            </a:r>
            <a:r>
              <a:rPr lang="fr-FR" dirty="0" err="1"/>
              <a:t>add</a:t>
            </a:r>
            <a:r>
              <a:rPr lang="fr-FR" dirty="0"/>
              <a:t> 0s to the end of all phrases (for </a:t>
            </a:r>
            <a:r>
              <a:rPr lang="fr-FR" dirty="0" err="1"/>
              <a:t>uniform</a:t>
            </a:r>
            <a:r>
              <a:rPr lang="fr-FR" dirty="0"/>
              <a:t> maximum phrase </a:t>
            </a:r>
            <a:r>
              <a:rPr lang="fr-FR" dirty="0" err="1"/>
              <a:t>length</a:t>
            </a:r>
            <a:r>
              <a:rPr lang="fr-FR" dirty="0"/>
              <a:t>)</a:t>
            </a:r>
            <a:endParaRPr lang="en-IN" dirty="0"/>
          </a:p>
          <a:p>
            <a:r>
              <a:rPr lang="en-IN" dirty="0"/>
              <a:t>1 hot encoding: Encode target sentences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Model</a:t>
            </a:r>
            <a:r>
              <a:rPr lang="en-IN" sz="2800" b="1" i="1" dirty="0"/>
              <a:t>: </a:t>
            </a:r>
            <a:r>
              <a:rPr lang="en-IN" dirty="0"/>
              <a:t>encoder-decoder LSTM model</a:t>
            </a:r>
            <a:endParaRPr lang="fr-FR" sz="2800" b="1" i="1" dirty="0"/>
          </a:p>
        </p:txBody>
      </p:sp>
    </p:spTree>
    <p:extLst>
      <p:ext uri="{BB962C8B-B14F-4D97-AF65-F5344CB8AC3E}">
        <p14:creationId xmlns:p14="http://schemas.microsoft.com/office/powerpoint/2010/main" val="127779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443060"/>
            <a:ext cx="10972800" cy="72586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German - English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53765"/>
            <a:ext cx="10972800" cy="5070835"/>
          </a:xfrm>
        </p:spPr>
        <p:txBody>
          <a:bodyPr>
            <a:normAutofit lnSpcReduction="10000"/>
          </a:bodyPr>
          <a:lstStyle/>
          <a:p>
            <a:endParaRPr lang="fr-FR" sz="2800" b="1" i="1" dirty="0"/>
          </a:p>
          <a:p>
            <a:r>
              <a:rPr lang="fr-FR" sz="2800" b="1" i="1" dirty="0" err="1"/>
              <a:t>Prediction</a:t>
            </a:r>
            <a:r>
              <a:rPr lang="fr-FR" sz="2800" b="1" i="1" dirty="0"/>
              <a:t>: </a:t>
            </a:r>
            <a:r>
              <a:rPr lang="en-IN" dirty="0"/>
              <a:t>sequence of integers that we can enumerate and lookup in the tokenizer to map back to words. (reverse mapping)</a:t>
            </a:r>
          </a:p>
          <a:p>
            <a:endParaRPr lang="en-IN" dirty="0"/>
          </a:p>
          <a:p>
            <a:r>
              <a:rPr lang="en-IN" dirty="0"/>
              <a:t>perform this mapping for each integer in the translation and return the result as a string of words.</a:t>
            </a:r>
          </a:p>
          <a:p>
            <a:endParaRPr lang="en-IN" dirty="0"/>
          </a:p>
          <a:p>
            <a:r>
              <a:rPr lang="en-IN" sz="2800" b="1" i="1" dirty="0"/>
              <a:t>BLEU score: </a:t>
            </a:r>
            <a:r>
              <a:rPr lang="en-IN" dirty="0"/>
              <a:t>to evaluate accuracy of translation model</a:t>
            </a:r>
          </a:p>
          <a:p>
            <a:endParaRPr lang="en-IN" sz="2800" b="1" i="1" dirty="0"/>
          </a:p>
          <a:p>
            <a:r>
              <a:rPr lang="en-IN" dirty="0"/>
              <a:t>Results may differ on every execution due to random shuffling of the dataset and the stochastic nature of neural networks</a:t>
            </a:r>
            <a:endParaRPr lang="fr-FR" sz="2800" b="1" i="1" dirty="0"/>
          </a:p>
        </p:txBody>
      </p:sp>
    </p:spTree>
    <p:extLst>
      <p:ext uri="{BB962C8B-B14F-4D97-AF65-F5344CB8AC3E}">
        <p14:creationId xmlns:p14="http://schemas.microsoft.com/office/powerpoint/2010/main" val="86744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443060"/>
            <a:ext cx="10972800" cy="72586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German – English Results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53765"/>
            <a:ext cx="10972800" cy="5410986"/>
          </a:xfrm>
        </p:spPr>
        <p:txBody>
          <a:bodyPr>
            <a:normAutofit lnSpcReduction="10000"/>
          </a:bodyPr>
          <a:lstStyle/>
          <a:p>
            <a:endParaRPr lang="fr-FR" sz="2800" dirty="0"/>
          </a:p>
          <a:p>
            <a:r>
              <a:rPr lang="fr-FR" sz="2800" b="1" dirty="0"/>
              <a:t>TRAIN (BLEU: 0.497106)</a:t>
            </a:r>
          </a:p>
          <a:p>
            <a:pPr marL="0" indent="0">
              <a:buNone/>
            </a:pPr>
            <a:r>
              <a:rPr lang="fr-FR" sz="2400" dirty="0"/>
              <a:t>src=[</a:t>
            </a:r>
            <a:r>
              <a:rPr lang="fr-FR" sz="2400" dirty="0" err="1"/>
              <a:t>das</a:t>
            </a:r>
            <a:r>
              <a:rPr lang="fr-FR" sz="2400" dirty="0"/>
              <a:t> </a:t>
            </a:r>
            <a:r>
              <a:rPr lang="fr-FR" sz="2400" dirty="0" err="1"/>
              <a:t>ist</a:t>
            </a:r>
            <a:r>
              <a:rPr lang="fr-FR" sz="2400" dirty="0"/>
              <a:t> </a:t>
            </a:r>
            <a:r>
              <a:rPr lang="fr-FR" sz="2400" dirty="0" err="1"/>
              <a:t>nicht</a:t>
            </a:r>
            <a:r>
              <a:rPr lang="fr-FR" sz="2400" dirty="0"/>
              <a:t> der </a:t>
            </a:r>
            <a:r>
              <a:rPr lang="fr-FR" sz="2400" dirty="0" err="1"/>
              <a:t>grund</a:t>
            </a:r>
            <a:r>
              <a:rPr lang="fr-FR" sz="2400" dirty="0"/>
              <a:t>], </a:t>
            </a:r>
            <a:r>
              <a:rPr lang="fr-FR" sz="2400" dirty="0" err="1"/>
              <a:t>target</a:t>
            </a:r>
            <a:r>
              <a:rPr lang="fr-FR" sz="2400" dirty="0"/>
              <a:t>=[</a:t>
            </a:r>
            <a:r>
              <a:rPr lang="fr-FR" sz="2400" dirty="0" err="1"/>
              <a:t>thats</a:t>
            </a:r>
            <a:r>
              <a:rPr lang="fr-FR" sz="2400" dirty="0"/>
              <a:t> not </a:t>
            </a:r>
            <a:r>
              <a:rPr lang="fr-FR" sz="2400" dirty="0" err="1"/>
              <a:t>why</a:t>
            </a:r>
            <a:r>
              <a:rPr lang="fr-FR" sz="2400" dirty="0"/>
              <a:t>], </a:t>
            </a:r>
            <a:r>
              <a:rPr lang="fr-FR" sz="2400" dirty="0" err="1"/>
              <a:t>predicted</a:t>
            </a:r>
            <a:r>
              <a:rPr lang="fr-FR" sz="2400" dirty="0"/>
              <a:t>=[</a:t>
            </a:r>
            <a:r>
              <a:rPr lang="fr-FR" sz="2400" dirty="0" err="1"/>
              <a:t>this</a:t>
            </a:r>
            <a:r>
              <a:rPr lang="fr-FR" sz="2400" dirty="0"/>
              <a:t> not me]</a:t>
            </a:r>
          </a:p>
          <a:p>
            <a:pPr marL="0" indent="0">
              <a:buNone/>
            </a:pPr>
            <a:r>
              <a:rPr lang="fr-FR" sz="2400" dirty="0"/>
              <a:t>src=[</a:t>
            </a:r>
            <a:r>
              <a:rPr lang="fr-FR" sz="2400" dirty="0" err="1"/>
              <a:t>das</a:t>
            </a:r>
            <a:r>
              <a:rPr lang="fr-FR" sz="2400" dirty="0"/>
              <a:t> </a:t>
            </a:r>
            <a:r>
              <a:rPr lang="fr-FR" sz="2400" dirty="0" err="1"/>
              <a:t>ist</a:t>
            </a:r>
            <a:r>
              <a:rPr lang="fr-FR" sz="2400" dirty="0"/>
              <a:t> sein auto], </a:t>
            </a:r>
            <a:r>
              <a:rPr lang="fr-FR" sz="2400" dirty="0" err="1"/>
              <a:t>target</a:t>
            </a:r>
            <a:r>
              <a:rPr lang="fr-FR" sz="2400" dirty="0"/>
              <a:t>=[</a:t>
            </a:r>
            <a:r>
              <a:rPr lang="fr-FR" sz="2400" dirty="0" err="1"/>
              <a:t>this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his</a:t>
            </a:r>
            <a:r>
              <a:rPr lang="fr-FR" sz="2400" dirty="0"/>
              <a:t> car], </a:t>
            </a:r>
            <a:r>
              <a:rPr lang="fr-FR" sz="2400" dirty="0" err="1"/>
              <a:t>predicted</a:t>
            </a:r>
            <a:r>
              <a:rPr lang="fr-FR" sz="2400" dirty="0"/>
              <a:t>=[</a:t>
            </a:r>
            <a:r>
              <a:rPr lang="fr-FR" sz="2400" dirty="0" err="1"/>
              <a:t>this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my</a:t>
            </a:r>
            <a:r>
              <a:rPr lang="fr-FR" sz="2400" dirty="0"/>
              <a:t> car]</a:t>
            </a:r>
          </a:p>
          <a:p>
            <a:pPr marL="0" indent="0">
              <a:buNone/>
            </a:pPr>
            <a:r>
              <a:rPr lang="fr-FR" sz="2400" dirty="0"/>
              <a:t>src=[er </a:t>
            </a:r>
            <a:r>
              <a:rPr lang="fr-FR" sz="2400" dirty="0" err="1"/>
              <a:t>ist</a:t>
            </a:r>
            <a:r>
              <a:rPr lang="fr-FR" sz="2400" dirty="0"/>
              <a:t> </a:t>
            </a:r>
            <a:r>
              <a:rPr lang="fr-FR" sz="2400" dirty="0" err="1"/>
              <a:t>elegant</a:t>
            </a:r>
            <a:r>
              <a:rPr lang="fr-FR" sz="2400" dirty="0"/>
              <a:t>], </a:t>
            </a:r>
            <a:r>
              <a:rPr lang="fr-FR" sz="2400" dirty="0" err="1"/>
              <a:t>target</a:t>
            </a:r>
            <a:r>
              <a:rPr lang="fr-FR" sz="2400" dirty="0"/>
              <a:t>=[</a:t>
            </a:r>
            <a:r>
              <a:rPr lang="fr-FR" sz="2400" dirty="0" err="1"/>
              <a:t>hes</a:t>
            </a:r>
            <a:r>
              <a:rPr lang="fr-FR" sz="2400" dirty="0"/>
              <a:t> smart], </a:t>
            </a:r>
            <a:r>
              <a:rPr lang="fr-FR" sz="2400" dirty="0" err="1"/>
              <a:t>predicted</a:t>
            </a:r>
            <a:r>
              <a:rPr lang="fr-FR" sz="2400" dirty="0"/>
              <a:t>=[</a:t>
            </a:r>
            <a:r>
              <a:rPr lang="fr-FR" sz="2400" dirty="0" err="1"/>
              <a:t>hes</a:t>
            </a:r>
            <a:r>
              <a:rPr lang="fr-FR" sz="2400" dirty="0"/>
              <a:t>]</a:t>
            </a:r>
          </a:p>
          <a:p>
            <a:pPr marL="0" indent="0">
              <a:buNone/>
            </a:pPr>
            <a:r>
              <a:rPr lang="fr-FR" sz="2400" dirty="0"/>
              <a:t>src=[</a:t>
            </a:r>
            <a:r>
              <a:rPr lang="fr-FR" sz="2400" dirty="0" err="1"/>
              <a:t>wer</a:t>
            </a:r>
            <a:r>
              <a:rPr lang="fr-FR" sz="2400" dirty="0"/>
              <a:t> </a:t>
            </a:r>
            <a:r>
              <a:rPr lang="fr-FR" sz="2400" dirty="0" err="1"/>
              <a:t>hat</a:t>
            </a:r>
            <a:r>
              <a:rPr lang="fr-FR" sz="2400" dirty="0"/>
              <a:t> </a:t>
            </a:r>
            <a:r>
              <a:rPr lang="fr-FR" sz="2400" dirty="0" err="1"/>
              <a:t>betrogen</a:t>
            </a:r>
            <a:r>
              <a:rPr lang="fr-FR" sz="2400" dirty="0"/>
              <a:t>], </a:t>
            </a:r>
            <a:r>
              <a:rPr lang="fr-FR" sz="2400" dirty="0" err="1"/>
              <a:t>target</a:t>
            </a:r>
            <a:r>
              <a:rPr lang="fr-FR" sz="2400" dirty="0"/>
              <a:t>=[</a:t>
            </a:r>
            <a:r>
              <a:rPr lang="fr-FR" sz="2400" dirty="0" err="1"/>
              <a:t>who</a:t>
            </a:r>
            <a:r>
              <a:rPr lang="fr-FR" sz="2400" dirty="0"/>
              <a:t> </a:t>
            </a:r>
            <a:r>
              <a:rPr lang="fr-FR" sz="2400" dirty="0" err="1"/>
              <a:t>cheated</a:t>
            </a:r>
            <a:r>
              <a:rPr lang="fr-FR" sz="2400" dirty="0"/>
              <a:t>], </a:t>
            </a:r>
            <a:r>
              <a:rPr lang="fr-FR" sz="2400" dirty="0" err="1"/>
              <a:t>predicted</a:t>
            </a:r>
            <a:r>
              <a:rPr lang="fr-FR" sz="2400" dirty="0"/>
              <a:t>=[</a:t>
            </a:r>
            <a:r>
              <a:rPr lang="fr-FR" sz="2400" dirty="0" err="1"/>
              <a:t>who</a:t>
            </a:r>
            <a:r>
              <a:rPr lang="fr-FR" sz="2400" dirty="0"/>
              <a:t> </a:t>
            </a:r>
            <a:r>
              <a:rPr lang="fr-FR" sz="2400" dirty="0" err="1"/>
              <a:t>cheated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r>
              <a:rPr lang="fr-FR" sz="2800" b="1" dirty="0"/>
              <a:t>TEST (BLEU: 0.471769)</a:t>
            </a:r>
          </a:p>
          <a:p>
            <a:pPr marL="0" indent="0">
              <a:buNone/>
            </a:pPr>
            <a:r>
              <a:rPr lang="fr-FR" sz="2400" dirty="0"/>
              <a:t>src=[tom </a:t>
            </a:r>
            <a:r>
              <a:rPr lang="fr-FR" sz="2400" dirty="0" err="1"/>
              <a:t>ist</a:t>
            </a:r>
            <a:r>
              <a:rPr lang="fr-FR" sz="2400" dirty="0"/>
              <a:t> pilot], </a:t>
            </a:r>
            <a:r>
              <a:rPr lang="fr-FR" sz="2400" dirty="0" err="1"/>
              <a:t>target</a:t>
            </a:r>
            <a:r>
              <a:rPr lang="fr-FR" sz="2400" dirty="0"/>
              <a:t>=[tom </a:t>
            </a:r>
            <a:r>
              <a:rPr lang="fr-FR" sz="2400" dirty="0" err="1"/>
              <a:t>is</a:t>
            </a:r>
            <a:r>
              <a:rPr lang="fr-FR" sz="2400" dirty="0"/>
              <a:t> a pilot], </a:t>
            </a:r>
            <a:r>
              <a:rPr lang="fr-FR" sz="2400" dirty="0" err="1"/>
              <a:t>predicted</a:t>
            </a:r>
            <a:r>
              <a:rPr lang="fr-FR" sz="2400" dirty="0"/>
              <a:t>=[tom </a:t>
            </a:r>
            <a:r>
              <a:rPr lang="fr-FR" sz="2400" dirty="0" err="1"/>
              <a:t>is</a:t>
            </a:r>
            <a:r>
              <a:rPr lang="fr-FR" sz="2400" dirty="0"/>
              <a:t>]</a:t>
            </a:r>
          </a:p>
          <a:p>
            <a:pPr marL="0" indent="0">
              <a:buNone/>
            </a:pPr>
            <a:r>
              <a:rPr lang="fr-FR" sz="2400" dirty="0"/>
              <a:t>src=[tom </a:t>
            </a:r>
            <a:r>
              <a:rPr lang="fr-FR" sz="2400" dirty="0" err="1"/>
              <a:t>ist</a:t>
            </a:r>
            <a:r>
              <a:rPr lang="fr-FR" sz="2400" dirty="0"/>
              <a:t> hier], </a:t>
            </a:r>
            <a:r>
              <a:rPr lang="fr-FR" sz="2400" dirty="0" err="1"/>
              <a:t>target</a:t>
            </a:r>
            <a:r>
              <a:rPr lang="fr-FR" sz="2400" dirty="0"/>
              <a:t>=[toms </a:t>
            </a:r>
            <a:r>
              <a:rPr lang="fr-FR" sz="2400" dirty="0" err="1"/>
              <a:t>here</a:t>
            </a:r>
            <a:r>
              <a:rPr lang="fr-FR" sz="2400" dirty="0"/>
              <a:t>], </a:t>
            </a:r>
            <a:r>
              <a:rPr lang="fr-FR" sz="2400" dirty="0" err="1"/>
              <a:t>predicted</a:t>
            </a:r>
            <a:r>
              <a:rPr lang="fr-FR" sz="2400" dirty="0"/>
              <a:t>=[tom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here</a:t>
            </a:r>
            <a:r>
              <a:rPr lang="fr-FR" sz="2400" dirty="0"/>
              <a:t>]</a:t>
            </a:r>
          </a:p>
          <a:p>
            <a:pPr marL="0" indent="0">
              <a:buNone/>
            </a:pPr>
            <a:r>
              <a:rPr lang="fr-FR" sz="2400" dirty="0"/>
              <a:t>src=[</a:t>
            </a:r>
            <a:r>
              <a:rPr lang="fr-FR" sz="2400" dirty="0" err="1"/>
              <a:t>lassen</a:t>
            </a:r>
            <a:r>
              <a:rPr lang="fr-FR" sz="2400" dirty="0"/>
              <a:t> </a:t>
            </a:r>
            <a:r>
              <a:rPr lang="fr-FR" sz="2400" dirty="0" err="1"/>
              <a:t>sie</a:t>
            </a:r>
            <a:r>
              <a:rPr lang="fr-FR" sz="2400" dirty="0"/>
              <a:t> es tom </a:t>
            </a:r>
            <a:r>
              <a:rPr lang="fr-FR" sz="2400" dirty="0" err="1"/>
              <a:t>tun</a:t>
            </a:r>
            <a:r>
              <a:rPr lang="fr-FR" sz="2400" dirty="0"/>
              <a:t>], </a:t>
            </a:r>
            <a:r>
              <a:rPr lang="fr-FR" sz="2400" dirty="0" err="1"/>
              <a:t>target</a:t>
            </a:r>
            <a:r>
              <a:rPr lang="fr-FR" sz="2400" dirty="0"/>
              <a:t>=[let tom do </a:t>
            </a:r>
            <a:r>
              <a:rPr lang="fr-FR" sz="2400" dirty="0" err="1"/>
              <a:t>it</a:t>
            </a:r>
            <a:r>
              <a:rPr lang="fr-FR" sz="2400" dirty="0"/>
              <a:t>], </a:t>
            </a:r>
            <a:r>
              <a:rPr lang="fr-FR" sz="2400" dirty="0" err="1"/>
              <a:t>predicted</a:t>
            </a:r>
            <a:r>
              <a:rPr lang="fr-FR" sz="2400" dirty="0"/>
              <a:t>=[let tom do </a:t>
            </a:r>
            <a:r>
              <a:rPr lang="fr-FR" sz="2400" dirty="0" err="1"/>
              <a:t>it</a:t>
            </a:r>
            <a:r>
              <a:rPr lang="fr-FR" sz="2400" dirty="0"/>
              <a:t>]</a:t>
            </a:r>
          </a:p>
          <a:p>
            <a:pPr marL="0" indent="0">
              <a:buNone/>
            </a:pPr>
            <a:r>
              <a:rPr lang="fr-FR" sz="2400" dirty="0"/>
              <a:t>src=[</a:t>
            </a:r>
            <a:r>
              <a:rPr lang="fr-FR" sz="2400" dirty="0" err="1"/>
              <a:t>einige</a:t>
            </a:r>
            <a:r>
              <a:rPr lang="fr-FR" sz="2400" dirty="0"/>
              <a:t> </a:t>
            </a:r>
            <a:r>
              <a:rPr lang="fr-FR" sz="2400" dirty="0" err="1"/>
              <a:t>fische</a:t>
            </a:r>
            <a:r>
              <a:rPr lang="fr-FR" sz="2400" dirty="0"/>
              <a:t> </a:t>
            </a:r>
            <a:r>
              <a:rPr lang="fr-FR" sz="2400" dirty="0" err="1"/>
              <a:t>fliegen</a:t>
            </a:r>
            <a:r>
              <a:rPr lang="fr-FR" sz="2400" dirty="0"/>
              <a:t>], </a:t>
            </a:r>
            <a:r>
              <a:rPr lang="fr-FR" sz="2400" dirty="0" err="1"/>
              <a:t>target</a:t>
            </a:r>
            <a:r>
              <a:rPr lang="fr-FR" sz="2400" dirty="0"/>
              <a:t>=[</a:t>
            </a:r>
            <a:r>
              <a:rPr lang="fr-FR" sz="2400" dirty="0" err="1"/>
              <a:t>some</a:t>
            </a:r>
            <a:r>
              <a:rPr lang="fr-FR" sz="2400" dirty="0"/>
              <a:t> </a:t>
            </a:r>
            <a:r>
              <a:rPr lang="fr-FR" sz="2400" dirty="0" err="1"/>
              <a:t>fish</a:t>
            </a:r>
            <a:r>
              <a:rPr lang="fr-FR" sz="2400" dirty="0"/>
              <a:t> </a:t>
            </a:r>
            <a:r>
              <a:rPr lang="fr-FR" sz="2400" dirty="0" err="1"/>
              <a:t>fly</a:t>
            </a:r>
            <a:r>
              <a:rPr lang="fr-FR" sz="2400" dirty="0"/>
              <a:t>], </a:t>
            </a:r>
            <a:r>
              <a:rPr lang="fr-FR" sz="2400" dirty="0" err="1"/>
              <a:t>predicted</a:t>
            </a:r>
            <a:r>
              <a:rPr lang="fr-FR" sz="2400" dirty="0"/>
              <a:t>=[</a:t>
            </a:r>
            <a:r>
              <a:rPr lang="fr-FR" sz="2400" dirty="0" err="1"/>
              <a:t>sit</a:t>
            </a:r>
            <a:r>
              <a:rPr lang="fr-FR" sz="2400" dirty="0"/>
              <a:t> to]</a:t>
            </a:r>
          </a:p>
        </p:txBody>
      </p:sp>
    </p:spTree>
    <p:extLst>
      <p:ext uri="{BB962C8B-B14F-4D97-AF65-F5344CB8AC3E}">
        <p14:creationId xmlns:p14="http://schemas.microsoft.com/office/powerpoint/2010/main" val="30322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443060"/>
            <a:ext cx="10972800" cy="72586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Bidirectional LSTMs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53765"/>
            <a:ext cx="10972800" cy="5392132"/>
          </a:xfrm>
        </p:spPr>
        <p:txBody>
          <a:bodyPr>
            <a:normAutofit fontScale="70000" lnSpcReduction="20000"/>
          </a:bodyPr>
          <a:lstStyle/>
          <a:p>
            <a:endParaRPr lang="fr-FR" sz="2800" dirty="0"/>
          </a:p>
          <a:p>
            <a:r>
              <a:rPr lang="en-IN" dirty="0"/>
              <a:t>To learn representations from future time steps to better understand the context and eliminate ambiguity</a:t>
            </a:r>
          </a:p>
          <a:p>
            <a:pPr marL="0" indent="0">
              <a:buNone/>
            </a:pPr>
            <a:endParaRPr lang="fr-FR" sz="2800" dirty="0"/>
          </a:p>
          <a:p>
            <a:r>
              <a:rPr lang="fr-FR" sz="2800" dirty="0"/>
              <a:t>Example in NE Recognition:</a:t>
            </a:r>
          </a:p>
          <a:p>
            <a:pPr marL="514350" indent="-514350">
              <a:buAutoNum type="arabicParenR"/>
            </a:pPr>
            <a:r>
              <a:rPr lang="fr-FR" sz="2800" dirty="0"/>
              <a:t>He </a:t>
            </a:r>
            <a:r>
              <a:rPr lang="fr-FR" sz="2800" dirty="0" err="1"/>
              <a:t>said</a:t>
            </a:r>
            <a:r>
              <a:rPr lang="fr-FR" sz="2800" dirty="0"/>
              <a:t>,  ’’Teddy Bears are on sale!’’</a:t>
            </a:r>
          </a:p>
          <a:p>
            <a:pPr marL="514350" indent="-514350">
              <a:buAutoNum type="arabicParenR"/>
            </a:pPr>
            <a:r>
              <a:rPr lang="fr-FR" sz="2800" dirty="0"/>
              <a:t>He </a:t>
            </a:r>
            <a:r>
              <a:rPr lang="fr-FR" sz="2800" dirty="0" err="1"/>
              <a:t>said</a:t>
            </a:r>
            <a:r>
              <a:rPr lang="fr-FR" sz="2800" dirty="0"/>
              <a:t>,  ‘’Teddy Roosevelt </a:t>
            </a:r>
            <a:r>
              <a:rPr lang="fr-FR" sz="2800" dirty="0" err="1"/>
              <a:t>was</a:t>
            </a:r>
            <a:r>
              <a:rPr lang="fr-FR" sz="2800" dirty="0"/>
              <a:t> a </a:t>
            </a:r>
            <a:r>
              <a:rPr lang="fr-FR" sz="2800" dirty="0" err="1"/>
              <a:t>great</a:t>
            </a:r>
            <a:r>
              <a:rPr lang="fr-FR" sz="2800" dirty="0"/>
              <a:t> </a:t>
            </a:r>
            <a:r>
              <a:rPr lang="fr-FR" sz="2800" dirty="0" err="1"/>
              <a:t>President</a:t>
            </a:r>
            <a:r>
              <a:rPr lang="fr-FR" sz="2800" dirty="0"/>
              <a:t>!’’</a:t>
            </a:r>
          </a:p>
          <a:p>
            <a:pPr marL="0" indent="0">
              <a:buNone/>
            </a:pPr>
            <a:r>
              <a:rPr lang="fr-FR" sz="2800" dirty="0"/>
              <a:t>      For y&lt;3&gt;, future data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required</a:t>
            </a:r>
            <a:r>
              <a:rPr lang="fr-FR" sz="2800" dirty="0"/>
              <a:t> to </a:t>
            </a:r>
            <a:r>
              <a:rPr lang="fr-FR" sz="2800" dirty="0" err="1"/>
              <a:t>determine</a:t>
            </a:r>
            <a:r>
              <a:rPr lang="fr-FR" sz="2800" dirty="0"/>
              <a:t> if </a:t>
            </a:r>
            <a:r>
              <a:rPr lang="fr-FR" sz="2800" dirty="0" err="1"/>
              <a:t>this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a </a:t>
            </a:r>
            <a:r>
              <a:rPr lang="fr-FR" sz="2800" dirty="0" err="1"/>
              <a:t>proper</a:t>
            </a:r>
            <a:r>
              <a:rPr lang="fr-FR" sz="2800" dirty="0"/>
              <a:t> </a:t>
            </a:r>
            <a:r>
              <a:rPr lang="fr-FR" sz="2800" dirty="0" err="1"/>
              <a:t>noun</a:t>
            </a:r>
            <a:r>
              <a:rPr lang="fr-FR" sz="2800" dirty="0"/>
              <a:t>.</a:t>
            </a:r>
          </a:p>
          <a:p>
            <a:pPr marL="0" indent="0">
              <a:buNone/>
            </a:pPr>
            <a:endParaRPr lang="fr-FR" sz="2800" dirty="0"/>
          </a:p>
          <a:p>
            <a:r>
              <a:rPr lang="en-IN" sz="2800" dirty="0"/>
              <a:t>Forward propagation is done in two steps:</a:t>
            </a:r>
          </a:p>
          <a:p>
            <a:pPr marL="0" indent="0">
              <a:buNone/>
            </a:pPr>
            <a:r>
              <a:rPr lang="en-IN" sz="2800" dirty="0"/>
              <a:t>1) We move from left to right, starting with the initial time step we compute the values until we reach the final time step</a:t>
            </a:r>
          </a:p>
          <a:p>
            <a:pPr marL="0" indent="0">
              <a:buNone/>
            </a:pPr>
            <a:r>
              <a:rPr lang="en-IN" sz="2800" dirty="0"/>
              <a:t>2) We move from right to left, starting with the final time step we compute the values until we reach the initial time step</a:t>
            </a:r>
          </a:p>
          <a:p>
            <a:pPr marL="0" indent="0">
              <a:buNone/>
            </a:pPr>
            <a:endParaRPr lang="fr-FR" sz="2800" dirty="0"/>
          </a:p>
          <a:p>
            <a:r>
              <a:rPr lang="fr-FR" sz="2800" dirty="0"/>
              <a:t>The </a:t>
            </a:r>
            <a:r>
              <a:rPr lang="fr-FR" sz="2800" dirty="0" err="1"/>
              <a:t>entire</a:t>
            </a:r>
            <a:r>
              <a:rPr lang="fr-FR" sz="2800" dirty="0"/>
              <a:t> </a:t>
            </a:r>
            <a:r>
              <a:rPr lang="fr-FR" sz="2800" dirty="0" err="1"/>
              <a:t>sequence</a:t>
            </a:r>
            <a:r>
              <a:rPr lang="fr-FR" sz="2800" dirty="0"/>
              <a:t> of data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needed</a:t>
            </a:r>
            <a:r>
              <a:rPr lang="fr-FR" sz="2800" dirty="0"/>
              <a:t> </a:t>
            </a:r>
            <a:r>
              <a:rPr lang="fr-FR" sz="2800" dirty="0" err="1"/>
              <a:t>before</a:t>
            </a:r>
            <a:r>
              <a:rPr lang="fr-FR" sz="2800" dirty="0"/>
              <a:t> </a:t>
            </a:r>
            <a:r>
              <a:rPr lang="fr-FR" sz="2800" dirty="0" err="1"/>
              <a:t>we</a:t>
            </a:r>
            <a:r>
              <a:rPr lang="fr-FR" sz="2800" dirty="0"/>
              <a:t> start </a:t>
            </a:r>
            <a:r>
              <a:rPr lang="fr-FR" sz="2800" dirty="0" err="1"/>
              <a:t>making</a:t>
            </a:r>
            <a:r>
              <a:rPr lang="fr-FR" sz="2800" dirty="0"/>
              <a:t> </a:t>
            </a:r>
            <a:r>
              <a:rPr lang="fr-FR" sz="2800" dirty="0" err="1"/>
              <a:t>predictions</a:t>
            </a:r>
            <a:r>
              <a:rPr lang="fr-FR" sz="2800" dirty="0"/>
              <a:t>. (not good for real time speech recognition)</a:t>
            </a:r>
          </a:p>
          <a:p>
            <a:pPr marL="0" indent="0">
              <a:buNone/>
            </a:pPr>
            <a:endParaRPr lang="fr-FR" sz="2800" b="1" dirty="0"/>
          </a:p>
          <a:p>
            <a:pPr marL="0" indent="0">
              <a:buNone/>
            </a:pP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96695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443060"/>
            <a:ext cx="10972800" cy="90497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Bidirectional LSTMs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48033"/>
            <a:ext cx="10972800" cy="5363852"/>
          </a:xfrm>
        </p:spPr>
        <p:txBody>
          <a:bodyPr>
            <a:normAutofit fontScale="92500" lnSpcReduction="10000"/>
          </a:bodyPr>
          <a:lstStyle/>
          <a:p>
            <a:endParaRPr lang="fr-FR" sz="2800" dirty="0"/>
          </a:p>
          <a:p>
            <a:pPr marL="0" indent="0">
              <a:buNone/>
            </a:pPr>
            <a:endParaRPr lang="fr-FR" sz="2800" b="1" dirty="0"/>
          </a:p>
          <a:p>
            <a:pPr marL="0" indent="0">
              <a:buNone/>
            </a:pPr>
            <a:endParaRPr lang="fr-FR" sz="2800" b="1" dirty="0"/>
          </a:p>
          <a:p>
            <a:pPr marL="0" indent="0">
              <a:buNone/>
            </a:pPr>
            <a:endParaRPr lang="fr-FR" sz="2800" b="1" dirty="0"/>
          </a:p>
          <a:p>
            <a:pPr marL="0" indent="0">
              <a:buNone/>
            </a:pPr>
            <a:endParaRPr lang="fr-FR" sz="2800" b="1" dirty="0"/>
          </a:p>
          <a:p>
            <a:pPr marL="0" indent="0">
              <a:buNone/>
            </a:pPr>
            <a:endParaRPr lang="fr-FR" sz="2800" b="1" dirty="0"/>
          </a:p>
          <a:p>
            <a:pPr marL="0" indent="0">
              <a:buNone/>
            </a:pPr>
            <a:endParaRPr lang="fr-FR" sz="2800" b="1" dirty="0"/>
          </a:p>
          <a:p>
            <a:pPr marL="0" indent="0">
              <a:buNone/>
            </a:pPr>
            <a:endParaRPr lang="fr-FR" sz="2800" b="1" dirty="0"/>
          </a:p>
          <a:p>
            <a:pPr marL="0" indent="0">
              <a:buNone/>
            </a:pPr>
            <a:endParaRPr lang="fr-FR" sz="2800" b="1" dirty="0"/>
          </a:p>
          <a:p>
            <a:pPr marL="0" indent="0">
              <a:buNone/>
            </a:pPr>
            <a:endParaRPr lang="fr-FR" sz="2800" b="1" dirty="0"/>
          </a:p>
          <a:p>
            <a:pPr marL="0" indent="0">
              <a:buNone/>
            </a:pPr>
            <a:endParaRPr lang="fr-FR" sz="1500" dirty="0"/>
          </a:p>
          <a:p>
            <a:pPr marL="0" indent="0">
              <a:buNone/>
            </a:pPr>
            <a:endParaRPr lang="fr-FR" sz="1500" dirty="0"/>
          </a:p>
          <a:p>
            <a:pPr marL="0" indent="0" algn="r">
              <a:buNone/>
            </a:pPr>
            <a:endParaRPr lang="fr-FR" sz="1500" dirty="0"/>
          </a:p>
          <a:p>
            <a:pPr marL="0" indent="0" algn="r">
              <a:buNone/>
            </a:pPr>
            <a:r>
              <a:rPr lang="fr-FR" sz="1500" dirty="0"/>
              <a:t>Image source: </a:t>
            </a:r>
            <a:r>
              <a:rPr lang="fr-FR" sz="1500" u="sng" dirty="0"/>
              <a:t>https://towardsdatascience.com/introduction-to-sequence-models-rnn-bidirectional-rnn-lstm-gru-73927ec9df15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EDB86-AD27-4C39-9117-A880CA487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54" y="1508289"/>
            <a:ext cx="9049732" cy="442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443060"/>
            <a:ext cx="10972800" cy="72586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German – English Results (With Bidirectional LSTMs)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53765"/>
            <a:ext cx="10972800" cy="5392132"/>
          </a:xfrm>
        </p:spPr>
        <p:txBody>
          <a:bodyPr>
            <a:normAutofit lnSpcReduction="10000"/>
          </a:bodyPr>
          <a:lstStyle/>
          <a:p>
            <a:endParaRPr lang="fr-FR" sz="2800" dirty="0"/>
          </a:p>
          <a:p>
            <a:r>
              <a:rPr lang="fr-FR" sz="2800" b="1" dirty="0"/>
              <a:t>TRAIN (BLEU: 0.494728)</a:t>
            </a:r>
          </a:p>
          <a:p>
            <a:pPr marL="0" indent="0">
              <a:buNone/>
            </a:pPr>
            <a:r>
              <a:rPr lang="en-IN" sz="2400" dirty="0" err="1"/>
              <a:t>src</a:t>
            </a:r>
            <a:r>
              <a:rPr lang="en-IN" sz="2400" dirty="0"/>
              <a:t>=[das </a:t>
            </a:r>
            <a:r>
              <a:rPr lang="en-IN" sz="2400" dirty="0" err="1"/>
              <a:t>ist</a:t>
            </a:r>
            <a:r>
              <a:rPr lang="en-IN" sz="2400" dirty="0"/>
              <a:t> </a:t>
            </a:r>
            <a:r>
              <a:rPr lang="en-IN" sz="2400" dirty="0" err="1"/>
              <a:t>nicht</a:t>
            </a:r>
            <a:r>
              <a:rPr lang="en-IN" sz="2400" dirty="0"/>
              <a:t> der </a:t>
            </a:r>
            <a:r>
              <a:rPr lang="en-IN" sz="2400" dirty="0" err="1"/>
              <a:t>grund</a:t>
            </a:r>
            <a:r>
              <a:rPr lang="en-IN" sz="2400" dirty="0"/>
              <a:t>], target=[</a:t>
            </a:r>
            <a:r>
              <a:rPr lang="en-IN" sz="2400" dirty="0" err="1"/>
              <a:t>thats</a:t>
            </a:r>
            <a:r>
              <a:rPr lang="en-IN" sz="2400" dirty="0"/>
              <a:t> not why], predicted=[</a:t>
            </a:r>
            <a:r>
              <a:rPr lang="en-IN" sz="2400" dirty="0" err="1"/>
              <a:t>thats</a:t>
            </a:r>
            <a:r>
              <a:rPr lang="en-IN" sz="2400" dirty="0"/>
              <a:t> not why]</a:t>
            </a:r>
          </a:p>
          <a:p>
            <a:pPr marL="0" indent="0">
              <a:buNone/>
            </a:pPr>
            <a:r>
              <a:rPr lang="en-IN" sz="2400" dirty="0" err="1"/>
              <a:t>src</a:t>
            </a:r>
            <a:r>
              <a:rPr lang="en-IN" sz="2400" dirty="0"/>
              <a:t>=[das </a:t>
            </a:r>
            <a:r>
              <a:rPr lang="en-IN" sz="2400" dirty="0" err="1"/>
              <a:t>ist</a:t>
            </a:r>
            <a:r>
              <a:rPr lang="en-IN" sz="2400" dirty="0"/>
              <a:t> sein auto], target=[this is his car], predicted=[this is his car]</a:t>
            </a:r>
          </a:p>
          <a:p>
            <a:pPr marL="0" indent="0">
              <a:buNone/>
            </a:pPr>
            <a:r>
              <a:rPr lang="en-IN" sz="2400" dirty="0" err="1"/>
              <a:t>src</a:t>
            </a:r>
            <a:r>
              <a:rPr lang="en-IN" sz="2400" dirty="0"/>
              <a:t>=[</a:t>
            </a:r>
            <a:r>
              <a:rPr lang="en-IN" sz="2400" dirty="0" err="1"/>
              <a:t>er</a:t>
            </a:r>
            <a:r>
              <a:rPr lang="en-IN" sz="2400" dirty="0"/>
              <a:t> </a:t>
            </a:r>
            <a:r>
              <a:rPr lang="en-IN" sz="2400" dirty="0" err="1"/>
              <a:t>ist</a:t>
            </a:r>
            <a:r>
              <a:rPr lang="en-IN" sz="2400" dirty="0"/>
              <a:t> elegant], target=[</a:t>
            </a:r>
            <a:r>
              <a:rPr lang="en-IN" sz="2400" dirty="0" err="1"/>
              <a:t>hes</a:t>
            </a:r>
            <a:r>
              <a:rPr lang="en-IN" sz="2400" dirty="0"/>
              <a:t> smart], predicted=[</a:t>
            </a:r>
            <a:r>
              <a:rPr lang="en-IN" sz="2400" dirty="0" err="1"/>
              <a:t>hes</a:t>
            </a:r>
            <a:r>
              <a:rPr lang="en-IN" sz="2400" dirty="0"/>
              <a:t> smart]</a:t>
            </a:r>
          </a:p>
          <a:p>
            <a:pPr marL="0" indent="0">
              <a:buNone/>
            </a:pPr>
            <a:r>
              <a:rPr lang="en-IN" sz="2400" dirty="0" err="1"/>
              <a:t>src</a:t>
            </a:r>
            <a:r>
              <a:rPr lang="en-IN" sz="2400" dirty="0"/>
              <a:t>=[</a:t>
            </a:r>
            <a:r>
              <a:rPr lang="en-IN" sz="2400" dirty="0" err="1"/>
              <a:t>wer</a:t>
            </a:r>
            <a:r>
              <a:rPr lang="en-IN" sz="2400" dirty="0"/>
              <a:t> hat </a:t>
            </a:r>
            <a:r>
              <a:rPr lang="en-IN" sz="2400" dirty="0" err="1"/>
              <a:t>betrogen</a:t>
            </a:r>
            <a:r>
              <a:rPr lang="en-IN" sz="2400" dirty="0"/>
              <a:t>], target=[who cheated], predicted=[who cheated]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800" b="1" dirty="0"/>
              <a:t>TEST (BLEU: 0.480389)</a:t>
            </a:r>
          </a:p>
          <a:p>
            <a:pPr marL="0" indent="0">
              <a:buNone/>
            </a:pPr>
            <a:r>
              <a:rPr lang="fr-FR" sz="2400" dirty="0"/>
              <a:t>src=[tom </a:t>
            </a:r>
            <a:r>
              <a:rPr lang="fr-FR" sz="2400" dirty="0" err="1"/>
              <a:t>ist</a:t>
            </a:r>
            <a:r>
              <a:rPr lang="fr-FR" sz="2400" dirty="0"/>
              <a:t> pilot], </a:t>
            </a:r>
            <a:r>
              <a:rPr lang="fr-FR" sz="2400" dirty="0" err="1"/>
              <a:t>target</a:t>
            </a:r>
            <a:r>
              <a:rPr lang="fr-FR" sz="2400" dirty="0"/>
              <a:t>=[tom </a:t>
            </a:r>
            <a:r>
              <a:rPr lang="fr-FR" sz="2400" dirty="0" err="1"/>
              <a:t>is</a:t>
            </a:r>
            <a:r>
              <a:rPr lang="fr-FR" sz="2400" dirty="0"/>
              <a:t> a pilot], </a:t>
            </a:r>
            <a:r>
              <a:rPr lang="fr-FR" sz="2400" dirty="0" err="1"/>
              <a:t>predicted</a:t>
            </a:r>
            <a:r>
              <a:rPr lang="fr-FR" sz="2400" dirty="0"/>
              <a:t>=[tom </a:t>
            </a:r>
            <a:r>
              <a:rPr lang="fr-FR" sz="2400" dirty="0" err="1"/>
              <a:t>is</a:t>
            </a:r>
            <a:r>
              <a:rPr lang="fr-FR" sz="2400" dirty="0"/>
              <a:t>]</a:t>
            </a:r>
          </a:p>
          <a:p>
            <a:pPr marL="0" indent="0">
              <a:buNone/>
            </a:pPr>
            <a:r>
              <a:rPr lang="fr-FR" sz="2400" dirty="0"/>
              <a:t>src=[tom </a:t>
            </a:r>
            <a:r>
              <a:rPr lang="fr-FR" sz="2400" dirty="0" err="1"/>
              <a:t>ist</a:t>
            </a:r>
            <a:r>
              <a:rPr lang="fr-FR" sz="2400" dirty="0"/>
              <a:t> hier], </a:t>
            </a:r>
            <a:r>
              <a:rPr lang="fr-FR" sz="2400" dirty="0" err="1"/>
              <a:t>target</a:t>
            </a:r>
            <a:r>
              <a:rPr lang="fr-FR" sz="2400" dirty="0"/>
              <a:t>=[toms </a:t>
            </a:r>
            <a:r>
              <a:rPr lang="fr-FR" sz="2400" dirty="0" err="1"/>
              <a:t>here</a:t>
            </a:r>
            <a:r>
              <a:rPr lang="fr-FR" sz="2400" dirty="0"/>
              <a:t>], </a:t>
            </a:r>
            <a:r>
              <a:rPr lang="fr-FR" sz="2400" dirty="0" err="1"/>
              <a:t>predicted</a:t>
            </a:r>
            <a:r>
              <a:rPr lang="fr-FR" sz="2400" dirty="0"/>
              <a:t>=[tom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here</a:t>
            </a:r>
            <a:r>
              <a:rPr lang="fr-FR" sz="2400" dirty="0"/>
              <a:t>]</a:t>
            </a:r>
          </a:p>
          <a:p>
            <a:pPr marL="0" indent="0">
              <a:buNone/>
            </a:pPr>
            <a:r>
              <a:rPr lang="fr-FR" sz="2400" dirty="0"/>
              <a:t>src=[</a:t>
            </a:r>
            <a:r>
              <a:rPr lang="fr-FR" sz="2400" dirty="0" err="1"/>
              <a:t>lassen</a:t>
            </a:r>
            <a:r>
              <a:rPr lang="fr-FR" sz="2400" dirty="0"/>
              <a:t> </a:t>
            </a:r>
            <a:r>
              <a:rPr lang="fr-FR" sz="2400" dirty="0" err="1"/>
              <a:t>sie</a:t>
            </a:r>
            <a:r>
              <a:rPr lang="fr-FR" sz="2400" dirty="0"/>
              <a:t> es tom </a:t>
            </a:r>
            <a:r>
              <a:rPr lang="fr-FR" sz="2400" dirty="0" err="1"/>
              <a:t>tun</a:t>
            </a:r>
            <a:r>
              <a:rPr lang="fr-FR" sz="2400" dirty="0"/>
              <a:t>], </a:t>
            </a:r>
            <a:r>
              <a:rPr lang="fr-FR" sz="2400" dirty="0" err="1"/>
              <a:t>target</a:t>
            </a:r>
            <a:r>
              <a:rPr lang="fr-FR" sz="2400" dirty="0"/>
              <a:t>=[let tom do </a:t>
            </a:r>
            <a:r>
              <a:rPr lang="fr-FR" sz="2400" dirty="0" err="1"/>
              <a:t>it</a:t>
            </a:r>
            <a:r>
              <a:rPr lang="fr-FR" sz="2400" dirty="0"/>
              <a:t>], </a:t>
            </a:r>
            <a:r>
              <a:rPr lang="fr-FR" sz="2400" dirty="0" err="1"/>
              <a:t>predicted</a:t>
            </a:r>
            <a:r>
              <a:rPr lang="fr-FR" sz="2400" dirty="0"/>
              <a:t>=[let tom do </a:t>
            </a:r>
            <a:r>
              <a:rPr lang="fr-FR" sz="2400" dirty="0" err="1"/>
              <a:t>it</a:t>
            </a:r>
            <a:r>
              <a:rPr lang="fr-FR" sz="2400" dirty="0"/>
              <a:t>]</a:t>
            </a:r>
          </a:p>
          <a:p>
            <a:pPr marL="0" indent="0">
              <a:buNone/>
            </a:pPr>
            <a:r>
              <a:rPr lang="fr-FR" sz="2400" dirty="0"/>
              <a:t>src=[</a:t>
            </a:r>
            <a:r>
              <a:rPr lang="fr-FR" sz="2400" dirty="0" err="1"/>
              <a:t>einige</a:t>
            </a:r>
            <a:r>
              <a:rPr lang="fr-FR" sz="2400" dirty="0"/>
              <a:t> </a:t>
            </a:r>
            <a:r>
              <a:rPr lang="fr-FR" sz="2400" dirty="0" err="1"/>
              <a:t>fische</a:t>
            </a:r>
            <a:r>
              <a:rPr lang="fr-FR" sz="2400" dirty="0"/>
              <a:t> </a:t>
            </a:r>
            <a:r>
              <a:rPr lang="fr-FR" sz="2400" dirty="0" err="1"/>
              <a:t>fliegen</a:t>
            </a:r>
            <a:r>
              <a:rPr lang="fr-FR" sz="2400" dirty="0"/>
              <a:t>], </a:t>
            </a:r>
            <a:r>
              <a:rPr lang="fr-FR" sz="2400" dirty="0" err="1"/>
              <a:t>target</a:t>
            </a:r>
            <a:r>
              <a:rPr lang="fr-FR" sz="2400" dirty="0"/>
              <a:t>=[</a:t>
            </a:r>
            <a:r>
              <a:rPr lang="fr-FR" sz="2400" dirty="0" err="1"/>
              <a:t>some</a:t>
            </a:r>
            <a:r>
              <a:rPr lang="fr-FR" sz="2400" dirty="0"/>
              <a:t> </a:t>
            </a:r>
            <a:r>
              <a:rPr lang="fr-FR" sz="2400" dirty="0" err="1"/>
              <a:t>fish</a:t>
            </a:r>
            <a:r>
              <a:rPr lang="fr-FR" sz="2400" dirty="0"/>
              <a:t> </a:t>
            </a:r>
            <a:r>
              <a:rPr lang="fr-FR" sz="2400" dirty="0" err="1"/>
              <a:t>fly</a:t>
            </a:r>
            <a:r>
              <a:rPr lang="fr-FR" sz="2400" dirty="0"/>
              <a:t>], </a:t>
            </a:r>
            <a:r>
              <a:rPr lang="fr-FR" sz="2400" dirty="0" err="1"/>
              <a:t>predicted</a:t>
            </a:r>
            <a:r>
              <a:rPr lang="fr-FR" sz="2400" dirty="0"/>
              <a:t>=[</a:t>
            </a:r>
            <a:r>
              <a:rPr lang="fr-FR" sz="2400" dirty="0" err="1"/>
              <a:t>were</a:t>
            </a:r>
            <a:r>
              <a:rPr lang="fr-FR" sz="2400" dirty="0"/>
              <a:t> </a:t>
            </a:r>
            <a:r>
              <a:rPr lang="fr-FR" sz="2400" dirty="0" err="1"/>
              <a:t>fly</a:t>
            </a:r>
            <a:r>
              <a:rPr lang="fr-FR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7181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443060"/>
            <a:ext cx="10972800" cy="72586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Observations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53765"/>
            <a:ext cx="10972800" cy="5070835"/>
          </a:xfrm>
        </p:spPr>
        <p:txBody>
          <a:bodyPr>
            <a:normAutofit/>
          </a:bodyPr>
          <a:lstStyle/>
          <a:p>
            <a:endParaRPr lang="fr-FR" sz="2800" dirty="0"/>
          </a:p>
          <a:p>
            <a:r>
              <a:rPr lang="fr-FR" sz="2800" dirty="0"/>
              <a:t>Training </a:t>
            </a:r>
            <a:r>
              <a:rPr lang="fr-FR" sz="2800" dirty="0" err="1"/>
              <a:t>predictions</a:t>
            </a:r>
            <a:r>
              <a:rPr lang="fr-FR" sz="2800" dirty="0"/>
              <a:t> </a:t>
            </a:r>
            <a:r>
              <a:rPr lang="fr-FR" sz="2800" dirty="0" err="1"/>
              <a:t>were</a:t>
            </a:r>
            <a:r>
              <a:rPr lang="fr-FR" sz="2800" dirty="0"/>
              <a:t> </a:t>
            </a:r>
            <a:r>
              <a:rPr lang="fr-FR" sz="2800" dirty="0" err="1"/>
              <a:t>perfect</a:t>
            </a:r>
            <a:r>
              <a:rPr lang="fr-FR" sz="2800" dirty="0"/>
              <a:t> for the </a:t>
            </a:r>
            <a:r>
              <a:rPr lang="fr-FR" sz="2800" dirty="0" err="1"/>
              <a:t>example</a:t>
            </a:r>
            <a:r>
              <a:rPr lang="fr-FR" sz="2800" dirty="0"/>
              <a:t> sentences, but the BLEU score </a:t>
            </a:r>
            <a:r>
              <a:rPr lang="fr-FR" sz="2800" dirty="0" err="1"/>
              <a:t>was</a:t>
            </a:r>
            <a:r>
              <a:rPr lang="fr-FR" sz="2800" dirty="0"/>
              <a:t> </a:t>
            </a:r>
            <a:r>
              <a:rPr lang="fr-FR" sz="2800" dirty="0" err="1"/>
              <a:t>slightly</a:t>
            </a:r>
            <a:r>
              <a:rPr lang="fr-FR" sz="2800" dirty="0"/>
              <a:t> </a:t>
            </a:r>
            <a:r>
              <a:rPr lang="fr-FR" sz="2800" dirty="0" err="1"/>
              <a:t>lower</a:t>
            </a:r>
            <a:r>
              <a:rPr lang="fr-FR" sz="2800" dirty="0"/>
              <a:t>.</a:t>
            </a:r>
          </a:p>
          <a:p>
            <a:pPr marL="0" indent="0">
              <a:buNone/>
            </a:pPr>
            <a:endParaRPr lang="fr-FR" sz="2800" dirty="0"/>
          </a:p>
          <a:p>
            <a:r>
              <a:rPr lang="fr-FR" sz="2800" dirty="0"/>
              <a:t>For the Test data, BLEU score </a:t>
            </a:r>
            <a:r>
              <a:rPr lang="fr-FR" sz="2800" dirty="0" err="1"/>
              <a:t>showed</a:t>
            </a:r>
            <a:r>
              <a:rPr lang="fr-FR" sz="2800" dirty="0"/>
              <a:t> </a:t>
            </a:r>
            <a:r>
              <a:rPr lang="fr-FR" sz="2800" dirty="0" err="1"/>
              <a:t>slight</a:t>
            </a:r>
            <a:r>
              <a:rPr lang="fr-FR" sz="2800" dirty="0"/>
              <a:t>, but </a:t>
            </a:r>
            <a:r>
              <a:rPr lang="fr-FR" sz="2800" dirty="0" err="1"/>
              <a:t>noticeable</a:t>
            </a:r>
            <a:r>
              <a:rPr lang="fr-FR" sz="2800" dirty="0"/>
              <a:t> </a:t>
            </a:r>
            <a:r>
              <a:rPr lang="fr-FR" sz="2800" dirty="0" err="1"/>
              <a:t>improvement</a:t>
            </a:r>
            <a:r>
              <a:rPr lang="fr-FR" sz="2800" dirty="0"/>
              <a:t>.</a:t>
            </a:r>
          </a:p>
          <a:p>
            <a:pPr marL="0" indent="0">
              <a:buNone/>
            </a:pPr>
            <a:endParaRPr lang="fr-FR" sz="2800" dirty="0"/>
          </a:p>
          <a:p>
            <a:r>
              <a:rPr lang="fr-FR" sz="2800" dirty="0" err="1"/>
              <a:t>While</a:t>
            </a:r>
            <a:r>
              <a:rPr lang="fr-FR" sz="2800" dirty="0"/>
              <a:t> </a:t>
            </a:r>
            <a:r>
              <a:rPr lang="fr-FR" sz="2800" dirty="0" err="1"/>
              <a:t>using</a:t>
            </a:r>
            <a:r>
              <a:rPr lang="fr-FR" sz="2800" dirty="0"/>
              <a:t> </a:t>
            </a:r>
            <a:r>
              <a:rPr lang="fr-FR" sz="2800" dirty="0" err="1"/>
              <a:t>Bidirectional</a:t>
            </a:r>
            <a:r>
              <a:rPr lang="fr-FR" sz="2800" dirty="0"/>
              <a:t> </a:t>
            </a:r>
            <a:r>
              <a:rPr lang="fr-FR" sz="2800" dirty="0" err="1"/>
              <a:t>LSTMs</a:t>
            </a:r>
            <a:r>
              <a:rPr lang="fr-FR" sz="2800" dirty="0"/>
              <a:t>, the model </a:t>
            </a:r>
            <a:r>
              <a:rPr lang="fr-FR" sz="2800" dirty="0" err="1"/>
              <a:t>showed</a:t>
            </a:r>
            <a:r>
              <a:rPr lang="fr-FR" sz="2800" dirty="0"/>
              <a:t> no </a:t>
            </a:r>
            <a:r>
              <a:rPr lang="fr-FR" sz="2800" dirty="0" err="1"/>
              <a:t>improvement</a:t>
            </a:r>
            <a:r>
              <a:rPr lang="fr-FR" sz="2800" dirty="0"/>
              <a:t> in validation </a:t>
            </a:r>
            <a:r>
              <a:rPr lang="fr-FR" sz="2800" dirty="0" err="1"/>
              <a:t>loss</a:t>
            </a:r>
            <a:r>
              <a:rPr lang="fr-FR" sz="2800" dirty="0"/>
              <a:t> </a:t>
            </a:r>
            <a:r>
              <a:rPr lang="fr-FR" sz="2800" dirty="0" err="1"/>
              <a:t>after</a:t>
            </a:r>
            <a:r>
              <a:rPr lang="fr-FR" sz="2800" dirty="0"/>
              <a:t> 20 </a:t>
            </a:r>
            <a:r>
              <a:rPr lang="fr-FR" sz="2800" dirty="0" err="1"/>
              <a:t>epochs</a:t>
            </a:r>
            <a:r>
              <a:rPr lang="fr-FR" sz="2800" dirty="0"/>
              <a:t>. (</a:t>
            </a:r>
            <a:r>
              <a:rPr lang="fr-FR" sz="2800" dirty="0" err="1"/>
              <a:t>executed</a:t>
            </a:r>
            <a:r>
              <a:rPr lang="fr-FR" sz="2800" dirty="0"/>
              <a:t> for 30)</a:t>
            </a:r>
          </a:p>
        </p:txBody>
      </p:sp>
    </p:spTree>
    <p:extLst>
      <p:ext uri="{BB962C8B-B14F-4D97-AF65-F5344CB8AC3E}">
        <p14:creationId xmlns:p14="http://schemas.microsoft.com/office/powerpoint/2010/main" val="297160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443060"/>
            <a:ext cx="10972800" cy="72586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Time Series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53765"/>
            <a:ext cx="10972800" cy="507083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Sine wave implementation, using a moving forward window of size 50</a:t>
            </a:r>
          </a:p>
          <a:p>
            <a:endParaRPr lang="en-IN" dirty="0"/>
          </a:p>
          <a:p>
            <a:r>
              <a:rPr lang="en-IN" dirty="0"/>
              <a:t>Forecast step by step on test dataset</a:t>
            </a:r>
          </a:p>
          <a:p>
            <a:endParaRPr lang="en-IN" dirty="0"/>
          </a:p>
          <a:p>
            <a:r>
              <a:rPr lang="en-IN" dirty="0"/>
              <a:t>Feed previous prediction back into the input window by moving it one step forward and then predict at the current timestep (2-layered LSTM)</a:t>
            </a:r>
          </a:p>
          <a:p>
            <a:pPr marL="0" indent="0">
              <a:buNone/>
            </a:pPr>
            <a:endParaRPr lang="en-IN" dirty="0"/>
          </a:p>
          <a:p>
            <a:r>
              <a:rPr lang="fr-FR" dirty="0"/>
              <a:t>First 3 </a:t>
            </a:r>
            <a:r>
              <a:rPr lang="fr-FR" dirty="0" err="1"/>
              <a:t>columns</a:t>
            </a:r>
            <a:r>
              <a:rPr lang="fr-FR" dirty="0"/>
              <a:t>: input</a:t>
            </a:r>
          </a:p>
          <a:p>
            <a:endParaRPr lang="fr-FR" dirty="0"/>
          </a:p>
          <a:p>
            <a:r>
              <a:rPr lang="fr-FR" dirty="0"/>
              <a:t>Last </a:t>
            </a:r>
            <a:r>
              <a:rPr lang="fr-FR" dirty="0" err="1"/>
              <a:t>column</a:t>
            </a:r>
            <a:r>
              <a:rPr lang="fr-FR" dirty="0"/>
              <a:t>: </a:t>
            </a:r>
            <a:r>
              <a:rPr lang="fr-FR" dirty="0" err="1"/>
              <a:t>target</a:t>
            </a:r>
            <a:endParaRPr lang="fr-FR" dirty="0"/>
          </a:p>
          <a:p>
            <a:endParaRPr lang="fr-FR" dirty="0"/>
          </a:p>
          <a:p>
            <a:r>
              <a:rPr lang="fr-FR" dirty="0"/>
              <a:t>Example: in NLP </a:t>
            </a:r>
            <a:r>
              <a:rPr lang="fr-FR" dirty="0" err="1"/>
              <a:t>context</a:t>
            </a:r>
            <a:r>
              <a:rPr lang="fr-FR" dirty="0"/>
              <a:t>, </a:t>
            </a:r>
          </a:p>
          <a:p>
            <a:pPr marL="0" indent="0">
              <a:buNone/>
            </a:pPr>
            <a:r>
              <a:rPr lang="fr-FR" dirty="0"/>
              <a:t>for a 3-word sentence, </a:t>
            </a:r>
            <a:r>
              <a:rPr lang="fr-FR" dirty="0" err="1"/>
              <a:t>predict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the </a:t>
            </a:r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word</a:t>
            </a:r>
            <a:r>
              <a:rPr lang="fr-FR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7695F-42D8-4AC1-9DCE-7C1839BDC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919" y="3789181"/>
            <a:ext cx="5372927" cy="262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1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857</TotalTime>
  <Words>676</Words>
  <Application>Microsoft Office PowerPoint</Application>
  <PresentationFormat>Widescreen</PresentationFormat>
  <Paragraphs>123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Century Gothic</vt:lpstr>
      <vt:lpstr>Palatino Linotype</vt:lpstr>
      <vt:lpstr>Wingdings 2</vt:lpstr>
      <vt:lpstr>Presentation on brainstorming</vt:lpstr>
      <vt:lpstr>NMT</vt:lpstr>
      <vt:lpstr>German - English</vt:lpstr>
      <vt:lpstr>German - English</vt:lpstr>
      <vt:lpstr>German – English Results</vt:lpstr>
      <vt:lpstr>Bidirectional LSTMs</vt:lpstr>
      <vt:lpstr>Bidirectional LSTMs</vt:lpstr>
      <vt:lpstr>German – English Results (With Bidirectional LSTMs)</vt:lpstr>
      <vt:lpstr>Observations</vt:lpstr>
      <vt:lpstr>Time Series</vt:lpstr>
      <vt:lpstr>Time Series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LSTM</dc:title>
  <dc:creator>Richa Ranjan</dc:creator>
  <cp:lastModifiedBy>Richa Ranjan</cp:lastModifiedBy>
  <cp:revision>29</cp:revision>
  <dcterms:created xsi:type="dcterms:W3CDTF">2018-06-20T10:43:36Z</dcterms:created>
  <dcterms:modified xsi:type="dcterms:W3CDTF">2018-07-05T18:30:55Z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