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86" r:id="rId3"/>
    <p:sldId id="287" r:id="rId4"/>
    <p:sldId id="290" r:id="rId5"/>
    <p:sldId id="276" r:id="rId6"/>
    <p:sldId id="281" r:id="rId7"/>
    <p:sldId id="282" r:id="rId8"/>
    <p:sldId id="293" r:id="rId9"/>
    <p:sldId id="294" r:id="rId10"/>
    <p:sldId id="292" r:id="rId11"/>
    <p:sldId id="283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nything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NMT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282347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Neural Machine Translation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Richa Ranjan</a:t>
            </a:r>
          </a:p>
          <a:p>
            <a:r>
              <a:rPr lang="en-US" sz="2000" dirty="0"/>
              <a:t>MSc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German-English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253765"/>
            <a:ext cx="11145625" cy="5350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Trained first on 50k sentence pairs, and later on 100k pairs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C2C3C15-8B3F-4D6B-9D4B-521A1DF1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32" y="2573869"/>
            <a:ext cx="4938734" cy="3628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E892B-E5CE-4DC0-BE05-7B610EB13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5" y="2737149"/>
            <a:ext cx="4484587" cy="34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3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German – English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CEC24-BCB0-483A-B919-0785706F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7" y="1706252"/>
            <a:ext cx="11659059" cy="4135916"/>
          </a:xfrm>
        </p:spPr>
      </p:pic>
    </p:spTree>
    <p:extLst>
      <p:ext uri="{BB962C8B-B14F-4D97-AF65-F5344CB8AC3E}">
        <p14:creationId xmlns:p14="http://schemas.microsoft.com/office/powerpoint/2010/main" val="30322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Hindi-English translation improve training methodologies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Parallelization of machines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Attention mechanism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Beam search algorithm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Series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Sine wave implementation, using a moving forward window of size 50</a:t>
            </a:r>
          </a:p>
          <a:p>
            <a:endParaRPr lang="en-IN" dirty="0"/>
          </a:p>
          <a:p>
            <a:r>
              <a:rPr lang="en-IN" dirty="0"/>
              <a:t>Forecast step by step on test dataset</a:t>
            </a:r>
          </a:p>
          <a:p>
            <a:endParaRPr lang="en-IN" dirty="0"/>
          </a:p>
          <a:p>
            <a:r>
              <a:rPr lang="en-IN" dirty="0"/>
              <a:t>Feed previous prediction back into the input window by moving it one step forward and then predict at the current timestep (2-layered LSTM)</a:t>
            </a:r>
          </a:p>
          <a:p>
            <a:pPr marL="0" indent="0">
              <a:buNone/>
            </a:pPr>
            <a:endParaRPr lang="en-IN" dirty="0"/>
          </a:p>
          <a:p>
            <a:r>
              <a:rPr lang="fr-FR" dirty="0"/>
              <a:t>First 3 </a:t>
            </a:r>
            <a:r>
              <a:rPr lang="fr-FR" dirty="0" err="1"/>
              <a:t>columns</a:t>
            </a:r>
            <a:r>
              <a:rPr lang="fr-FR" dirty="0"/>
              <a:t>: input</a:t>
            </a:r>
          </a:p>
          <a:p>
            <a:endParaRPr lang="fr-FR" dirty="0"/>
          </a:p>
          <a:p>
            <a:r>
              <a:rPr lang="fr-FR" dirty="0"/>
              <a:t>Last </a:t>
            </a:r>
            <a:r>
              <a:rPr lang="fr-FR" dirty="0" err="1"/>
              <a:t>column</a:t>
            </a:r>
            <a:r>
              <a:rPr lang="fr-FR" dirty="0"/>
              <a:t>: </a:t>
            </a:r>
            <a:r>
              <a:rPr lang="fr-FR" dirty="0" err="1"/>
              <a:t>target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Example: in NLP </a:t>
            </a:r>
            <a:r>
              <a:rPr lang="fr-FR" dirty="0" err="1"/>
              <a:t>context</a:t>
            </a:r>
            <a:r>
              <a:rPr lang="fr-FR" dirty="0"/>
              <a:t>, </a:t>
            </a:r>
          </a:p>
          <a:p>
            <a:pPr marL="0" indent="0">
              <a:buNone/>
            </a:pPr>
            <a:r>
              <a:rPr lang="fr-FR" dirty="0"/>
              <a:t>for a 3-word sentence, </a:t>
            </a:r>
            <a:r>
              <a:rPr lang="fr-FR" dirty="0" err="1"/>
              <a:t>predict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7695F-42D8-4AC1-9DCE-7C1839BD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19" y="3789181"/>
            <a:ext cx="5372927" cy="26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Series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Predicting step by step: overlapping plot (future window sequence is unavailable)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Predict one time step at a time into future and feed this prediction back into the input window.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Further in time, more error builds on</a:t>
            </a:r>
          </a:p>
          <a:p>
            <a:pPr marL="0" indent="0">
              <a:buNone/>
            </a:pPr>
            <a:r>
              <a:rPr lang="en-IN" dirty="0"/>
              <a:t>previous predicted error, which gives</a:t>
            </a:r>
          </a:p>
          <a:p>
            <a:pPr marL="0" indent="0">
              <a:buNone/>
            </a:pPr>
            <a:r>
              <a:rPr lang="en-IN" dirty="0"/>
              <a:t>a dampening sine-wave.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59E22-CAD2-40D1-A586-0D361851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75" y="3690831"/>
            <a:ext cx="4549999" cy="27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443059"/>
            <a:ext cx="11004223" cy="7610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Gating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68D7D-7A92-429D-A1CD-F3DF875FC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37" y="5287407"/>
            <a:ext cx="5723457" cy="1470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E5902-9624-4920-A1A7-1290A3524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47"/>
            <a:ext cx="7154944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B60B9-E246-4BFF-A502-FBD8E817D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935163"/>
            <a:ext cx="9964131" cy="4578759"/>
          </a:xfr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German - English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Data: obtained from  </a:t>
            </a:r>
            <a:r>
              <a:rPr lang="en-IN" dirty="0">
                <a:hlinkClick r:id="rId2"/>
              </a:rPr>
              <a:t>ManyThings.org</a:t>
            </a:r>
            <a:r>
              <a:rPr lang="en-IN" dirty="0"/>
              <a:t> website, 169,813 pairs of English and German sentences, 100k used for training and testing.</a:t>
            </a:r>
          </a:p>
          <a:p>
            <a:pPr marL="0" indent="0">
              <a:buNone/>
            </a:pPr>
            <a:endParaRPr lang="fr-FR" i="1" dirty="0"/>
          </a:p>
          <a:p>
            <a:r>
              <a:rPr lang="fr-FR" dirty="0"/>
              <a:t>Pre-</a:t>
            </a:r>
            <a:r>
              <a:rPr lang="fr-FR" dirty="0" err="1"/>
              <a:t>processing</a:t>
            </a:r>
            <a:r>
              <a:rPr lang="fr-FR" dirty="0"/>
              <a:t> : </a:t>
            </a:r>
            <a:r>
              <a:rPr lang="en-IN" dirty="0"/>
              <a:t>removing special characters, tokenize etc.</a:t>
            </a:r>
            <a:endParaRPr lang="fr-FR" dirty="0"/>
          </a:p>
          <a:p>
            <a:endParaRPr lang="fr-FR" dirty="0"/>
          </a:p>
          <a:p>
            <a:r>
              <a:rPr lang="fr-FR" dirty="0"/>
              <a:t>Encode </a:t>
            </a:r>
            <a:r>
              <a:rPr lang="fr-FR" dirty="0" err="1"/>
              <a:t>sequences</a:t>
            </a:r>
            <a:r>
              <a:rPr lang="fr-FR" dirty="0"/>
              <a:t> : </a:t>
            </a:r>
            <a:r>
              <a:rPr lang="fr-FR" dirty="0" err="1"/>
              <a:t>assign</a:t>
            </a:r>
            <a:r>
              <a:rPr lang="fr-FR" dirty="0"/>
              <a:t> </a:t>
            </a:r>
            <a:r>
              <a:rPr lang="fr-FR" dirty="0" err="1"/>
              <a:t>integers</a:t>
            </a:r>
            <a:r>
              <a:rPr lang="fr-FR" dirty="0"/>
              <a:t> to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.</a:t>
            </a:r>
          </a:p>
          <a:p>
            <a:r>
              <a:rPr lang="fr-FR" dirty="0" err="1"/>
              <a:t>Padding</a:t>
            </a:r>
            <a:r>
              <a:rPr lang="fr-FR" dirty="0"/>
              <a:t>: </a:t>
            </a:r>
            <a:r>
              <a:rPr lang="fr-FR" dirty="0" err="1"/>
              <a:t>add</a:t>
            </a:r>
            <a:r>
              <a:rPr lang="fr-FR" dirty="0"/>
              <a:t> 0s to the end of all phrases (for </a:t>
            </a:r>
            <a:r>
              <a:rPr lang="fr-FR" dirty="0" err="1"/>
              <a:t>uniform</a:t>
            </a:r>
            <a:r>
              <a:rPr lang="fr-FR" dirty="0"/>
              <a:t> maximum phrase </a:t>
            </a:r>
            <a:r>
              <a:rPr lang="fr-FR" dirty="0" err="1"/>
              <a:t>length</a:t>
            </a:r>
            <a:r>
              <a:rPr lang="fr-FR" dirty="0"/>
              <a:t>)</a:t>
            </a:r>
            <a:endParaRPr lang="en-IN" dirty="0"/>
          </a:p>
          <a:p>
            <a:r>
              <a:rPr lang="en-IN" dirty="0"/>
              <a:t>1 hot encoding: Encode target sentences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Model</a:t>
            </a:r>
            <a:r>
              <a:rPr lang="en-IN" sz="2800" b="1" i="1" dirty="0"/>
              <a:t>: Sequence-to-sequence </a:t>
            </a:r>
            <a:r>
              <a:rPr lang="en-IN" dirty="0"/>
              <a:t>encoder-decoder LSTM model</a:t>
            </a:r>
            <a:endParaRPr lang="fr-FR" sz="2800" b="1" i="1" dirty="0"/>
          </a:p>
        </p:txBody>
      </p:sp>
    </p:spTree>
    <p:extLst>
      <p:ext uri="{BB962C8B-B14F-4D97-AF65-F5344CB8AC3E}">
        <p14:creationId xmlns:p14="http://schemas.microsoft.com/office/powerpoint/2010/main" val="12777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 Nova Light" panose="020B0604020202020204" pitchFamily="34" charset="0"/>
              </a:rPr>
              <a:t>Sequence to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070835"/>
          </a:xfrm>
        </p:spPr>
        <p:txBody>
          <a:bodyPr>
            <a:normAutofit/>
          </a:bodyPr>
          <a:lstStyle/>
          <a:p>
            <a:r>
              <a:rPr lang="en-IN" sz="2800" dirty="0"/>
              <a:t>A multi-layered LSTM to map the input sequence to a vector of fixed dimensionality</a:t>
            </a:r>
          </a:p>
          <a:p>
            <a:r>
              <a:rPr lang="en-IN" sz="2800" dirty="0"/>
              <a:t>another LSTM to decode the target sequence from the vector.</a:t>
            </a:r>
          </a:p>
          <a:p>
            <a:pPr marL="0" indent="0">
              <a:buNone/>
            </a:pPr>
            <a:endParaRPr lang="fr-FR" sz="28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2644F-7309-473D-8043-6A7C89459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6" y="2752660"/>
            <a:ext cx="10154172" cy="37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to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53765"/>
                <a:ext cx="10972800" cy="50708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i="1" dirty="0"/>
                  <a:t>Encoder</a:t>
                </a:r>
                <a:r>
                  <a:rPr lang="en-IN" dirty="0"/>
                  <a:t>: process the input text sequence and returns internal states.</a:t>
                </a:r>
              </a:p>
              <a:p>
                <a:r>
                  <a:rPr lang="en-IN" dirty="0"/>
                  <a:t>Output from encoder is discarded (only context is required further)</a:t>
                </a:r>
              </a:p>
              <a:p>
                <a:r>
                  <a:rPr lang="en-IN" b="1" i="1" dirty="0"/>
                  <a:t>Decoder</a:t>
                </a:r>
                <a:r>
                  <a:rPr lang="en-IN" dirty="0"/>
                  <a:t>: predicts next characters of target sequence, given the previous characters of target, offset by one timestep in future.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P(Y | X) = P (Y | x</a:t>
                </a:r>
                <a:r>
                  <a:rPr lang="en-IN" baseline="-25000" dirty="0"/>
                  <a:t>1</a:t>
                </a:r>
                <a:r>
                  <a:rPr lang="en-IN" dirty="0"/>
                  <a:t>, x</a:t>
                </a:r>
                <a:r>
                  <a:rPr lang="en-IN" baseline="-25000" dirty="0"/>
                  <a:t>2</a:t>
                </a:r>
                <a:r>
                  <a:rPr lang="en-IN" dirty="0"/>
                  <a:t>,…….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M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	  	   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,………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−1 ;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, …………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IN" baseline="-25000" dirty="0"/>
                              <m:t>M</m:t>
                            </m:r>
                          </m:e>
                        </m:d>
                      </m:e>
                    </m:nary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where Y = translated word (target)</a:t>
                </a:r>
              </a:p>
              <a:p>
                <a:pPr marL="0" indent="0">
                  <a:buNone/>
                </a:pPr>
                <a:r>
                  <a:rPr lang="en-IN" dirty="0"/>
                  <a:t> X = input word</a:t>
                </a:r>
              </a:p>
              <a:p>
                <a:pPr marL="0" indent="0">
                  <a:buNone/>
                </a:pPr>
                <a:r>
                  <a:rPr lang="en-IN" dirty="0"/>
                  <a:t> x</a:t>
                </a:r>
                <a:r>
                  <a:rPr lang="en-IN" baseline="-25000" dirty="0"/>
                  <a:t>i</a:t>
                </a:r>
                <a:r>
                  <a:rPr lang="en-IN" dirty="0"/>
                  <a:t> = hidden state output of encoder for input word ‘X’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53765"/>
                <a:ext cx="10972800" cy="5070835"/>
              </a:xfrm>
              <a:blipFill>
                <a:blip r:embed="rId2"/>
                <a:stretch>
                  <a:fillRect l="-667" t="-2043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43060"/>
            <a:ext cx="10972800" cy="72586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to Sequence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53765"/>
            <a:ext cx="10972800" cy="5533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Input sequence: fed into the encoder, state vectors obtained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2400" dirty="0"/>
              <a:t>(No. of pairs, Max German sentence length, No. of words in German vocab)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state vectors from the encoder fed into the decoder, along with target sequence</a:t>
            </a:r>
          </a:p>
          <a:p>
            <a:pPr marL="0" indent="0">
              <a:buNone/>
            </a:pPr>
            <a:r>
              <a:rPr lang="en-IN" sz="2400" dirty="0"/>
              <a:t>       (No. of pairs, Max </a:t>
            </a:r>
            <a:r>
              <a:rPr lang="en-IN" sz="2400" dirty="0" err="1"/>
              <a:t>Eng</a:t>
            </a:r>
            <a:r>
              <a:rPr lang="en-IN" sz="2400" dirty="0"/>
              <a:t> sentence length, No. of words in </a:t>
            </a:r>
            <a:r>
              <a:rPr lang="en-IN" sz="2400" dirty="0" err="1"/>
              <a:t>Eng</a:t>
            </a:r>
            <a:r>
              <a:rPr lang="en-IN" sz="2400" dirty="0"/>
              <a:t> vocab)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Sample the next character (here, using highest probability of </a:t>
            </a:r>
            <a:r>
              <a:rPr lang="en-IN" i="1" dirty="0" err="1"/>
              <a:t>softmax</a:t>
            </a:r>
            <a:r>
              <a:rPr lang="en-IN" dirty="0"/>
              <a:t> layer)</a:t>
            </a:r>
          </a:p>
          <a:p>
            <a:endParaRPr lang="en-IN" dirty="0"/>
          </a:p>
          <a:p>
            <a:r>
              <a:rPr lang="en-IN" dirty="0"/>
              <a:t>Decoder output: same as decoder input, offset by 1 timestep.</a:t>
            </a:r>
          </a:p>
          <a:p>
            <a:endParaRPr lang="en-IN" dirty="0"/>
          </a:p>
          <a:p>
            <a:r>
              <a:rPr lang="en-IN" dirty="0"/>
              <a:t>Append this new character to the target sequence</a:t>
            </a:r>
          </a:p>
          <a:p>
            <a:endParaRPr lang="en-IN" dirty="0"/>
          </a:p>
          <a:p>
            <a:r>
              <a:rPr lang="en-IN" dirty="0"/>
              <a:t>Repeat this until &lt;EOS&gt; or character max limit reached.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1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1129</TotalTime>
  <Words>371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Nova Light</vt:lpstr>
      <vt:lpstr>Calibri</vt:lpstr>
      <vt:lpstr>Cambria Math</vt:lpstr>
      <vt:lpstr>Century Gothic</vt:lpstr>
      <vt:lpstr>Palatino Linotype</vt:lpstr>
      <vt:lpstr>Wingdings 2</vt:lpstr>
      <vt:lpstr>Presentation on brainstorming</vt:lpstr>
      <vt:lpstr>NMT</vt:lpstr>
      <vt:lpstr>Time Series</vt:lpstr>
      <vt:lpstr>Time Series</vt:lpstr>
      <vt:lpstr>Gating signals</vt:lpstr>
      <vt:lpstr>LSTM Architecture</vt:lpstr>
      <vt:lpstr>German - English</vt:lpstr>
      <vt:lpstr>Sequence to Sequence</vt:lpstr>
      <vt:lpstr>Sequence to Sequence</vt:lpstr>
      <vt:lpstr>Sequence to Sequence</vt:lpstr>
      <vt:lpstr>German-English Results</vt:lpstr>
      <vt:lpstr>German – English Results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Richa Ranjan</dc:creator>
  <cp:lastModifiedBy>Richa Ranjan</cp:lastModifiedBy>
  <cp:revision>44</cp:revision>
  <dcterms:created xsi:type="dcterms:W3CDTF">2018-06-20T10:43:36Z</dcterms:created>
  <dcterms:modified xsi:type="dcterms:W3CDTF">2018-07-19T08:51:41Z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