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72" r:id="rId2"/>
    <p:sldId id="282" r:id="rId3"/>
    <p:sldId id="293" r:id="rId4"/>
    <p:sldId id="294" r:id="rId5"/>
    <p:sldId id="295" r:id="rId6"/>
    <p:sldId id="292" r:id="rId7"/>
    <p:sldId id="283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8/1/2018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NMT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282347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Neural Machine Translation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Richa Ranjan</a:t>
            </a:r>
          </a:p>
          <a:p>
            <a:r>
              <a:rPr lang="en-US" sz="2000" dirty="0"/>
              <a:t>MSc Data Science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 Nova Light" panose="020B0604020202020204" pitchFamily="34" charset="0"/>
              </a:rPr>
              <a:t>Sequence to Sequence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53765"/>
            <a:ext cx="10972800" cy="5070835"/>
          </a:xfrm>
        </p:spPr>
        <p:txBody>
          <a:bodyPr>
            <a:normAutofit/>
          </a:bodyPr>
          <a:lstStyle/>
          <a:p>
            <a:r>
              <a:rPr lang="en-IN" sz="2800" dirty="0"/>
              <a:t>A multi-layered LSTM to map the input sequence to a vector of fixed dimensionality</a:t>
            </a:r>
          </a:p>
          <a:p>
            <a:r>
              <a:rPr lang="en-IN" sz="2800" dirty="0"/>
              <a:t>another LSTM to decode the target sequence from the vector.</a:t>
            </a:r>
          </a:p>
          <a:p>
            <a:pPr marL="0" indent="0">
              <a:buNone/>
            </a:pPr>
            <a:endParaRPr lang="fr-FR" sz="2800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02644F-7309-473D-8043-6A7C89459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46" y="2752660"/>
            <a:ext cx="10154172" cy="37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Sequence to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53765"/>
                <a:ext cx="10972800" cy="50708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b="1" i="1" dirty="0"/>
                  <a:t>Encoder</a:t>
                </a:r>
                <a:r>
                  <a:rPr lang="en-IN" dirty="0"/>
                  <a:t>: process the input text sequence and returns internal states.</a:t>
                </a:r>
              </a:p>
              <a:p>
                <a:r>
                  <a:rPr lang="en-IN" dirty="0"/>
                  <a:t>Output from encoder is discarded (only context is required further)</a:t>
                </a:r>
              </a:p>
              <a:p>
                <a:r>
                  <a:rPr lang="en-IN" b="1" i="1" dirty="0"/>
                  <a:t>Decoder</a:t>
                </a:r>
                <a:r>
                  <a:rPr lang="en-IN" dirty="0"/>
                  <a:t>: predicts next characters of target sequence, given the previous characters of target, offset by one timestep in future.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P(Y | X) = P (Y | x</a:t>
                </a:r>
                <a:r>
                  <a:rPr lang="en-IN" baseline="-25000" dirty="0"/>
                  <a:t>1</a:t>
                </a:r>
                <a:r>
                  <a:rPr lang="en-IN" dirty="0"/>
                  <a:t>, x</a:t>
                </a:r>
                <a:r>
                  <a:rPr lang="en-IN" baseline="-25000" dirty="0"/>
                  <a:t>2</a:t>
                </a:r>
                <a:r>
                  <a:rPr lang="en-IN" dirty="0"/>
                  <a:t>,…….</a:t>
                </a:r>
                <a:r>
                  <a:rPr lang="en-IN" dirty="0" err="1"/>
                  <a:t>x</a:t>
                </a:r>
                <a:r>
                  <a:rPr lang="en-IN" baseline="-25000" dirty="0" err="1"/>
                  <a:t>M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r>
                  <a:rPr lang="en-IN" i="1" dirty="0">
                    <a:latin typeface="Cambria Math" panose="02040503050406030204" pitchFamily="18" charset="0"/>
                  </a:rPr>
                  <a:t>	  	   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,………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baseline="-25000" dirty="0" smtClean="0">
                                <a:latin typeface="Cambria Math" panose="02040503050406030204" pitchFamily="18" charset="0"/>
                              </a:rPr>
                              <m:t>−1 ; 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 …………</m:t>
                            </m:r>
                            <m:r>
                              <m:rPr>
                                <m:nor/>
                              </m:rPr>
                              <a:rPr lang="en-IN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IN" baseline="-25000" dirty="0"/>
                              <m:t>M</m:t>
                            </m:r>
                          </m:e>
                        </m:d>
                      </m:e>
                    </m:nary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 where Y = translated word (target)</a:t>
                </a:r>
              </a:p>
              <a:p>
                <a:pPr marL="0" indent="0">
                  <a:buNone/>
                </a:pPr>
                <a:r>
                  <a:rPr lang="en-IN" dirty="0"/>
                  <a:t> X = input word</a:t>
                </a:r>
              </a:p>
              <a:p>
                <a:pPr marL="0" indent="0">
                  <a:buNone/>
                </a:pPr>
                <a:r>
                  <a:rPr lang="en-IN" dirty="0"/>
                  <a:t> x</a:t>
                </a:r>
                <a:r>
                  <a:rPr lang="en-IN" baseline="-25000" dirty="0"/>
                  <a:t>i</a:t>
                </a:r>
                <a:r>
                  <a:rPr lang="en-IN" dirty="0"/>
                  <a:t> = hidden state output of encoder for input word ‘X’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53765"/>
                <a:ext cx="10972800" cy="5070835"/>
              </a:xfrm>
              <a:blipFill>
                <a:blip r:embed="rId2"/>
                <a:stretch>
                  <a:fillRect l="-667" t="-2043" r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7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Sequence to Sequence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53765"/>
            <a:ext cx="10972800" cy="55335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Input sequence: fed into the encoder, state vectors obtained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sz="2400" dirty="0"/>
              <a:t>(No. of pairs, Max Hindi sentence length, No. of words in Hindi vocab)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dirty="0"/>
              <a:t>state vectors from the encoder fed into the decoder, along with target sequence</a:t>
            </a:r>
          </a:p>
          <a:p>
            <a:pPr marL="0" indent="0">
              <a:buNone/>
            </a:pPr>
            <a:r>
              <a:rPr lang="en-IN" sz="2400" dirty="0"/>
              <a:t>       (No. of pairs, Max </a:t>
            </a:r>
            <a:r>
              <a:rPr lang="en-IN" sz="2400" dirty="0" err="1"/>
              <a:t>Eng</a:t>
            </a:r>
            <a:r>
              <a:rPr lang="en-IN" sz="2400" dirty="0"/>
              <a:t> sentence length, No. of words in </a:t>
            </a:r>
            <a:r>
              <a:rPr lang="en-IN" sz="2400" dirty="0" err="1"/>
              <a:t>Eng</a:t>
            </a:r>
            <a:r>
              <a:rPr lang="en-IN" sz="2400" dirty="0"/>
              <a:t> vocab)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dirty="0"/>
              <a:t>Sample the next character (here, using highest probability of </a:t>
            </a:r>
            <a:r>
              <a:rPr lang="en-IN" i="1" dirty="0" err="1"/>
              <a:t>softmax</a:t>
            </a:r>
            <a:r>
              <a:rPr lang="en-IN" dirty="0"/>
              <a:t> layer)</a:t>
            </a:r>
          </a:p>
          <a:p>
            <a:endParaRPr lang="en-IN" dirty="0"/>
          </a:p>
          <a:p>
            <a:r>
              <a:rPr lang="en-IN" dirty="0"/>
              <a:t>Decoder output: same as decoder input, offset by 1 timestep.</a:t>
            </a:r>
          </a:p>
          <a:p>
            <a:endParaRPr lang="en-IN" dirty="0"/>
          </a:p>
          <a:p>
            <a:r>
              <a:rPr lang="en-IN" dirty="0"/>
              <a:t>Append this new character to the target sequence</a:t>
            </a:r>
          </a:p>
          <a:p>
            <a:endParaRPr lang="en-IN" dirty="0"/>
          </a:p>
          <a:p>
            <a:r>
              <a:rPr lang="en-IN" dirty="0"/>
              <a:t>Repeat this until &lt;EOS&gt; or character max limit reached.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10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Zipf’s</a:t>
            </a:r>
            <a:r>
              <a:rPr lang="en-US" sz="4000" dirty="0"/>
              <a:t> Law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253765"/>
            <a:ext cx="11145625" cy="53501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Word distributions for both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37253-97E3-4B91-9282-975A759C6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6" y="2468240"/>
            <a:ext cx="5740461" cy="3772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BC2C4-D845-4C66-B459-536868491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06" y="2383398"/>
            <a:ext cx="5577504" cy="377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Hindi-English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253765"/>
            <a:ext cx="11145625" cy="53501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Trained first on 150k sentence pairs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267A4-AB8B-4834-98DB-AE6D0BD7F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95" y="2778399"/>
            <a:ext cx="5497822" cy="3636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7AA08-6FE3-4527-BCDE-5E7DF0AC9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25" y="2778399"/>
            <a:ext cx="5530407" cy="36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3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91679" y="207390"/>
            <a:ext cx="10972800" cy="4996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Hindi – English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0E40B2-7598-44E8-9445-9EAADEFB1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6" y="2073896"/>
            <a:ext cx="10255203" cy="465684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99AAEA-D497-4EC6-89F1-408A4EBA1898}"/>
              </a:ext>
            </a:extLst>
          </p:cNvPr>
          <p:cNvSpPr/>
          <p:nvPr/>
        </p:nvSpPr>
        <p:spPr>
          <a:xfrm>
            <a:off x="1131216" y="790288"/>
            <a:ext cx="164500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BLEU-1: 0.52</a:t>
            </a:r>
          </a:p>
          <a:p>
            <a:r>
              <a:rPr lang="en-IN" sz="2000" dirty="0"/>
              <a:t>BLEU-2: 0.44</a:t>
            </a:r>
          </a:p>
          <a:p>
            <a:r>
              <a:rPr lang="en-IN" sz="2000" dirty="0"/>
              <a:t>BLEU-3: 0.37</a:t>
            </a:r>
          </a:p>
          <a:p>
            <a:r>
              <a:rPr lang="en-IN" sz="2000" dirty="0"/>
              <a:t>BLEU-4: 0.32</a:t>
            </a:r>
          </a:p>
        </p:txBody>
      </p:sp>
    </p:spTree>
    <p:extLst>
      <p:ext uri="{BB962C8B-B14F-4D97-AF65-F5344CB8AC3E}">
        <p14:creationId xmlns:p14="http://schemas.microsoft.com/office/powerpoint/2010/main" val="30322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Parallelization of machines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Beam search algorithm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1156</TotalTime>
  <Words>242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Nova Light</vt:lpstr>
      <vt:lpstr>Calibri</vt:lpstr>
      <vt:lpstr>Cambria Math</vt:lpstr>
      <vt:lpstr>Century Gothic</vt:lpstr>
      <vt:lpstr>Palatino Linotype</vt:lpstr>
      <vt:lpstr>Wingdings 2</vt:lpstr>
      <vt:lpstr>Presentation on brainstorming</vt:lpstr>
      <vt:lpstr>NMT</vt:lpstr>
      <vt:lpstr>Sequence to Sequence</vt:lpstr>
      <vt:lpstr>Sequence to Sequence</vt:lpstr>
      <vt:lpstr>Sequence to Sequence</vt:lpstr>
      <vt:lpstr>Zipf’s Law</vt:lpstr>
      <vt:lpstr>Hindi-English Results</vt:lpstr>
      <vt:lpstr>Hindi – English 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</dc:title>
  <dc:creator>Richa Ranjan</dc:creator>
  <cp:lastModifiedBy>Richa Ranjan</cp:lastModifiedBy>
  <cp:revision>46</cp:revision>
  <dcterms:created xsi:type="dcterms:W3CDTF">2018-06-20T10:43:36Z</dcterms:created>
  <dcterms:modified xsi:type="dcterms:W3CDTF">2018-08-01T21:56:05Z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