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56e756a90_9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56e756a90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56e756a90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56e756a90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56e756a90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56e756a90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56e756a90_9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56e756a90_9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56e756a90_9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56e756a90_9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56e756a90_9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56e756a90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56e756a90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b56e756a90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56e756a90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56e756a90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56e756a90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b56e756a90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56e756a90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b56e756a90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56e756a9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56e756a9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6e756a90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b56e756a90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56e756a90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b56e756a90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56e756a90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b56e756a90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56e756a90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b56e756a90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56e756a90_0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b56e756a90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字根每往後延伸一個字母，就會增加意思和原本單字跑掉的風險，舉例來說，predict(預測)的pre字根，長度和pre相同的機率最高字為pre(之前、先前)，而長度為pre加1的機率最高字為prey(獵物)，很明顯pre的意思和predict是比較接近的，我就會把pre當作原本的字，所以我就設定原本的字要是已存在單字，而且若單字長度越接近字根就越有可能是原本的字，如果單字長度相同，就選擇出現機率最高的字當作該字根原本的字</a:t>
            </a:r>
            <a:endParaRPr/>
          </a:p>
        </p:txBody>
      </p:sp>
      <p:sp>
        <p:nvSpPr>
          <p:cNvPr id="365" name="Google Shape;365;gb56e756a90_0_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56e756a90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b56e756a90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56e756a90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b56e756a90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56e756a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b56e756a90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dfdcfd0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dfdcfd0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dfdcfd0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dfdcfd0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6e756a9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6e756a9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dfdcfd0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dfdcfd0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dfdcfd0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dfdcfd0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56e756a90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56e756a90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56e756a90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56e756a90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6e756a90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6e756a90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6e756a90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6e756a90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56e756a90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56e756a90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56e756a90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56e756a90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意義不在百分百確定他是個字，而是他相比搜不到任何結果的字串而言更可能是個字。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為了區分兩者，使用一些方法嘗試解決。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refixsuffix.com/rootchart.php" TargetMode="External"/><Relationship Id="rId4" Type="http://schemas.openxmlformats.org/officeDocument/2006/relationships/hyperlink" Target="http://morpho.aalto.fi/events/morphochallenge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adam1214/NLP-Lab/tree/main/Final%20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refixsuffix.com/rootchart.php" TargetMode="External"/><Relationship Id="rId4" Type="http://schemas.openxmlformats.org/officeDocument/2006/relationships/hyperlink" Target="http://morpho.aalto.fi/events/morphochallenge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311700" y="1322625"/>
            <a:ext cx="85206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NLP Final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37"/>
          <p:cNvSpPr txBox="1"/>
          <p:nvPr>
            <p:ph idx="1" type="subTitle"/>
          </p:nvPr>
        </p:nvSpPr>
        <p:spPr>
          <a:xfrm>
            <a:off x="311700" y="296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邱俊嘉 109061517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陳柏維 109062503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陳俊宇 109061520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111000" y="1130075"/>
            <a:ext cx="89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(P,</a:t>
            </a:r>
            <a:r>
              <a:rPr lang="zh-TW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,S)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A not in affix_freq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IsWord(A)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pro_A = 1 /( len(affix_freq) * pow( 10,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pro_A = 1 /( len(affix_freq) * pow( 10,len(A) ) 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pro_A = affix_freq[A] /sum(affix_freq.values())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6378250" y="1770525"/>
            <a:ext cx="22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＃視同1.5個字看待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＃若為root機率變高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111000" y="1130075"/>
            <a:ext cx="8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(P,A,</a:t>
            </a:r>
            <a:r>
              <a:rPr lang="zh-TW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S not in suffix_freq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IsWord(S)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pro_S = 1 /( len(suffix_freq) * pow( 10,len(S)</a:t>
            </a:r>
            <a:r>
              <a:rPr lang="zh-TW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/( 2+len(P)/len(S+P)) 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pro_S = 1 /( len(suffix_freq) * pow( 10,len(S) ) 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pro_S = suffix_freq[S] /sum(suffix_freq.values())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111000" y="1130075"/>
            <a:ext cx="8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(P,A,S)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[ </a:t>
            </a:r>
            <a:r>
              <a:rPr lang="zh-TW">
                <a:solidFill>
                  <a:srgbClr val="434343"/>
                </a:solidFill>
                <a:highlight>
                  <a:srgbClr val="D0E0E3"/>
                </a:highlight>
                <a:latin typeface="Comic Sans MS"/>
                <a:ea typeface="Comic Sans MS"/>
                <a:cs typeface="Comic Sans MS"/>
                <a:sym typeface="Comic Sans MS"/>
              </a:rPr>
              <a:t>log(pro_P) + log(por_A) + log(pro_S)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,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log(pro_P),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log(pro_A),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log(pro_S)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Result Demo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56025" y="1152475"/>
            <a:ext cx="306817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9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3274350" y="1152475"/>
            <a:ext cx="586965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/>
          <p:nvPr/>
        </p:nvSpPr>
        <p:spPr>
          <a:xfrm>
            <a:off x="100850" y="1311100"/>
            <a:ext cx="5928000" cy="190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100850" y="1990200"/>
            <a:ext cx="5869500" cy="190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100850" y="2669300"/>
            <a:ext cx="5815800" cy="190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9"/>
          <p:cNvSpPr/>
          <p:nvPr/>
        </p:nvSpPr>
        <p:spPr>
          <a:xfrm>
            <a:off x="56000" y="3348400"/>
            <a:ext cx="5815800" cy="190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9"/>
          <p:cNvSpPr/>
          <p:nvPr/>
        </p:nvSpPr>
        <p:spPr>
          <a:xfrm>
            <a:off x="100850" y="4027500"/>
            <a:ext cx="6140700" cy="190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Result Demo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64975" y="1152475"/>
            <a:ext cx="305697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 rotWithShape="1">
          <a:blip r:embed="rId4">
            <a:alphaModFix/>
          </a:blip>
          <a:srcRect b="0" l="0" r="0" t="50000"/>
          <a:stretch/>
        </p:blipFill>
        <p:spPr>
          <a:xfrm>
            <a:off x="3272325" y="1152475"/>
            <a:ext cx="58716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Result Demo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00" y="1140450"/>
            <a:ext cx="5990800" cy="2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1"/>
          <p:cNvPicPr preferRelativeResize="0"/>
          <p:nvPr/>
        </p:nvPicPr>
        <p:blipFill rotWithShape="1">
          <a:blip r:embed="rId4">
            <a:alphaModFix/>
          </a:blip>
          <a:srcRect b="0" l="0" r="2095" t="0"/>
          <a:stretch/>
        </p:blipFill>
        <p:spPr>
          <a:xfrm>
            <a:off x="62450" y="1140450"/>
            <a:ext cx="3014375" cy="2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ctrTitle"/>
          </p:nvPr>
        </p:nvSpPr>
        <p:spPr>
          <a:xfrm>
            <a:off x="54033" y="1121172"/>
            <a:ext cx="9090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zh-TW" sz="5200">
                <a:latin typeface="Comic Sans MS"/>
                <a:ea typeface="Comic Sans MS"/>
                <a:cs typeface="Comic Sans MS"/>
                <a:sym typeface="Comic Sans MS"/>
              </a:rPr>
              <a:t>Meaning of roots</a:t>
            </a:r>
            <a:r>
              <a:rPr b="1" lang="zh-TW" sz="4400"/>
              <a:t> </a:t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查找每個字跟意思</a:t>
            </a:r>
            <a:endParaRPr b="1" sz="2400"/>
          </a:p>
        </p:txBody>
      </p:sp>
      <p:sp>
        <p:nvSpPr>
          <p:cNvPr id="313" name="Google Shape;313;p5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821921" y="1342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Meaning of roots</a:t>
            </a:r>
            <a:r>
              <a:rPr b="1" lang="zh-TW"/>
              <a:t> </a:t>
            </a:r>
            <a:r>
              <a:rPr lang="zh-TW" sz="1800"/>
              <a:t>- 查找每個字根意思</a:t>
            </a:r>
            <a:endParaRPr sz="1800"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182855" y="1322253"/>
            <a:ext cx="87783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zh-TW" sz="2700"/>
              <a:t>呼叫函式將字根當作參數傳入，最後回傳字根的意思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zh-TW" sz="2700"/>
              <a:t>如果字根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是空字串          </a:t>
            </a:r>
            <a:r>
              <a:rPr lang="zh-TW" sz="2100"/>
              <a:t>回傳: No results were found for empty string.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不是空字串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將字根當作關鍵字去查找etymonline 字源字典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將搜尋結果中的內文部分取出當作字根的意思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若找不到字根           回傳: No results were found for字根.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20" name="Google Shape;320;p53"/>
          <p:cNvSpPr/>
          <p:nvPr/>
        </p:nvSpPr>
        <p:spPr>
          <a:xfrm>
            <a:off x="2072285" y="2321425"/>
            <a:ext cx="5424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3"/>
          <p:cNvSpPr/>
          <p:nvPr/>
        </p:nvSpPr>
        <p:spPr>
          <a:xfrm>
            <a:off x="2798974" y="3770513"/>
            <a:ext cx="5424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9625"/>
            <a:ext cx="9143999" cy="41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 txBox="1"/>
          <p:nvPr>
            <p:ph type="title"/>
          </p:nvPr>
        </p:nvSpPr>
        <p:spPr>
          <a:xfrm>
            <a:off x="821921" y="1342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Meaning of roots</a:t>
            </a:r>
            <a:r>
              <a:rPr b="1" lang="zh-TW"/>
              <a:t> </a:t>
            </a:r>
            <a:r>
              <a:rPr lang="zh-TW" sz="1800"/>
              <a:t>- 查找每個字根意思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211975" y="2111130"/>
            <a:ext cx="90027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lang="zh-TW" sz="5200">
                <a:latin typeface="Comic Sans MS"/>
                <a:ea typeface="Comic Sans MS"/>
                <a:cs typeface="Comic Sans MS"/>
                <a:sym typeface="Comic Sans MS"/>
              </a:rPr>
              <a:t>Family of roots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列出每個字根的延伸字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ctrTitle"/>
          </p:nvPr>
        </p:nvSpPr>
        <p:spPr>
          <a:xfrm>
            <a:off x="311708" y="90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Word2Morphemes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字根分解</a:t>
            </a:r>
            <a:endParaRPr sz="2400"/>
          </a:p>
        </p:txBody>
      </p:sp>
      <p:sp>
        <p:nvSpPr>
          <p:cNvPr id="211" name="Google Shape;2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Family of roots</a:t>
            </a:r>
            <a:r>
              <a:rPr b="1" lang="zh-TW"/>
              <a:t> </a:t>
            </a:r>
            <a:r>
              <a:rPr lang="zh-TW" sz="1800"/>
              <a:t>- 列出每個字根的延伸字</a:t>
            </a:r>
            <a:endParaRPr sz="1800"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114291" y="1382555"/>
            <a:ext cx="8915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將單字庫檔案big.txt讀入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整理每個單字的出現次數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呼叫函式依序將三個字根當作參數傳入，最後回傳字根的延伸字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其中延伸字為字根向後4個字母內的已存在單字，但不包含字根本身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設定出現在big.txt一次以上才算是已存在單字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如果字根為空字串            回傳: the root is empty root.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如果向後4個字母內都沒有已存在單字           回傳: the root does not have extended word.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/>
          <p:nvPr/>
        </p:nvSpPr>
        <p:spPr>
          <a:xfrm>
            <a:off x="2597391" y="3410234"/>
            <a:ext cx="5424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6"/>
          <p:cNvSpPr/>
          <p:nvPr/>
        </p:nvSpPr>
        <p:spPr>
          <a:xfrm>
            <a:off x="4843905" y="3817141"/>
            <a:ext cx="5424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像是predict的dict字根可以有這幾個延伸字</a:t>
            </a:r>
            <a:endParaRPr/>
          </a:p>
        </p:txBody>
      </p:sp>
      <p:pic>
        <p:nvPicPr>
          <p:cNvPr id="348" name="Google Shape;34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386" y="1871644"/>
            <a:ext cx="1149235" cy="2469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Family of roots</a:t>
            </a:r>
            <a:r>
              <a:rPr b="1" lang="zh-TW"/>
              <a:t> </a:t>
            </a:r>
            <a:r>
              <a:rPr lang="zh-TW" sz="1800"/>
              <a:t>- 列出每個字根的延伸字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628650" y="1057490"/>
            <a:ext cx="78867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2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為了找出延伸字的候選詞需要跑4個for迴圈，每個迴圈跑26次，所以需要跑26^4次(大概45萬次)，最花時間的就是這個步驟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55" name="Google Shape;35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800775"/>
            <a:ext cx="9144000" cy="33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Family of roots</a:t>
            </a:r>
            <a:r>
              <a:rPr b="1" lang="zh-TW"/>
              <a:t> </a:t>
            </a:r>
            <a:r>
              <a:rPr lang="zh-TW" sz="1800"/>
              <a:t>- 列出每個字根的延伸字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118456" y="2006798"/>
            <a:ext cx="8753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 sz="5200">
                <a:latin typeface="Comic Sans MS"/>
                <a:ea typeface="Comic Sans MS"/>
                <a:cs typeface="Comic Sans MS"/>
                <a:sym typeface="Comic Sans MS"/>
              </a:rPr>
              <a:t>Lemmatization</a:t>
            </a:r>
            <a:endParaRPr sz="5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 sz="2400"/>
              <a:t>將每個字根還原成原本的字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zh-TW" sz="3000">
                <a:latin typeface="Comic Sans MS"/>
                <a:ea typeface="Comic Sans MS"/>
                <a:cs typeface="Comic Sans MS"/>
                <a:sym typeface="Comic Sans MS"/>
              </a:rPr>
              <a:t>Lemmatization</a:t>
            </a:r>
            <a:r>
              <a:rPr b="1" lang="zh-TW" sz="3000"/>
              <a:t> </a:t>
            </a:r>
            <a:r>
              <a:rPr lang="zh-TW" sz="1800"/>
              <a:t>- 將每個字根還原成原本的字</a:t>
            </a:r>
            <a:endParaRPr sz="1800"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628650" y="1369225"/>
            <a:ext cx="78867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呼叫函式依序將三個字根當作參數傳入，最後回傳字根原本的字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字根本身也有可能是原本的字，所以將字根本身也納入候選字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設定原本的字要是已存在單字，而且若單字長度越接近字根就越有可能是原本的字，如果單字長度相同，就選擇出現機率最高的字當作該字根原本的字</a:t>
            </a: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352125" y="3870100"/>
            <a:ext cx="178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</a:t>
            </a:r>
            <a:r>
              <a:rPr b="0" i="0" lang="zh-TW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(預測)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0"/>
          <p:cNvSpPr txBox="1"/>
          <p:nvPr/>
        </p:nvSpPr>
        <p:spPr>
          <a:xfrm>
            <a:off x="2618293" y="3876728"/>
            <a:ext cx="112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字根Pre-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>
            <a:off x="4484011" y="3469639"/>
            <a:ext cx="218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(之前、先前)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0"/>
          <p:cNvSpPr txBox="1"/>
          <p:nvPr/>
        </p:nvSpPr>
        <p:spPr>
          <a:xfrm>
            <a:off x="4537337" y="4092987"/>
            <a:ext cx="1416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prey (獵物)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0"/>
          <p:cNvSpPr/>
          <p:nvPr/>
        </p:nvSpPr>
        <p:spPr>
          <a:xfrm>
            <a:off x="2048010" y="3953085"/>
            <a:ext cx="5544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0"/>
          <p:cNvSpPr/>
          <p:nvPr/>
        </p:nvSpPr>
        <p:spPr>
          <a:xfrm rot="1263854">
            <a:off x="3892961" y="4157913"/>
            <a:ext cx="554235" cy="2397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0"/>
          <p:cNvSpPr/>
          <p:nvPr/>
        </p:nvSpPr>
        <p:spPr>
          <a:xfrm rot="-2067829">
            <a:off x="3832803" y="3742155"/>
            <a:ext cx="554529" cy="239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551753" y="3548438"/>
            <a:ext cx="4386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0"/>
          <p:cNvSpPr/>
          <p:nvPr/>
        </p:nvSpPr>
        <p:spPr>
          <a:xfrm>
            <a:off x="5926802" y="4169342"/>
            <a:ext cx="4386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0"/>
          <p:cNvSpPr txBox="1"/>
          <p:nvPr/>
        </p:nvSpPr>
        <p:spPr>
          <a:xfrm>
            <a:off x="6987789" y="3477685"/>
            <a:ext cx="1719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和predict有關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6453781" y="4066221"/>
            <a:ext cx="1719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和predict無關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200" y="1089600"/>
            <a:ext cx="6291600" cy="40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zh-TW" sz="3000">
                <a:latin typeface="Comic Sans MS"/>
                <a:ea typeface="Comic Sans MS"/>
                <a:cs typeface="Comic Sans MS"/>
                <a:sym typeface="Comic Sans MS"/>
              </a:rPr>
              <a:t>Lemmatization</a:t>
            </a:r>
            <a:r>
              <a:rPr b="1" lang="zh-TW" sz="3000"/>
              <a:t> </a:t>
            </a:r>
            <a:r>
              <a:rPr lang="zh-TW" sz="1800"/>
              <a:t>- 將每個字根還原成原本的字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628650" y="1405352"/>
            <a:ext cx="78867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如果字根為空字串             回傳: the root is empty root.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如果向後4個字母內(包含字根本身)都沒有已存在單字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/>
              <a:t>                回傳字根本身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像是educat-可以還原成educate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91" name="Google Shape;391;p62"/>
          <p:cNvSpPr/>
          <p:nvPr/>
        </p:nvSpPr>
        <p:spPr>
          <a:xfrm>
            <a:off x="3156006" y="1465855"/>
            <a:ext cx="5544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1006747" y="2230831"/>
            <a:ext cx="5544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150" y="3329950"/>
            <a:ext cx="5470550" cy="6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zh-TW" sz="3000">
                <a:latin typeface="Comic Sans MS"/>
                <a:ea typeface="Comic Sans MS"/>
                <a:cs typeface="Comic Sans MS"/>
                <a:sym typeface="Comic Sans MS"/>
              </a:rPr>
              <a:t>Lemmatization</a:t>
            </a:r>
            <a:r>
              <a:rPr b="1" lang="zh-TW" sz="3000"/>
              <a:t> </a:t>
            </a:r>
            <a:r>
              <a:rPr lang="zh-TW" sz="1800"/>
              <a:t>- 將每個字根還原成原本的字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TW"/>
              <a:t>前後端</a:t>
            </a:r>
            <a:r>
              <a:rPr lang="zh-TW"/>
              <a:t> 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Localhost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前端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Vue.js (JavaScript Framework)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v-model做資料雙向綁定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axios發起http request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後端傳來json，以dict type呈現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後端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Python Flask構建api介面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Meaning of roots, Family of roots, Lemmatization…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Result經由json打包傳回前端網頁</a:t>
            </a:r>
            <a:endParaRPr/>
          </a:p>
        </p:txBody>
      </p:sp>
      <p:sp>
        <p:nvSpPr>
          <p:cNvPr id="401" name="Google Shape;401;p63"/>
          <p:cNvSpPr/>
          <p:nvPr/>
        </p:nvSpPr>
        <p:spPr>
          <a:xfrm>
            <a:off x="6135329" y="770929"/>
            <a:ext cx="2477700" cy="278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3"/>
          <p:cNvSpPr txBox="1"/>
          <p:nvPr/>
        </p:nvSpPr>
        <p:spPr>
          <a:xfrm>
            <a:off x="6474541" y="1268016"/>
            <a:ext cx="3089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1" i="0" lang="zh-TW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KEY: VALUE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1" i="0" lang="zh-TW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KEY: VALUE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1" i="0" lang="zh-TW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KEY: VALUE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1" i="0" lang="zh-TW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Morpho Challenge + Website</a:t>
            </a:r>
            <a:endParaRPr b="1" sz="24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利用Morpho Challenge 和網頁的資料集增加字頻。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           (a/ccompanied)                                             (ac/compani/ed)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http://www.prefixsuffix.com/rootchart.php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http://morpho.aalto.fi/events/morphochallenge/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800" y="2336800"/>
            <a:ext cx="4000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36800"/>
            <a:ext cx="4000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 rotWithShape="1">
          <a:blip r:embed="rId7">
            <a:alphaModFix/>
          </a:blip>
          <a:srcRect b="3923" l="1323" r="676" t="1082"/>
          <a:stretch/>
        </p:blipFill>
        <p:spPr>
          <a:xfrm>
            <a:off x="1568825" y="128875"/>
            <a:ext cx="6047300" cy="48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Source Code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6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https://github.com/adam1214/NLP-Lab/tree/main/Final%20Project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Morpho Challenge + Website</a:t>
            </a:r>
            <a:endParaRPr b="1" sz="24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利用Morpho Challenge 和網頁的資料集增加字頻。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           (a/ccompanied)                                             (ac/compani/ed)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http://www.prefixsuffix.com/rootchart.php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http://morpho.aalto.fi/events/morphochallenge/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800" y="2336800"/>
            <a:ext cx="4000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36800"/>
            <a:ext cx="40005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IsWord()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受限於資料集，很難分辨切割後的字串到底是否「有可能」是個具意義的字。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舉例： 若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happy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不在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中，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appy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和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happy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在演算法上都會使用同一種公式計算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機率。（但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happy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是一個具有意義的字、而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appy</a:t>
            </a:r>
            <a:r>
              <a:rPr lang="zh-TW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並不是）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方法： 使用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Online Etymology Dictionary</a:t>
            </a:r>
            <a:r>
              <a:rPr lang="zh-TW">
                <a:solidFill>
                  <a:srgbClr val="434343"/>
                </a:solidFill>
              </a:rPr>
              <a:t>查詢字典，回傳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True/False</a:t>
            </a: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。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	(</a:t>
            </a:r>
            <a:r>
              <a:rPr lang="zh-TW">
                <a:solidFill>
                  <a:srgbClr val="434343"/>
                </a:solidFill>
              </a:rPr>
              <a:t>只要用字串能搜尋到“任何字”，即回傳True</a:t>
            </a: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3">
            <a:alphaModFix/>
          </a:blip>
          <a:srcRect b="14104" l="0" r="0" t="0"/>
          <a:stretch/>
        </p:blipFill>
        <p:spPr>
          <a:xfrm>
            <a:off x="1068450" y="2863475"/>
            <a:ext cx="66484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111000" y="1130075"/>
            <a:ext cx="89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</a:t>
            </a:r>
            <a:r>
              <a:rPr lang="zh-TW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,S)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P not in prefix_freq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IsWord(P)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pro_P = 1 /( len(prefix_freq) * pow( 10,len(P)</a:t>
            </a:r>
            <a:r>
              <a:rPr lang="zh-TW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/( 1.1+len(S)/len(S+P)) 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))</a:t>
            </a: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pro_P = 1 /( len(prefix_freq) * pow( 10,len(P) ) 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pro_P = prefix_freq[P] /sum(prefix_freq.values())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111000" y="1130075"/>
            <a:ext cx="8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(P,</a:t>
            </a:r>
            <a:r>
              <a:rPr lang="zh-TW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S not in suffix_freq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IsWord(S)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pro_S = 1 /( len(suffix_freq) * pow( 10,len(S)</a:t>
            </a:r>
            <a:r>
              <a:rPr lang="zh-TW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/( 1.1+len(P)/len(S+P)) 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pro_S = 1 /( len(suffix_freq) * pow( 10,len(S) ) 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pro_S = suffix_freq[S] /sum(suffix_freq.values())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111000" y="1130075"/>
            <a:ext cx="8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(P,S)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[ </a:t>
            </a:r>
            <a:r>
              <a:rPr lang="zh-TW">
                <a:solidFill>
                  <a:srgbClr val="434343"/>
                </a:solidFill>
                <a:highlight>
                  <a:srgbClr val="D0E0E3"/>
                </a:highlight>
                <a:latin typeface="Comic Sans MS"/>
                <a:ea typeface="Comic Sans MS"/>
                <a:cs typeface="Comic Sans MS"/>
                <a:sym typeface="Comic Sans MS"/>
              </a:rPr>
              <a:t>log(pro_P) + log(pro_S)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,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log(pro_P),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0,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log(pro_S)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mic Sans MS"/>
                <a:ea typeface="Comic Sans MS"/>
                <a:cs typeface="Comic Sans MS"/>
                <a:sym typeface="Comic Sans MS"/>
              </a:rPr>
              <a:t>Prob-Calculation Algo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111000" y="1130075"/>
            <a:ext cx="89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Word split to (</a:t>
            </a:r>
            <a:r>
              <a:rPr lang="zh-TW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,A,S) ):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P not in prefix_freq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 IsWord(P) )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pro_P = 1 /( len(prefix_freq) * pow( 10,len(P)</a:t>
            </a:r>
            <a:r>
              <a:rPr lang="zh-TW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/( 2+len(S)/len(S+P)) </a:t>
            </a: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 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pro_P = 1 /( len(prefix_freq) * pow( 10,len(P) ) 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ELSE: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pro_P = prefix_freq[P] /sum(prefix_freq.values())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