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68" r:id="rId3"/>
    <p:sldId id="257" r:id="rId4"/>
    <p:sldId id="269" r:id="rId5"/>
    <p:sldId id="259" r:id="rId6"/>
    <p:sldId id="271" r:id="rId7"/>
    <p:sldId id="270" r:id="rId8"/>
    <p:sldId id="260" r:id="rId9"/>
    <p:sldId id="264" r:id="rId10"/>
    <p:sldId id="27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91" autoAdjust="0"/>
  </p:normalViewPr>
  <p:slideViewPr>
    <p:cSldViewPr snapToGrid="0">
      <p:cViewPr varScale="1">
        <p:scale>
          <a:sx n="87" d="100"/>
          <a:sy n="87" d="100"/>
        </p:scale>
        <p:origin x="14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EEEE79-C38C-469C-8D3F-FD3E14ED7E91}" type="datetimeFigureOut">
              <a:rPr lang="en-US" smtClean="0"/>
              <a:t>5/27/2020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0DCA95-B3D7-4B4A-8726-65E6E1E0B6A8}" type="slidenum">
              <a:rPr lang="en-US" smtClean="0"/>
              <a:t>‹#›</a:t>
            </a:fld>
            <a:endParaRPr lang="en-US"/>
          </a:p>
        </p:txBody>
      </p:sp>
    </p:spTree>
    <p:extLst>
      <p:ext uri="{BB962C8B-B14F-4D97-AF65-F5344CB8AC3E}">
        <p14:creationId xmlns:p14="http://schemas.microsoft.com/office/powerpoint/2010/main" val="2332354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50DCA95-B3D7-4B4A-8726-65E6E1E0B6A8}" type="slidenum">
              <a:rPr lang="en-US" smtClean="0"/>
              <a:t>1</a:t>
            </a:fld>
            <a:endParaRPr lang="en-US"/>
          </a:p>
        </p:txBody>
      </p:sp>
    </p:spTree>
    <p:extLst>
      <p:ext uri="{BB962C8B-B14F-4D97-AF65-F5344CB8AC3E}">
        <p14:creationId xmlns:p14="http://schemas.microsoft.com/office/powerpoint/2010/main" val="80531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0DCA95-B3D7-4B4A-8726-65E6E1E0B6A8}" type="slidenum">
              <a:rPr lang="en-US" smtClean="0"/>
              <a:t>10</a:t>
            </a:fld>
            <a:endParaRPr lang="en-US"/>
          </a:p>
        </p:txBody>
      </p:sp>
    </p:spTree>
    <p:extLst>
      <p:ext uri="{BB962C8B-B14F-4D97-AF65-F5344CB8AC3E}">
        <p14:creationId xmlns:p14="http://schemas.microsoft.com/office/powerpoint/2010/main" val="3385336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0DCA95-B3D7-4B4A-8726-65E6E1E0B6A8}" type="slidenum">
              <a:rPr lang="en-US" smtClean="0"/>
              <a:t>2</a:t>
            </a:fld>
            <a:endParaRPr lang="en-US"/>
          </a:p>
        </p:txBody>
      </p:sp>
    </p:spTree>
    <p:extLst>
      <p:ext uri="{BB962C8B-B14F-4D97-AF65-F5344CB8AC3E}">
        <p14:creationId xmlns:p14="http://schemas.microsoft.com/office/powerpoint/2010/main" val="266821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0DCA95-B3D7-4B4A-8726-65E6E1E0B6A8}" type="slidenum">
              <a:rPr lang="en-US" smtClean="0"/>
              <a:t>3</a:t>
            </a:fld>
            <a:endParaRPr lang="en-US"/>
          </a:p>
        </p:txBody>
      </p:sp>
    </p:spTree>
    <p:extLst>
      <p:ext uri="{BB962C8B-B14F-4D97-AF65-F5344CB8AC3E}">
        <p14:creationId xmlns:p14="http://schemas.microsoft.com/office/powerpoint/2010/main" val="3462600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50DCA95-B3D7-4B4A-8726-65E6E1E0B6A8}" type="slidenum">
              <a:rPr lang="en-US" smtClean="0"/>
              <a:t>4</a:t>
            </a:fld>
            <a:endParaRPr lang="en-US"/>
          </a:p>
        </p:txBody>
      </p:sp>
    </p:spTree>
    <p:extLst>
      <p:ext uri="{BB962C8B-B14F-4D97-AF65-F5344CB8AC3E}">
        <p14:creationId xmlns:p14="http://schemas.microsoft.com/office/powerpoint/2010/main" val="1714993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50DCA95-B3D7-4B4A-8726-65E6E1E0B6A8}" type="slidenum">
              <a:rPr lang="en-US" smtClean="0"/>
              <a:t>5</a:t>
            </a:fld>
            <a:endParaRPr lang="en-US"/>
          </a:p>
        </p:txBody>
      </p:sp>
    </p:spTree>
    <p:extLst>
      <p:ext uri="{BB962C8B-B14F-4D97-AF65-F5344CB8AC3E}">
        <p14:creationId xmlns:p14="http://schemas.microsoft.com/office/powerpoint/2010/main" val="1549080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50DCA95-B3D7-4B4A-8726-65E6E1E0B6A8}" type="slidenum">
              <a:rPr lang="en-US" smtClean="0"/>
              <a:t>6</a:t>
            </a:fld>
            <a:endParaRPr lang="en-US"/>
          </a:p>
        </p:txBody>
      </p:sp>
    </p:spTree>
    <p:extLst>
      <p:ext uri="{BB962C8B-B14F-4D97-AF65-F5344CB8AC3E}">
        <p14:creationId xmlns:p14="http://schemas.microsoft.com/office/powerpoint/2010/main" val="4168419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50DCA95-B3D7-4B4A-8726-65E6E1E0B6A8}" type="slidenum">
              <a:rPr lang="en-US" smtClean="0"/>
              <a:t>7</a:t>
            </a:fld>
            <a:endParaRPr lang="en-US"/>
          </a:p>
        </p:txBody>
      </p:sp>
    </p:spTree>
    <p:extLst>
      <p:ext uri="{BB962C8B-B14F-4D97-AF65-F5344CB8AC3E}">
        <p14:creationId xmlns:p14="http://schemas.microsoft.com/office/powerpoint/2010/main" val="1114712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0DCA95-B3D7-4B4A-8726-65E6E1E0B6A8}" type="slidenum">
              <a:rPr lang="en-US" smtClean="0"/>
              <a:t>8</a:t>
            </a:fld>
            <a:endParaRPr lang="en-US"/>
          </a:p>
        </p:txBody>
      </p:sp>
    </p:spTree>
    <p:extLst>
      <p:ext uri="{BB962C8B-B14F-4D97-AF65-F5344CB8AC3E}">
        <p14:creationId xmlns:p14="http://schemas.microsoft.com/office/powerpoint/2010/main" val="2856037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We need to build a embedding matrix where each row represent a word vector.</a:t>
            </a:r>
          </a:p>
          <a:p>
            <a:r>
              <a:rPr lang="en-US" sz="1200" kern="1200" dirty="0">
                <a:solidFill>
                  <a:schemeClr val="tx1"/>
                </a:solidFill>
                <a:effectLst/>
                <a:latin typeface="+mn-lt"/>
                <a:ea typeface="+mn-ea"/>
                <a:cs typeface="+mn-cs"/>
              </a:rPr>
              <a:t>h is the </a:t>
            </a:r>
            <a:r>
              <a:rPr lang="en-US" sz="1200" kern="1200">
                <a:solidFill>
                  <a:schemeClr val="tx1"/>
                </a:solidFill>
                <a:effectLst/>
                <a:latin typeface="+mn-lt"/>
                <a:ea typeface="+mn-ea"/>
                <a:cs typeface="+mn-cs"/>
              </a:rPr>
              <a:t>hidden unit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First layer has parameters: 128*(128 + 50 +1) *4 = 91648</a:t>
            </a:r>
          </a:p>
          <a:p>
            <a:r>
              <a:rPr lang="en-US" sz="1200" kern="1200" dirty="0">
                <a:solidFill>
                  <a:schemeClr val="tx1"/>
                </a:solidFill>
                <a:effectLst/>
                <a:latin typeface="+mn-lt"/>
                <a:ea typeface="+mn-ea"/>
                <a:cs typeface="+mn-cs"/>
              </a:rPr>
              <a:t>Second layer has parameters: 128*(128 + 128 +1) *4 =131584</a:t>
            </a:r>
          </a:p>
          <a:p>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50DCA95-B3D7-4B4A-8726-65E6E1E0B6A8}" type="slidenum">
              <a:rPr lang="en-US" smtClean="0"/>
              <a:t>9</a:t>
            </a:fld>
            <a:endParaRPr lang="en-US"/>
          </a:p>
        </p:txBody>
      </p:sp>
    </p:spTree>
    <p:extLst>
      <p:ext uri="{BB962C8B-B14F-4D97-AF65-F5344CB8AC3E}">
        <p14:creationId xmlns:p14="http://schemas.microsoft.com/office/powerpoint/2010/main" val="970580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501958-3F80-4316-A18D-07D53725FB95}" type="datetime1">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CC014-46DB-4E36-8C35-DA2A964E8E9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9251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586C6-E77B-47B4-9871-0BDD7B67944A}" type="datetime1">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CC014-46DB-4E36-8C35-DA2A964E8E92}" type="slidenum">
              <a:rPr lang="en-US" smtClean="0"/>
              <a:t>‹#›</a:t>
            </a:fld>
            <a:endParaRPr lang="en-US"/>
          </a:p>
        </p:txBody>
      </p:sp>
    </p:spTree>
    <p:extLst>
      <p:ext uri="{BB962C8B-B14F-4D97-AF65-F5344CB8AC3E}">
        <p14:creationId xmlns:p14="http://schemas.microsoft.com/office/powerpoint/2010/main" val="1909167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96278A-7741-4DBF-907D-9A2851712132}" type="datetime1">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CC014-46DB-4E36-8C35-DA2A964E8E92}" type="slidenum">
              <a:rPr lang="en-US" smtClean="0"/>
              <a:t>‹#›</a:t>
            </a:fld>
            <a:endParaRPr lang="en-US"/>
          </a:p>
        </p:txBody>
      </p:sp>
    </p:spTree>
    <p:extLst>
      <p:ext uri="{BB962C8B-B14F-4D97-AF65-F5344CB8AC3E}">
        <p14:creationId xmlns:p14="http://schemas.microsoft.com/office/powerpoint/2010/main" val="1481202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AE4CE-4334-4152-A809-C463BEB23B9F}" type="datetime1">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CC014-46DB-4E36-8C35-DA2A964E8E92}" type="slidenum">
              <a:rPr lang="en-US" smtClean="0"/>
              <a:t>‹#›</a:t>
            </a:fld>
            <a:endParaRPr lang="en-US"/>
          </a:p>
        </p:txBody>
      </p:sp>
    </p:spTree>
    <p:extLst>
      <p:ext uri="{BB962C8B-B14F-4D97-AF65-F5344CB8AC3E}">
        <p14:creationId xmlns:p14="http://schemas.microsoft.com/office/powerpoint/2010/main" val="2700277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F7E6E3-E39E-4766-A1D8-3562AF4FBD90}" type="datetime1">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CC014-46DB-4E36-8C35-DA2A964E8E9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395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5E7BC0-8FD6-49A1-8766-369A919B1B6E}" type="datetime1">
              <a:rPr lang="en-US" smtClean="0"/>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CC014-46DB-4E36-8C35-DA2A964E8E92}" type="slidenum">
              <a:rPr lang="en-US" smtClean="0"/>
              <a:t>‹#›</a:t>
            </a:fld>
            <a:endParaRPr lang="en-US"/>
          </a:p>
        </p:txBody>
      </p:sp>
    </p:spTree>
    <p:extLst>
      <p:ext uri="{BB962C8B-B14F-4D97-AF65-F5344CB8AC3E}">
        <p14:creationId xmlns:p14="http://schemas.microsoft.com/office/powerpoint/2010/main" val="421990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CB1246-A42A-4066-81C9-5B89A694B0BD}" type="datetime1">
              <a:rPr lang="en-US" smtClean="0"/>
              <a:t>5/27/2020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1CC014-46DB-4E36-8C35-DA2A964E8E92}" type="slidenum">
              <a:rPr lang="en-US" smtClean="0"/>
              <a:t>‹#›</a:t>
            </a:fld>
            <a:endParaRPr lang="en-US"/>
          </a:p>
        </p:txBody>
      </p:sp>
    </p:spTree>
    <p:extLst>
      <p:ext uri="{BB962C8B-B14F-4D97-AF65-F5344CB8AC3E}">
        <p14:creationId xmlns:p14="http://schemas.microsoft.com/office/powerpoint/2010/main" val="3839625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D4420A-62FC-421F-8B76-168A561AA748}" type="datetime1">
              <a:rPr lang="en-US" smtClean="0"/>
              <a:t>5/27/2020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1CC014-46DB-4E36-8C35-DA2A964E8E92}" type="slidenum">
              <a:rPr lang="en-US" smtClean="0"/>
              <a:t>‹#›</a:t>
            </a:fld>
            <a:endParaRPr lang="en-US"/>
          </a:p>
        </p:txBody>
      </p:sp>
    </p:spTree>
    <p:extLst>
      <p:ext uri="{BB962C8B-B14F-4D97-AF65-F5344CB8AC3E}">
        <p14:creationId xmlns:p14="http://schemas.microsoft.com/office/powerpoint/2010/main" val="1691699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BD421C-841E-451C-8F77-19F658A36BDC}" type="datetime1">
              <a:rPr lang="en-US" smtClean="0"/>
              <a:t>5/27/2020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41CC014-46DB-4E36-8C35-DA2A964E8E92}" type="slidenum">
              <a:rPr lang="en-US" smtClean="0"/>
              <a:t>‹#›</a:t>
            </a:fld>
            <a:endParaRPr lang="en-US"/>
          </a:p>
        </p:txBody>
      </p:sp>
    </p:spTree>
    <p:extLst>
      <p:ext uri="{BB962C8B-B14F-4D97-AF65-F5344CB8AC3E}">
        <p14:creationId xmlns:p14="http://schemas.microsoft.com/office/powerpoint/2010/main" val="1757770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9E00387-F1F1-42C4-B424-7900409C3197}" type="datetime1">
              <a:rPr lang="en-US" smtClean="0"/>
              <a:t>5/27/2020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41CC014-46DB-4E36-8C35-DA2A964E8E92}" type="slidenum">
              <a:rPr lang="en-US" smtClean="0"/>
              <a:t>‹#›</a:t>
            </a:fld>
            <a:endParaRPr lang="en-US"/>
          </a:p>
        </p:txBody>
      </p:sp>
    </p:spTree>
    <p:extLst>
      <p:ext uri="{BB962C8B-B14F-4D97-AF65-F5344CB8AC3E}">
        <p14:creationId xmlns:p14="http://schemas.microsoft.com/office/powerpoint/2010/main" val="3902457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0972E0-42F4-4D3E-9AB8-ADF5B4D4A214}" type="datetime1">
              <a:rPr lang="en-US" smtClean="0"/>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CC014-46DB-4E36-8C35-DA2A964E8E92}" type="slidenum">
              <a:rPr lang="en-US" smtClean="0"/>
              <a:t>‹#›</a:t>
            </a:fld>
            <a:endParaRPr lang="en-US"/>
          </a:p>
        </p:txBody>
      </p:sp>
    </p:spTree>
    <p:extLst>
      <p:ext uri="{BB962C8B-B14F-4D97-AF65-F5344CB8AC3E}">
        <p14:creationId xmlns:p14="http://schemas.microsoft.com/office/powerpoint/2010/main" val="2841546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146EB4F-2F6C-43F7-8D92-71DF704672AC}" type="datetime1">
              <a:rPr lang="en-US" smtClean="0"/>
              <a:t>5/27/2020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41CC014-46DB-4E36-8C35-DA2A964E8E9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86295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nlp.stanford.edu/projects/glove/"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3B2D-B7EF-47E9-BA27-665ACE9F7EF4}"/>
              </a:ext>
            </a:extLst>
          </p:cNvPr>
          <p:cNvSpPr>
            <a:spLocks noGrp="1"/>
          </p:cNvSpPr>
          <p:nvPr>
            <p:ph type="ctrTitle"/>
          </p:nvPr>
        </p:nvSpPr>
        <p:spPr>
          <a:xfrm>
            <a:off x="1100051" y="1423571"/>
            <a:ext cx="10058400" cy="1957615"/>
          </a:xfrm>
        </p:spPr>
        <p:txBody>
          <a:bodyPr>
            <a:normAutofit fontScale="90000"/>
          </a:bodyPr>
          <a:lstStyle/>
          <a:p>
            <a:r>
              <a:rPr lang="en-US" sz="6000" dirty="0"/>
              <a:t>NLP Sentiment Analysis </a:t>
            </a:r>
            <a:br>
              <a:rPr lang="en-US" sz="6000" dirty="0"/>
            </a:br>
            <a:r>
              <a:rPr lang="en-US" sz="6000" dirty="0"/>
              <a:t>using Deep Neural Network and Long Short Term Memory (LSTM)</a:t>
            </a:r>
          </a:p>
        </p:txBody>
      </p:sp>
      <p:sp>
        <p:nvSpPr>
          <p:cNvPr id="3" name="Subtitle 2">
            <a:extLst>
              <a:ext uri="{FF2B5EF4-FFF2-40B4-BE49-F238E27FC236}">
                <a16:creationId xmlns:a16="http://schemas.microsoft.com/office/drawing/2014/main" id="{7C26C0AE-5FA1-4B78-9032-96AE6CA63AD2}"/>
              </a:ext>
            </a:extLst>
          </p:cNvPr>
          <p:cNvSpPr>
            <a:spLocks noGrp="1"/>
          </p:cNvSpPr>
          <p:nvPr>
            <p:ph type="subTitle" idx="1"/>
          </p:nvPr>
        </p:nvSpPr>
        <p:spPr/>
        <p:txBody>
          <a:bodyPr/>
          <a:lstStyle/>
          <a:p>
            <a:r>
              <a:rPr lang="en-US" dirty="0"/>
              <a:t>Juan Chen</a:t>
            </a:r>
          </a:p>
          <a:p>
            <a:r>
              <a:rPr lang="en-US" dirty="0"/>
              <a:t>May 28, 2020</a:t>
            </a:r>
          </a:p>
        </p:txBody>
      </p:sp>
      <p:sp>
        <p:nvSpPr>
          <p:cNvPr id="4" name="Slide Number Placeholder 3">
            <a:extLst>
              <a:ext uri="{FF2B5EF4-FFF2-40B4-BE49-F238E27FC236}">
                <a16:creationId xmlns:a16="http://schemas.microsoft.com/office/drawing/2014/main" id="{2C293161-D8A7-43A2-A7C9-6A80D6BD51FD}"/>
              </a:ext>
            </a:extLst>
          </p:cNvPr>
          <p:cNvSpPr>
            <a:spLocks noGrp="1"/>
          </p:cNvSpPr>
          <p:nvPr>
            <p:ph type="sldNum" sz="quarter" idx="12"/>
          </p:nvPr>
        </p:nvSpPr>
        <p:spPr/>
        <p:txBody>
          <a:bodyPr/>
          <a:lstStyle/>
          <a:p>
            <a:fld id="{741CC014-46DB-4E36-8C35-DA2A964E8E92}" type="slidenum">
              <a:rPr lang="en-US" smtClean="0"/>
              <a:t>1</a:t>
            </a:fld>
            <a:endParaRPr lang="en-US"/>
          </a:p>
        </p:txBody>
      </p:sp>
    </p:spTree>
    <p:extLst>
      <p:ext uri="{BB962C8B-B14F-4D97-AF65-F5344CB8AC3E}">
        <p14:creationId xmlns:p14="http://schemas.microsoft.com/office/powerpoint/2010/main" val="4220517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3A1BA-E21F-4D10-BE35-97240A0AF5BE}"/>
              </a:ext>
            </a:extLst>
          </p:cNvPr>
          <p:cNvSpPr>
            <a:spLocks noGrp="1"/>
          </p:cNvSpPr>
          <p:nvPr>
            <p:ph type="title"/>
          </p:nvPr>
        </p:nvSpPr>
        <p:spPr/>
        <p:txBody>
          <a:bodyPr/>
          <a:lstStyle/>
          <a:p>
            <a:r>
              <a:rPr lang="en-US" dirty="0"/>
              <a:t>Conclusion and Future Work</a:t>
            </a:r>
          </a:p>
        </p:txBody>
      </p:sp>
      <p:sp>
        <p:nvSpPr>
          <p:cNvPr id="3" name="Content Placeholder 2">
            <a:extLst>
              <a:ext uri="{FF2B5EF4-FFF2-40B4-BE49-F238E27FC236}">
                <a16:creationId xmlns:a16="http://schemas.microsoft.com/office/drawing/2014/main" id="{B8C5C7F2-B287-43DA-91D9-3E8996DC5961}"/>
              </a:ext>
            </a:extLst>
          </p:cNvPr>
          <p:cNvSpPr>
            <a:spLocks noGrp="1"/>
          </p:cNvSpPr>
          <p:nvPr>
            <p:ph idx="1"/>
          </p:nvPr>
        </p:nvSpPr>
        <p:spPr>
          <a:xfrm>
            <a:off x="1097280" y="1845734"/>
            <a:ext cx="9862994" cy="4023360"/>
          </a:xfrm>
        </p:spPr>
        <p:txBody>
          <a:bodyPr/>
          <a:lstStyle/>
          <a:p>
            <a:pPr lvl="1">
              <a:buFont typeface="Arial" panose="020B0604020202020204" pitchFamily="34" charset="0"/>
              <a:buChar char="•"/>
            </a:pPr>
            <a:r>
              <a:rPr lang="en-US" sz="2000" dirty="0"/>
              <a:t>Word embedding is a powerful vectorization method for NLP problems that captures words semantic meaning.</a:t>
            </a:r>
          </a:p>
          <a:p>
            <a:pPr lvl="1">
              <a:buFont typeface="Arial" panose="020B0604020202020204" pitchFamily="34" charset="0"/>
              <a:buChar char="•"/>
            </a:pPr>
            <a:r>
              <a:rPr lang="en-US" sz="2000" dirty="0"/>
              <a:t>RNN is quite versatile for modeling sequence input, and LSTM is good at capturing the long term dependency.</a:t>
            </a:r>
          </a:p>
          <a:p>
            <a:pPr lvl="1">
              <a:buFont typeface="Arial" panose="020B0604020202020204" pitchFamily="34" charset="0"/>
              <a:buChar char="•"/>
            </a:pPr>
            <a:r>
              <a:rPr lang="en-US" sz="2000" dirty="0"/>
              <a:t>We can use Gated Recurrent Units (GNU), another version of RNN with fewer gates than LSTM, that may reduce the overfitting and increase training speed because of less parameters.</a:t>
            </a:r>
          </a:p>
          <a:p>
            <a:pPr lvl="1">
              <a:buFont typeface="Arial" panose="020B0604020202020204" pitchFamily="34" charset="0"/>
              <a:buChar char="•"/>
            </a:pPr>
            <a:r>
              <a:rPr lang="en-US" sz="2000" dirty="0"/>
              <a:t>For Image processing, we can combine CNN-RNN models to improve the accuracy of image recognition problems. We can extract features from the CNN layer and loop through RNN network. Other extraction methods and combinations can be studied.</a:t>
            </a:r>
          </a:p>
        </p:txBody>
      </p:sp>
      <p:sp>
        <p:nvSpPr>
          <p:cNvPr id="4" name="Slide Number Placeholder 3">
            <a:extLst>
              <a:ext uri="{FF2B5EF4-FFF2-40B4-BE49-F238E27FC236}">
                <a16:creationId xmlns:a16="http://schemas.microsoft.com/office/drawing/2014/main" id="{9F363002-422D-4624-A1DF-353FDD355563}"/>
              </a:ext>
            </a:extLst>
          </p:cNvPr>
          <p:cNvSpPr>
            <a:spLocks noGrp="1"/>
          </p:cNvSpPr>
          <p:nvPr>
            <p:ph type="sldNum" sz="quarter" idx="12"/>
          </p:nvPr>
        </p:nvSpPr>
        <p:spPr/>
        <p:txBody>
          <a:bodyPr/>
          <a:lstStyle/>
          <a:p>
            <a:fld id="{741CC014-46DB-4E36-8C35-DA2A964E8E92}" type="slidenum">
              <a:rPr lang="en-US" smtClean="0"/>
              <a:t>10</a:t>
            </a:fld>
            <a:endParaRPr lang="en-US"/>
          </a:p>
        </p:txBody>
      </p:sp>
    </p:spTree>
    <p:extLst>
      <p:ext uri="{BB962C8B-B14F-4D97-AF65-F5344CB8AC3E}">
        <p14:creationId xmlns:p14="http://schemas.microsoft.com/office/powerpoint/2010/main" val="807334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EC6BC-C4B1-49A9-B3AB-A9622BBFD35F}"/>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D5DCFD77-36D2-4E26-9666-9870182D38A4}"/>
              </a:ext>
            </a:extLst>
          </p:cNvPr>
          <p:cNvSpPr>
            <a:spLocks noGrp="1"/>
          </p:cNvSpPr>
          <p:nvPr>
            <p:ph idx="1"/>
          </p:nvPr>
        </p:nvSpPr>
        <p:spPr>
          <a:xfrm>
            <a:off x="1066800" y="1884370"/>
            <a:ext cx="10058400" cy="4023360"/>
          </a:xfrm>
        </p:spPr>
        <p:txBody>
          <a:bodyPr>
            <a:normAutofit fontScale="92500" lnSpcReduction="10000"/>
          </a:bodyPr>
          <a:lstStyle/>
          <a:p>
            <a:pPr lvl="1">
              <a:lnSpc>
                <a:spcPct val="150000"/>
              </a:lnSpc>
              <a:buFont typeface="Arial" panose="020B0604020202020204" pitchFamily="34" charset="0"/>
              <a:buChar char="•"/>
            </a:pPr>
            <a:r>
              <a:rPr lang="en-US" sz="2400" dirty="0"/>
              <a:t>NLP Overview</a:t>
            </a:r>
          </a:p>
          <a:p>
            <a:pPr lvl="1">
              <a:lnSpc>
                <a:spcPct val="150000"/>
              </a:lnSpc>
              <a:buFont typeface="Arial" panose="020B0604020202020204" pitchFamily="34" charset="0"/>
              <a:buChar char="•"/>
            </a:pPr>
            <a:r>
              <a:rPr lang="en-US" sz="2400" dirty="0"/>
              <a:t>Modeling Process</a:t>
            </a:r>
          </a:p>
          <a:p>
            <a:pPr lvl="1">
              <a:lnSpc>
                <a:spcPct val="150000"/>
              </a:lnSpc>
              <a:buFont typeface="Arial" panose="020B0604020202020204" pitchFamily="34" charset="0"/>
              <a:buChar char="•"/>
            </a:pPr>
            <a:r>
              <a:rPr lang="en-US" sz="2400" dirty="0"/>
              <a:t>Transfer Learning with Word Embedding</a:t>
            </a:r>
          </a:p>
          <a:p>
            <a:pPr lvl="1">
              <a:lnSpc>
                <a:spcPct val="150000"/>
              </a:lnSpc>
              <a:buFont typeface="Arial" panose="020B0604020202020204" pitchFamily="34" charset="0"/>
              <a:buChar char="•"/>
            </a:pPr>
            <a:r>
              <a:rPr lang="en-US" sz="2400" dirty="0"/>
              <a:t>RNN and Long Short Term Memory (LSTM)</a:t>
            </a:r>
          </a:p>
          <a:p>
            <a:pPr lvl="1">
              <a:lnSpc>
                <a:spcPct val="150000"/>
              </a:lnSpc>
              <a:buFont typeface="Arial" panose="020B0604020202020204" pitchFamily="34" charset="0"/>
              <a:buChar char="•"/>
            </a:pPr>
            <a:r>
              <a:rPr lang="en-US" sz="2400" dirty="0"/>
              <a:t>Model – a 2-Layer DNN</a:t>
            </a:r>
          </a:p>
          <a:p>
            <a:pPr lvl="1">
              <a:lnSpc>
                <a:spcPct val="150000"/>
              </a:lnSpc>
              <a:buFont typeface="Arial" panose="020B0604020202020204" pitchFamily="34" charset="0"/>
              <a:buChar char="•"/>
            </a:pPr>
            <a:r>
              <a:rPr lang="en-US" sz="2400" dirty="0"/>
              <a:t>Model – a 2-Layer LSTM</a:t>
            </a:r>
          </a:p>
          <a:p>
            <a:pPr lvl="1">
              <a:lnSpc>
                <a:spcPct val="150000"/>
              </a:lnSpc>
              <a:buFont typeface="Arial" panose="020B0604020202020204" pitchFamily="34" charset="0"/>
              <a:buChar char="•"/>
            </a:pPr>
            <a:r>
              <a:rPr lang="en-US" sz="2400" dirty="0"/>
              <a:t>Conclusion and Future Work </a:t>
            </a:r>
          </a:p>
          <a:p>
            <a:endParaRPr lang="en-US" dirty="0"/>
          </a:p>
        </p:txBody>
      </p:sp>
      <p:sp>
        <p:nvSpPr>
          <p:cNvPr id="4" name="Slide Number Placeholder 3">
            <a:extLst>
              <a:ext uri="{FF2B5EF4-FFF2-40B4-BE49-F238E27FC236}">
                <a16:creationId xmlns:a16="http://schemas.microsoft.com/office/drawing/2014/main" id="{25A20DA8-40B2-4C39-8B40-FECCA68CB3E6}"/>
              </a:ext>
            </a:extLst>
          </p:cNvPr>
          <p:cNvSpPr>
            <a:spLocks noGrp="1"/>
          </p:cNvSpPr>
          <p:nvPr>
            <p:ph type="sldNum" sz="quarter" idx="12"/>
          </p:nvPr>
        </p:nvSpPr>
        <p:spPr/>
        <p:txBody>
          <a:bodyPr/>
          <a:lstStyle/>
          <a:p>
            <a:fld id="{741CC014-46DB-4E36-8C35-DA2A964E8E92}" type="slidenum">
              <a:rPr lang="en-US" smtClean="0"/>
              <a:t>2</a:t>
            </a:fld>
            <a:endParaRPr lang="en-US"/>
          </a:p>
        </p:txBody>
      </p:sp>
    </p:spTree>
    <p:extLst>
      <p:ext uri="{BB962C8B-B14F-4D97-AF65-F5344CB8AC3E}">
        <p14:creationId xmlns:p14="http://schemas.microsoft.com/office/powerpoint/2010/main" val="225773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085C4-0F12-4F9C-9F77-51F953305ECE}"/>
              </a:ext>
            </a:extLst>
          </p:cNvPr>
          <p:cNvSpPr>
            <a:spLocks noGrp="1"/>
          </p:cNvSpPr>
          <p:nvPr>
            <p:ph type="title"/>
          </p:nvPr>
        </p:nvSpPr>
        <p:spPr/>
        <p:txBody>
          <a:bodyPr/>
          <a:lstStyle/>
          <a:p>
            <a:r>
              <a:rPr lang="en-US" dirty="0"/>
              <a:t>NLP Overview</a:t>
            </a:r>
          </a:p>
        </p:txBody>
      </p:sp>
      <p:sp>
        <p:nvSpPr>
          <p:cNvPr id="3" name="Content Placeholder 2">
            <a:extLst>
              <a:ext uri="{FF2B5EF4-FFF2-40B4-BE49-F238E27FC236}">
                <a16:creationId xmlns:a16="http://schemas.microsoft.com/office/drawing/2014/main" id="{DBD5C537-E535-43EA-B6C6-B2ABCB961403}"/>
              </a:ext>
            </a:extLst>
          </p:cNvPr>
          <p:cNvSpPr>
            <a:spLocks noGrp="1"/>
          </p:cNvSpPr>
          <p:nvPr>
            <p:ph idx="1"/>
          </p:nvPr>
        </p:nvSpPr>
        <p:spPr>
          <a:xfrm>
            <a:off x="6134637" y="1954108"/>
            <a:ext cx="4374523" cy="4240630"/>
          </a:xfrm>
          <a:ln>
            <a:solidFill>
              <a:schemeClr val="accent2"/>
            </a:solidFill>
          </a:ln>
        </p:spPr>
        <p:txBody>
          <a:bodyPr>
            <a:normAutofit fontScale="77500" lnSpcReduction="20000"/>
          </a:bodyPr>
          <a:lstStyle/>
          <a:p>
            <a:pPr algn="ctr"/>
            <a:r>
              <a:rPr lang="en-US" sz="2400" b="1" dirty="0">
                <a:solidFill>
                  <a:schemeClr val="accent2"/>
                </a:solidFill>
              </a:rPr>
              <a:t>Sentiment Analysis</a:t>
            </a:r>
          </a:p>
          <a:p>
            <a:r>
              <a:rPr lang="en-US" b="1" dirty="0"/>
              <a:t>Data Sample</a:t>
            </a:r>
          </a:p>
          <a:p>
            <a:r>
              <a:rPr lang="en-US" dirty="0"/>
              <a:t>I love you mum 			❤️</a:t>
            </a:r>
          </a:p>
          <a:p>
            <a:r>
              <a:rPr lang="en-US" dirty="0"/>
              <a:t>I like you a lot 			❤️</a:t>
            </a:r>
          </a:p>
          <a:p>
            <a:r>
              <a:rPr lang="en-US" dirty="0"/>
              <a:t>the game just finished 		⚾</a:t>
            </a:r>
          </a:p>
          <a:p>
            <a:r>
              <a:rPr lang="en-US" dirty="0"/>
              <a:t>he is the best player 			⚾</a:t>
            </a:r>
          </a:p>
          <a:p>
            <a:r>
              <a:rPr lang="en-US" dirty="0"/>
              <a:t>So sad you are not coming 		😞</a:t>
            </a:r>
          </a:p>
          <a:p>
            <a:r>
              <a:rPr lang="en-US" dirty="0"/>
              <a:t>How dare you ask that 		😞</a:t>
            </a:r>
          </a:p>
          <a:p>
            <a:r>
              <a:rPr lang="en-US" dirty="0"/>
              <a:t>I am proud of your achievements 	😄</a:t>
            </a:r>
          </a:p>
          <a:p>
            <a:r>
              <a:rPr lang="en-US" dirty="0"/>
              <a:t>This is so funny 			😄</a:t>
            </a:r>
          </a:p>
          <a:p>
            <a:r>
              <a:rPr lang="en-US" dirty="0"/>
              <a:t>I will have a cheese cake 		🍴</a:t>
            </a:r>
          </a:p>
          <a:p>
            <a:r>
              <a:rPr lang="en-US" dirty="0"/>
              <a:t>do you want to join me for dinner  	🍴</a:t>
            </a:r>
          </a:p>
          <a:p>
            <a:endParaRPr lang="en-US" dirty="0"/>
          </a:p>
        </p:txBody>
      </p:sp>
      <p:sp>
        <p:nvSpPr>
          <p:cNvPr id="5" name="Content Placeholder 2">
            <a:extLst>
              <a:ext uri="{FF2B5EF4-FFF2-40B4-BE49-F238E27FC236}">
                <a16:creationId xmlns:a16="http://schemas.microsoft.com/office/drawing/2014/main" id="{EE4ACFDB-0837-42A2-8F8E-8BD88EE71367}"/>
              </a:ext>
            </a:extLst>
          </p:cNvPr>
          <p:cNvSpPr txBox="1">
            <a:spLocks/>
          </p:cNvSpPr>
          <p:nvPr/>
        </p:nvSpPr>
        <p:spPr>
          <a:xfrm>
            <a:off x="1238948" y="1825317"/>
            <a:ext cx="4736849" cy="456260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a:buNone/>
            </a:pPr>
            <a:r>
              <a:rPr lang="en-US" dirty="0"/>
              <a:t>Typical use cases (understand &amp; generate)</a:t>
            </a:r>
          </a:p>
          <a:p>
            <a:pPr marL="486918" lvl="1" indent="-285750">
              <a:buFont typeface="Arial" panose="020B0604020202020204" pitchFamily="34" charset="0"/>
              <a:buChar char="•"/>
            </a:pPr>
            <a:r>
              <a:rPr lang="en-US" dirty="0"/>
              <a:t>Information Retrieval (Search)</a:t>
            </a:r>
          </a:p>
          <a:p>
            <a:pPr marL="486918" lvl="1" indent="-285750">
              <a:buFont typeface="Arial" panose="020B0604020202020204" pitchFamily="34" charset="0"/>
              <a:buChar char="•"/>
            </a:pPr>
            <a:r>
              <a:rPr lang="en-US" dirty="0"/>
              <a:t>Text Categorization (Spam, </a:t>
            </a:r>
            <a:r>
              <a:rPr lang="en-US" b="1" dirty="0">
                <a:solidFill>
                  <a:schemeClr val="accent2"/>
                </a:solidFill>
              </a:rPr>
              <a:t>Sentiment</a:t>
            </a:r>
            <a:r>
              <a:rPr lang="en-US" dirty="0"/>
              <a:t>)</a:t>
            </a:r>
          </a:p>
          <a:p>
            <a:pPr marL="486918" lvl="1" indent="-285750">
              <a:buFont typeface="Arial" panose="020B0604020202020204" pitchFamily="34" charset="0"/>
              <a:buChar char="•"/>
            </a:pPr>
            <a:r>
              <a:rPr lang="en-US" dirty="0"/>
              <a:t>Conversational Agent (Chatbot)</a:t>
            </a:r>
          </a:p>
          <a:p>
            <a:pPr marL="0">
              <a:buNone/>
            </a:pPr>
            <a:r>
              <a:rPr lang="en-US" dirty="0"/>
              <a:t>A field at the intersection of</a:t>
            </a:r>
          </a:p>
          <a:p>
            <a:pPr marL="486918" lvl="1" indent="-285750">
              <a:buFont typeface="Arial" panose="020B0604020202020204" pitchFamily="34" charset="0"/>
              <a:buChar char="•"/>
            </a:pPr>
            <a:r>
              <a:rPr lang="en-US" dirty="0"/>
              <a:t>Computer Science</a:t>
            </a:r>
          </a:p>
          <a:p>
            <a:pPr marL="486918" lvl="1" indent="-285750">
              <a:buFont typeface="Arial" panose="020B0604020202020204" pitchFamily="34" charset="0"/>
              <a:buChar char="•"/>
            </a:pPr>
            <a:r>
              <a:rPr lang="en-US" dirty="0"/>
              <a:t>Linguistics</a:t>
            </a:r>
          </a:p>
          <a:p>
            <a:pPr marL="486918" lvl="1" indent="-285750">
              <a:buFont typeface="Arial" panose="020B0604020202020204" pitchFamily="34" charset="0"/>
              <a:buChar char="•"/>
            </a:pPr>
            <a:r>
              <a:rPr lang="en-US" dirty="0"/>
              <a:t>Artificial Intelligence</a:t>
            </a:r>
          </a:p>
          <a:p>
            <a:pPr marL="0">
              <a:buNone/>
            </a:pPr>
            <a:r>
              <a:rPr lang="en-US" dirty="0"/>
              <a:t>NLP is hard because:</a:t>
            </a:r>
          </a:p>
          <a:p>
            <a:pPr marL="486918" lvl="1" indent="-285750">
              <a:buFont typeface="Arial" panose="020B0604020202020204" pitchFamily="34" charset="0"/>
              <a:buChar char="•"/>
            </a:pPr>
            <a:r>
              <a:rPr lang="en-US" dirty="0"/>
              <a:t>Sparsity</a:t>
            </a:r>
          </a:p>
          <a:p>
            <a:pPr marL="486918" lvl="1" indent="-285750">
              <a:buFont typeface="Arial" panose="020B0604020202020204" pitchFamily="34" charset="0"/>
              <a:buChar char="•"/>
            </a:pPr>
            <a:r>
              <a:rPr lang="en-US" dirty="0"/>
              <a:t>Ambiguity</a:t>
            </a:r>
          </a:p>
          <a:p>
            <a:pPr marL="669798" lvl="2" indent="-285750">
              <a:buFont typeface="Arial" panose="020B0604020202020204" pitchFamily="34" charset="0"/>
              <a:buChar char="•"/>
            </a:pPr>
            <a:r>
              <a:rPr lang="en-US" dirty="0"/>
              <a:t>I saw her duck.</a:t>
            </a:r>
          </a:p>
          <a:p>
            <a:pPr marL="669798" lvl="2" indent="-285750">
              <a:buFont typeface="Arial" panose="020B0604020202020204" pitchFamily="34" charset="0"/>
              <a:buChar char="•"/>
            </a:pPr>
            <a:r>
              <a:rPr lang="en-US" dirty="0"/>
              <a:t>The pope’s baby steps on gays.</a:t>
            </a:r>
          </a:p>
          <a:p>
            <a:pPr marL="201168" lvl="1" indent="0">
              <a:buNone/>
            </a:pPr>
            <a:endParaRPr lang="en-US" dirty="0"/>
          </a:p>
        </p:txBody>
      </p:sp>
      <p:sp>
        <p:nvSpPr>
          <p:cNvPr id="4" name="Slide Number Placeholder 3">
            <a:extLst>
              <a:ext uri="{FF2B5EF4-FFF2-40B4-BE49-F238E27FC236}">
                <a16:creationId xmlns:a16="http://schemas.microsoft.com/office/drawing/2014/main" id="{D3CDF0BE-78D2-4154-B5EF-36A23667B1E0}"/>
              </a:ext>
            </a:extLst>
          </p:cNvPr>
          <p:cNvSpPr>
            <a:spLocks noGrp="1"/>
          </p:cNvSpPr>
          <p:nvPr>
            <p:ph type="sldNum" sz="quarter" idx="12"/>
          </p:nvPr>
        </p:nvSpPr>
        <p:spPr/>
        <p:txBody>
          <a:bodyPr/>
          <a:lstStyle/>
          <a:p>
            <a:fld id="{741CC014-46DB-4E36-8C35-DA2A964E8E92}" type="slidenum">
              <a:rPr lang="en-US" smtClean="0"/>
              <a:t>3</a:t>
            </a:fld>
            <a:endParaRPr lang="en-US"/>
          </a:p>
        </p:txBody>
      </p:sp>
    </p:spTree>
    <p:extLst>
      <p:ext uri="{BB962C8B-B14F-4D97-AF65-F5344CB8AC3E}">
        <p14:creationId xmlns:p14="http://schemas.microsoft.com/office/powerpoint/2010/main" val="2173476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E38F2-038A-4AB9-BEBE-FC0408CA809D}"/>
              </a:ext>
            </a:extLst>
          </p:cNvPr>
          <p:cNvSpPr>
            <a:spLocks noGrp="1"/>
          </p:cNvSpPr>
          <p:nvPr>
            <p:ph type="title"/>
          </p:nvPr>
        </p:nvSpPr>
        <p:spPr/>
        <p:txBody>
          <a:bodyPr/>
          <a:lstStyle/>
          <a:p>
            <a:r>
              <a:rPr lang="en-US" dirty="0"/>
              <a:t>Modeling Process</a:t>
            </a:r>
          </a:p>
        </p:txBody>
      </p:sp>
      <p:pic>
        <p:nvPicPr>
          <p:cNvPr id="4" name="Picture 3">
            <a:extLst>
              <a:ext uri="{FF2B5EF4-FFF2-40B4-BE49-F238E27FC236}">
                <a16:creationId xmlns:a16="http://schemas.microsoft.com/office/drawing/2014/main" id="{51D90D3A-5454-4EDB-9D54-8FA47372EC55}"/>
              </a:ext>
            </a:extLst>
          </p:cNvPr>
          <p:cNvPicPr>
            <a:picLocks noChangeAspect="1"/>
          </p:cNvPicPr>
          <p:nvPr/>
        </p:nvPicPr>
        <p:blipFill>
          <a:blip r:embed="rId3"/>
          <a:stretch>
            <a:fillRect/>
          </a:stretch>
        </p:blipFill>
        <p:spPr>
          <a:xfrm>
            <a:off x="548640" y="2071000"/>
            <a:ext cx="11094720" cy="3270987"/>
          </a:xfrm>
          <a:prstGeom prst="rect">
            <a:avLst/>
          </a:prstGeom>
        </p:spPr>
      </p:pic>
      <p:sp>
        <p:nvSpPr>
          <p:cNvPr id="3" name="TextBox 2">
            <a:extLst>
              <a:ext uri="{FF2B5EF4-FFF2-40B4-BE49-F238E27FC236}">
                <a16:creationId xmlns:a16="http://schemas.microsoft.com/office/drawing/2014/main" id="{610C797D-D0E7-4FD9-B951-7AA355E23D59}"/>
              </a:ext>
            </a:extLst>
          </p:cNvPr>
          <p:cNvSpPr txBox="1"/>
          <p:nvPr/>
        </p:nvSpPr>
        <p:spPr>
          <a:xfrm>
            <a:off x="953038" y="3337161"/>
            <a:ext cx="1750800" cy="369332"/>
          </a:xfrm>
          <a:prstGeom prst="rect">
            <a:avLst/>
          </a:prstGeom>
          <a:noFill/>
        </p:spPr>
        <p:txBody>
          <a:bodyPr wrap="none" rtlCol="0">
            <a:spAutoFit/>
          </a:bodyPr>
          <a:lstStyle/>
          <a:p>
            <a:r>
              <a:rPr lang="en-US" dirty="0"/>
              <a:t>(parse sentence)</a:t>
            </a:r>
          </a:p>
        </p:txBody>
      </p:sp>
      <p:sp>
        <p:nvSpPr>
          <p:cNvPr id="5" name="TextBox 4">
            <a:extLst>
              <a:ext uri="{FF2B5EF4-FFF2-40B4-BE49-F238E27FC236}">
                <a16:creationId xmlns:a16="http://schemas.microsoft.com/office/drawing/2014/main" id="{E822A051-08B5-413D-B334-C9738CEE3510}"/>
              </a:ext>
            </a:extLst>
          </p:cNvPr>
          <p:cNvSpPr txBox="1"/>
          <p:nvPr/>
        </p:nvSpPr>
        <p:spPr>
          <a:xfrm>
            <a:off x="3108236" y="3337161"/>
            <a:ext cx="3324564" cy="369332"/>
          </a:xfrm>
          <a:prstGeom prst="rect">
            <a:avLst/>
          </a:prstGeom>
          <a:noFill/>
        </p:spPr>
        <p:txBody>
          <a:bodyPr wrap="none" rtlCol="0">
            <a:spAutoFit/>
          </a:bodyPr>
          <a:lstStyle/>
          <a:p>
            <a:r>
              <a:rPr lang="en-US" dirty="0"/>
              <a:t>(lower case, stem, lemmatization)</a:t>
            </a:r>
          </a:p>
        </p:txBody>
      </p:sp>
      <p:sp>
        <p:nvSpPr>
          <p:cNvPr id="6" name="TextBox 5">
            <a:extLst>
              <a:ext uri="{FF2B5EF4-FFF2-40B4-BE49-F238E27FC236}">
                <a16:creationId xmlns:a16="http://schemas.microsoft.com/office/drawing/2014/main" id="{9B428A37-659C-4C32-ADAA-565B3C0247E2}"/>
              </a:ext>
            </a:extLst>
          </p:cNvPr>
          <p:cNvSpPr txBox="1"/>
          <p:nvPr/>
        </p:nvSpPr>
        <p:spPr>
          <a:xfrm>
            <a:off x="6432800" y="2185775"/>
            <a:ext cx="2342308" cy="369332"/>
          </a:xfrm>
          <a:prstGeom prst="rect">
            <a:avLst/>
          </a:prstGeom>
          <a:noFill/>
        </p:spPr>
        <p:txBody>
          <a:bodyPr wrap="none" rtlCol="0">
            <a:spAutoFit/>
          </a:bodyPr>
          <a:lstStyle/>
          <a:p>
            <a:r>
              <a:rPr lang="en-US" dirty="0"/>
              <a:t>(encoding/embedding)</a:t>
            </a:r>
          </a:p>
        </p:txBody>
      </p:sp>
      <p:sp>
        <p:nvSpPr>
          <p:cNvPr id="7" name="Slide Number Placeholder 6">
            <a:extLst>
              <a:ext uri="{FF2B5EF4-FFF2-40B4-BE49-F238E27FC236}">
                <a16:creationId xmlns:a16="http://schemas.microsoft.com/office/drawing/2014/main" id="{FF750951-0F9D-413E-94BE-AE9FC12AE22A}"/>
              </a:ext>
            </a:extLst>
          </p:cNvPr>
          <p:cNvSpPr>
            <a:spLocks noGrp="1"/>
          </p:cNvSpPr>
          <p:nvPr>
            <p:ph type="sldNum" sz="quarter" idx="12"/>
          </p:nvPr>
        </p:nvSpPr>
        <p:spPr/>
        <p:txBody>
          <a:bodyPr/>
          <a:lstStyle/>
          <a:p>
            <a:fld id="{741CC014-46DB-4E36-8C35-DA2A964E8E92}" type="slidenum">
              <a:rPr lang="en-US" smtClean="0"/>
              <a:t>4</a:t>
            </a:fld>
            <a:endParaRPr lang="en-US"/>
          </a:p>
        </p:txBody>
      </p:sp>
      <p:sp>
        <p:nvSpPr>
          <p:cNvPr id="8" name="TextBox 7">
            <a:extLst>
              <a:ext uri="{FF2B5EF4-FFF2-40B4-BE49-F238E27FC236}">
                <a16:creationId xmlns:a16="http://schemas.microsoft.com/office/drawing/2014/main" id="{1C901A63-1047-41D4-AE07-204FD0BB07F5}"/>
              </a:ext>
            </a:extLst>
          </p:cNvPr>
          <p:cNvSpPr txBox="1"/>
          <p:nvPr/>
        </p:nvSpPr>
        <p:spPr>
          <a:xfrm>
            <a:off x="6607234" y="5179016"/>
            <a:ext cx="1818126" cy="369332"/>
          </a:xfrm>
          <a:prstGeom prst="rect">
            <a:avLst/>
          </a:prstGeom>
          <a:noFill/>
        </p:spPr>
        <p:txBody>
          <a:bodyPr wrap="none" rtlCol="0">
            <a:spAutoFit/>
          </a:bodyPr>
          <a:lstStyle/>
          <a:p>
            <a:r>
              <a:rPr lang="en-US" dirty="0"/>
              <a:t>(NB, Logistic, NN)</a:t>
            </a:r>
          </a:p>
        </p:txBody>
      </p:sp>
      <p:sp>
        <p:nvSpPr>
          <p:cNvPr id="9" name="TextBox 8">
            <a:extLst>
              <a:ext uri="{FF2B5EF4-FFF2-40B4-BE49-F238E27FC236}">
                <a16:creationId xmlns:a16="http://schemas.microsoft.com/office/drawing/2014/main" id="{7D7552B5-B11E-4C91-9567-DB99BE6C0235}"/>
              </a:ext>
            </a:extLst>
          </p:cNvPr>
          <p:cNvSpPr txBox="1"/>
          <p:nvPr/>
        </p:nvSpPr>
        <p:spPr>
          <a:xfrm>
            <a:off x="9207215" y="5157321"/>
            <a:ext cx="2541080" cy="369332"/>
          </a:xfrm>
          <a:prstGeom prst="rect">
            <a:avLst/>
          </a:prstGeom>
          <a:noFill/>
        </p:spPr>
        <p:txBody>
          <a:bodyPr wrap="none" rtlCol="0">
            <a:spAutoFit/>
          </a:bodyPr>
          <a:lstStyle/>
          <a:p>
            <a:r>
              <a:rPr lang="en-US" dirty="0"/>
              <a:t>(Accuracy, F1, ROC-AUC )</a:t>
            </a:r>
          </a:p>
        </p:txBody>
      </p:sp>
    </p:spTree>
    <p:extLst>
      <p:ext uri="{BB962C8B-B14F-4D97-AF65-F5344CB8AC3E}">
        <p14:creationId xmlns:p14="http://schemas.microsoft.com/office/powerpoint/2010/main" val="424922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95F40B-E0CC-4A59-B705-ADF93D1178DD}"/>
              </a:ext>
            </a:extLst>
          </p:cNvPr>
          <p:cNvPicPr>
            <a:picLocks noChangeAspect="1"/>
          </p:cNvPicPr>
          <p:nvPr/>
        </p:nvPicPr>
        <p:blipFill>
          <a:blip r:embed="rId3"/>
          <a:stretch>
            <a:fillRect/>
          </a:stretch>
        </p:blipFill>
        <p:spPr>
          <a:xfrm>
            <a:off x="609547" y="2612127"/>
            <a:ext cx="4816748" cy="4245873"/>
          </a:xfrm>
          <a:prstGeom prst="rect">
            <a:avLst/>
          </a:prstGeom>
        </p:spPr>
      </p:pic>
      <p:sp>
        <p:nvSpPr>
          <p:cNvPr id="2" name="Title 1">
            <a:extLst>
              <a:ext uri="{FF2B5EF4-FFF2-40B4-BE49-F238E27FC236}">
                <a16:creationId xmlns:a16="http://schemas.microsoft.com/office/drawing/2014/main" id="{295D4BE9-40A7-4516-8EFF-2C9C505209DE}"/>
              </a:ext>
            </a:extLst>
          </p:cNvPr>
          <p:cNvSpPr>
            <a:spLocks noGrp="1"/>
          </p:cNvSpPr>
          <p:nvPr>
            <p:ph type="title"/>
          </p:nvPr>
        </p:nvSpPr>
        <p:spPr/>
        <p:txBody>
          <a:bodyPr/>
          <a:lstStyle/>
          <a:p>
            <a:r>
              <a:rPr lang="en-US" dirty="0"/>
              <a:t>Transfer Learning with Word Embedding</a:t>
            </a:r>
          </a:p>
        </p:txBody>
      </p:sp>
      <p:sp>
        <p:nvSpPr>
          <p:cNvPr id="3" name="Content Placeholder 2">
            <a:extLst>
              <a:ext uri="{FF2B5EF4-FFF2-40B4-BE49-F238E27FC236}">
                <a16:creationId xmlns:a16="http://schemas.microsoft.com/office/drawing/2014/main" id="{679D98A1-1190-4E5F-B641-23FE5EA1EADB}"/>
              </a:ext>
            </a:extLst>
          </p:cNvPr>
          <p:cNvSpPr>
            <a:spLocks noGrp="1"/>
          </p:cNvSpPr>
          <p:nvPr>
            <p:ph idx="1"/>
          </p:nvPr>
        </p:nvSpPr>
        <p:spPr>
          <a:xfrm>
            <a:off x="1244913" y="1820486"/>
            <a:ext cx="4627853" cy="1015749"/>
          </a:xfrm>
        </p:spPr>
        <p:txBody>
          <a:bodyPr>
            <a:normAutofit/>
          </a:bodyPr>
          <a:lstStyle/>
          <a:p>
            <a:r>
              <a:rPr lang="en-US" dirty="0" err="1"/>
              <a:t>GloVec</a:t>
            </a:r>
            <a:r>
              <a:rPr lang="en-US" dirty="0"/>
              <a:t> represents word in a continuous vector space where semantically similar words are mapped in close neighborhood. </a:t>
            </a:r>
          </a:p>
        </p:txBody>
      </p:sp>
      <p:pic>
        <p:nvPicPr>
          <p:cNvPr id="5" name="Picture 4">
            <a:extLst>
              <a:ext uri="{FF2B5EF4-FFF2-40B4-BE49-F238E27FC236}">
                <a16:creationId xmlns:a16="http://schemas.microsoft.com/office/drawing/2014/main" id="{83496563-8CC8-453D-9E20-04572FFFE8D2}"/>
              </a:ext>
            </a:extLst>
          </p:cNvPr>
          <p:cNvPicPr>
            <a:picLocks noChangeAspect="1"/>
          </p:cNvPicPr>
          <p:nvPr/>
        </p:nvPicPr>
        <p:blipFill>
          <a:blip r:embed="rId4"/>
          <a:stretch>
            <a:fillRect/>
          </a:stretch>
        </p:blipFill>
        <p:spPr>
          <a:xfrm>
            <a:off x="5963858" y="3784904"/>
            <a:ext cx="4627853" cy="2657682"/>
          </a:xfrm>
          <a:prstGeom prst="rect">
            <a:avLst/>
          </a:prstGeom>
        </p:spPr>
      </p:pic>
      <p:sp>
        <p:nvSpPr>
          <p:cNvPr id="6" name="Content Placeholder 2">
            <a:extLst>
              <a:ext uri="{FF2B5EF4-FFF2-40B4-BE49-F238E27FC236}">
                <a16:creationId xmlns:a16="http://schemas.microsoft.com/office/drawing/2014/main" id="{E48C0166-F188-4815-B262-13B801299FDA}"/>
              </a:ext>
            </a:extLst>
          </p:cNvPr>
          <p:cNvSpPr txBox="1">
            <a:spLocks/>
          </p:cNvSpPr>
          <p:nvPr/>
        </p:nvSpPr>
        <p:spPr>
          <a:xfrm>
            <a:off x="5872766" y="1825051"/>
            <a:ext cx="5164373"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1800" dirty="0" err="1"/>
              <a:t>GloVe</a:t>
            </a:r>
            <a:r>
              <a:rPr lang="en-US" sz="1800" dirty="0"/>
              <a:t> is </a:t>
            </a:r>
            <a:r>
              <a:rPr lang="en-US" sz="1800" dirty="0">
                <a:solidFill>
                  <a:schemeClr val="tx1"/>
                </a:solidFill>
              </a:rPr>
              <a:t>trained on Wikipedia articles that projects each of the 400,000 words into a 50-dimension space. </a:t>
            </a:r>
            <a:r>
              <a:rPr lang="en-US" sz="1800" dirty="0"/>
              <a:t>(</a:t>
            </a:r>
            <a:r>
              <a:rPr lang="en-US" sz="1800" u="sng" dirty="0">
                <a:hlinkClick r:id="rId5"/>
              </a:rPr>
              <a:t>https://nlp.stanford.edu/projects/glove/</a:t>
            </a:r>
            <a:r>
              <a:rPr lang="en-US" sz="1800" u="sng" dirty="0"/>
              <a:t>)</a:t>
            </a:r>
            <a:endParaRPr lang="en-US" sz="1800" dirty="0"/>
          </a:p>
          <a:p>
            <a:pPr>
              <a:lnSpc>
                <a:spcPct val="100000"/>
              </a:lnSpc>
            </a:pPr>
            <a:r>
              <a:rPr lang="en-US" sz="1200" dirty="0">
                <a:solidFill>
                  <a:schemeClr val="accent2"/>
                </a:solidFill>
              </a:rPr>
              <a:t>Energy:  [ 0.068807,  0.36938 ,  1.0194  ,  0.72622 ,  0.33166 , … ,  0.75698 , -0.53484 ,  0.86998 ,  0.023162,  0.49219 ]</a:t>
            </a:r>
          </a:p>
          <a:p>
            <a:pPr>
              <a:lnSpc>
                <a:spcPct val="100000"/>
              </a:lnSpc>
            </a:pPr>
            <a:r>
              <a:rPr lang="en-US" sz="1200" dirty="0">
                <a:solidFill>
                  <a:schemeClr val="accent2"/>
                </a:solidFill>
              </a:rPr>
              <a:t>Italy:      [ 1.7704   , -0.77758  , -0.95302  ,  0.329    ,  0.040391 , … ,  1.1948   , -0.18     , -0.35325  ,  0.44488  , -0.83675  ]</a:t>
            </a:r>
          </a:p>
        </p:txBody>
      </p:sp>
      <p:sp>
        <p:nvSpPr>
          <p:cNvPr id="7" name="Slide Number Placeholder 6">
            <a:extLst>
              <a:ext uri="{FF2B5EF4-FFF2-40B4-BE49-F238E27FC236}">
                <a16:creationId xmlns:a16="http://schemas.microsoft.com/office/drawing/2014/main" id="{01A3BCE4-E7D9-43A2-8C6A-898E49396676}"/>
              </a:ext>
            </a:extLst>
          </p:cNvPr>
          <p:cNvSpPr>
            <a:spLocks noGrp="1"/>
          </p:cNvSpPr>
          <p:nvPr>
            <p:ph type="sldNum" sz="quarter" idx="12"/>
          </p:nvPr>
        </p:nvSpPr>
        <p:spPr/>
        <p:txBody>
          <a:bodyPr/>
          <a:lstStyle/>
          <a:p>
            <a:fld id="{741CC014-46DB-4E36-8C35-DA2A964E8E92}" type="slidenum">
              <a:rPr lang="en-US" smtClean="0"/>
              <a:t>5</a:t>
            </a:fld>
            <a:endParaRPr lang="en-US"/>
          </a:p>
        </p:txBody>
      </p:sp>
    </p:spTree>
    <p:extLst>
      <p:ext uri="{BB962C8B-B14F-4D97-AF65-F5344CB8AC3E}">
        <p14:creationId xmlns:p14="http://schemas.microsoft.com/office/powerpoint/2010/main" val="193421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24767E5-9D88-49F8-AEFD-591AFE186A7C}"/>
              </a:ext>
            </a:extLst>
          </p:cNvPr>
          <p:cNvPicPr>
            <a:picLocks noChangeAspect="1"/>
          </p:cNvPicPr>
          <p:nvPr/>
        </p:nvPicPr>
        <p:blipFill>
          <a:blip r:embed="rId3"/>
          <a:stretch>
            <a:fillRect/>
          </a:stretch>
        </p:blipFill>
        <p:spPr>
          <a:xfrm>
            <a:off x="2549632" y="3429000"/>
            <a:ext cx="6273209" cy="2841360"/>
          </a:xfrm>
          <a:prstGeom prst="rect">
            <a:avLst/>
          </a:prstGeom>
        </p:spPr>
      </p:pic>
      <p:sp>
        <p:nvSpPr>
          <p:cNvPr id="2" name="Title 1">
            <a:extLst>
              <a:ext uri="{FF2B5EF4-FFF2-40B4-BE49-F238E27FC236}">
                <a16:creationId xmlns:a16="http://schemas.microsoft.com/office/drawing/2014/main" id="{3D975A6E-4D08-494B-A7C6-6AE426846F42}"/>
              </a:ext>
            </a:extLst>
          </p:cNvPr>
          <p:cNvSpPr>
            <a:spLocks noGrp="1"/>
          </p:cNvSpPr>
          <p:nvPr>
            <p:ph type="title"/>
          </p:nvPr>
        </p:nvSpPr>
        <p:spPr/>
        <p:txBody>
          <a:bodyPr>
            <a:normAutofit/>
          </a:bodyPr>
          <a:lstStyle/>
          <a:p>
            <a:r>
              <a:rPr lang="en-US" dirty="0"/>
              <a:t>RNN</a:t>
            </a:r>
          </a:p>
        </p:txBody>
      </p:sp>
      <p:sp>
        <p:nvSpPr>
          <p:cNvPr id="3" name="Content Placeholder 2">
            <a:extLst>
              <a:ext uri="{FF2B5EF4-FFF2-40B4-BE49-F238E27FC236}">
                <a16:creationId xmlns:a16="http://schemas.microsoft.com/office/drawing/2014/main" id="{0CD506C4-40E5-46C7-91E5-39CF39BEF292}"/>
              </a:ext>
            </a:extLst>
          </p:cNvPr>
          <p:cNvSpPr>
            <a:spLocks noGrp="1"/>
          </p:cNvSpPr>
          <p:nvPr>
            <p:ph idx="1"/>
          </p:nvPr>
        </p:nvSpPr>
        <p:spPr>
          <a:xfrm>
            <a:off x="1164780" y="1737360"/>
            <a:ext cx="9929939" cy="4254661"/>
          </a:xfrm>
        </p:spPr>
        <p:txBody>
          <a:bodyPr/>
          <a:lstStyle/>
          <a:p>
            <a:r>
              <a:rPr lang="en-US" dirty="0"/>
              <a:t>Based on the observations, RNN is a network that the input for each step is not only input data at this step, but also output from previous step.</a:t>
            </a:r>
          </a:p>
          <a:p>
            <a:r>
              <a:rPr lang="en-US" dirty="0"/>
              <a:t>Issues with basic RNN unit:</a:t>
            </a:r>
          </a:p>
          <a:p>
            <a:pPr lvl="1">
              <a:buFont typeface="Arial" panose="020B0604020202020204" pitchFamily="34" charset="0"/>
              <a:buChar char="•"/>
            </a:pPr>
            <a:r>
              <a:rPr lang="en-US" dirty="0"/>
              <a:t>Gradient vanishes when doing network training</a:t>
            </a:r>
          </a:p>
          <a:p>
            <a:pPr lvl="1">
              <a:buFont typeface="Arial" panose="020B0604020202020204" pitchFamily="34" charset="0"/>
              <a:buChar char="•"/>
            </a:pPr>
            <a:r>
              <a:rPr lang="en-US" dirty="0"/>
              <a:t>Memory cannot remember long sequence</a:t>
            </a:r>
          </a:p>
        </p:txBody>
      </p:sp>
      <p:sp>
        <p:nvSpPr>
          <p:cNvPr id="4" name="Slide Number Placeholder 3">
            <a:extLst>
              <a:ext uri="{FF2B5EF4-FFF2-40B4-BE49-F238E27FC236}">
                <a16:creationId xmlns:a16="http://schemas.microsoft.com/office/drawing/2014/main" id="{C4435D90-7297-49BC-934A-FB5C06C45784}"/>
              </a:ext>
            </a:extLst>
          </p:cNvPr>
          <p:cNvSpPr>
            <a:spLocks noGrp="1"/>
          </p:cNvSpPr>
          <p:nvPr>
            <p:ph type="sldNum" sz="quarter" idx="12"/>
          </p:nvPr>
        </p:nvSpPr>
        <p:spPr/>
        <p:txBody>
          <a:bodyPr/>
          <a:lstStyle/>
          <a:p>
            <a:fld id="{741CC014-46DB-4E36-8C35-DA2A964E8E92}" type="slidenum">
              <a:rPr lang="en-US" smtClean="0"/>
              <a:t>6</a:t>
            </a:fld>
            <a:endParaRPr lang="en-US"/>
          </a:p>
        </p:txBody>
      </p:sp>
      <p:pic>
        <p:nvPicPr>
          <p:cNvPr id="5" name="Picture 4">
            <a:extLst>
              <a:ext uri="{FF2B5EF4-FFF2-40B4-BE49-F238E27FC236}">
                <a16:creationId xmlns:a16="http://schemas.microsoft.com/office/drawing/2014/main" id="{22AC0950-6A3A-4E1F-B45C-5F5FE5D9FAFF}"/>
              </a:ext>
            </a:extLst>
          </p:cNvPr>
          <p:cNvPicPr>
            <a:picLocks noChangeAspect="1"/>
          </p:cNvPicPr>
          <p:nvPr/>
        </p:nvPicPr>
        <p:blipFill>
          <a:blip r:embed="rId4"/>
          <a:stretch>
            <a:fillRect/>
          </a:stretch>
        </p:blipFill>
        <p:spPr>
          <a:xfrm>
            <a:off x="6096000" y="2423593"/>
            <a:ext cx="5364219" cy="1450757"/>
          </a:xfrm>
          <a:prstGeom prst="rect">
            <a:avLst/>
          </a:prstGeom>
        </p:spPr>
      </p:pic>
    </p:spTree>
    <p:extLst>
      <p:ext uri="{BB962C8B-B14F-4D97-AF65-F5344CB8AC3E}">
        <p14:creationId xmlns:p14="http://schemas.microsoft.com/office/powerpoint/2010/main" val="904223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75A6E-4D08-494B-A7C6-6AE426846F42}"/>
              </a:ext>
            </a:extLst>
          </p:cNvPr>
          <p:cNvSpPr>
            <a:spLocks noGrp="1"/>
          </p:cNvSpPr>
          <p:nvPr>
            <p:ph type="title"/>
          </p:nvPr>
        </p:nvSpPr>
        <p:spPr/>
        <p:txBody>
          <a:bodyPr>
            <a:normAutofit/>
          </a:bodyPr>
          <a:lstStyle/>
          <a:p>
            <a:r>
              <a:rPr lang="en-US" dirty="0"/>
              <a:t>Long Short Term Memory (LSTM)</a:t>
            </a:r>
          </a:p>
        </p:txBody>
      </p:sp>
      <p:sp>
        <p:nvSpPr>
          <p:cNvPr id="6" name="Slide Number Placeholder 5">
            <a:extLst>
              <a:ext uri="{FF2B5EF4-FFF2-40B4-BE49-F238E27FC236}">
                <a16:creationId xmlns:a16="http://schemas.microsoft.com/office/drawing/2014/main" id="{5C6D8FFC-18CE-4079-BA1B-BA0E3B6DA50C}"/>
              </a:ext>
            </a:extLst>
          </p:cNvPr>
          <p:cNvSpPr>
            <a:spLocks noGrp="1"/>
          </p:cNvSpPr>
          <p:nvPr>
            <p:ph type="sldNum" sz="quarter" idx="12"/>
          </p:nvPr>
        </p:nvSpPr>
        <p:spPr/>
        <p:txBody>
          <a:bodyPr/>
          <a:lstStyle/>
          <a:p>
            <a:fld id="{741CC014-46DB-4E36-8C35-DA2A964E8E92}" type="slidenum">
              <a:rPr lang="en-US" smtClean="0"/>
              <a:t>7</a:t>
            </a:fld>
            <a:endParaRPr lang="en-US"/>
          </a:p>
        </p:txBody>
      </p:sp>
      <p:grpSp>
        <p:nvGrpSpPr>
          <p:cNvPr id="9" name="Group 8">
            <a:extLst>
              <a:ext uri="{FF2B5EF4-FFF2-40B4-BE49-F238E27FC236}">
                <a16:creationId xmlns:a16="http://schemas.microsoft.com/office/drawing/2014/main" id="{95B8D718-9218-4C1C-B65A-74CC5C11E738}"/>
              </a:ext>
            </a:extLst>
          </p:cNvPr>
          <p:cNvGrpSpPr/>
          <p:nvPr/>
        </p:nvGrpSpPr>
        <p:grpSpPr>
          <a:xfrm>
            <a:off x="1745208" y="1995765"/>
            <a:ext cx="8078300" cy="3926863"/>
            <a:chOff x="1745208" y="1995765"/>
            <a:chExt cx="8344432" cy="3896140"/>
          </a:xfrm>
        </p:grpSpPr>
        <p:pic>
          <p:nvPicPr>
            <p:cNvPr id="10" name="Picture 9">
              <a:extLst>
                <a:ext uri="{FF2B5EF4-FFF2-40B4-BE49-F238E27FC236}">
                  <a16:creationId xmlns:a16="http://schemas.microsoft.com/office/drawing/2014/main" id="{935DD696-79D3-4A61-9CAC-C25CFDE3CD51}"/>
                </a:ext>
              </a:extLst>
            </p:cNvPr>
            <p:cNvPicPr>
              <a:picLocks noChangeAspect="1"/>
            </p:cNvPicPr>
            <p:nvPr/>
          </p:nvPicPr>
          <p:blipFill>
            <a:blip r:embed="rId3"/>
            <a:stretch>
              <a:fillRect/>
            </a:stretch>
          </p:blipFill>
          <p:spPr>
            <a:xfrm>
              <a:off x="1745208" y="1995765"/>
              <a:ext cx="8344432" cy="3873329"/>
            </a:xfrm>
            <a:prstGeom prst="rect">
              <a:avLst/>
            </a:prstGeom>
          </p:spPr>
        </p:pic>
        <p:pic>
          <p:nvPicPr>
            <p:cNvPr id="8" name="Picture 7">
              <a:extLst>
                <a:ext uri="{FF2B5EF4-FFF2-40B4-BE49-F238E27FC236}">
                  <a16:creationId xmlns:a16="http://schemas.microsoft.com/office/drawing/2014/main" id="{5518403B-6C96-4975-AF91-581277092699}"/>
                </a:ext>
              </a:extLst>
            </p:cNvPr>
            <p:cNvPicPr>
              <a:picLocks noChangeAspect="1"/>
            </p:cNvPicPr>
            <p:nvPr/>
          </p:nvPicPr>
          <p:blipFill>
            <a:blip r:embed="rId4"/>
            <a:stretch>
              <a:fillRect/>
            </a:stretch>
          </p:blipFill>
          <p:spPr>
            <a:xfrm>
              <a:off x="6901082" y="5235252"/>
              <a:ext cx="187615" cy="656653"/>
            </a:xfrm>
            <a:prstGeom prst="rect">
              <a:avLst/>
            </a:prstGeom>
          </p:spPr>
        </p:pic>
      </p:grpSp>
    </p:spTree>
    <p:extLst>
      <p:ext uri="{BB962C8B-B14F-4D97-AF65-F5344CB8AC3E}">
        <p14:creationId xmlns:p14="http://schemas.microsoft.com/office/powerpoint/2010/main" val="2179173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3FCAF06-0924-470F-BD6C-9D6E6F8D92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0165" y="1737360"/>
            <a:ext cx="3631415" cy="23793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C62351A-6C82-4D70-9E2E-D602F76BC1DE}"/>
              </a:ext>
            </a:extLst>
          </p:cNvPr>
          <p:cNvSpPr>
            <a:spLocks noGrp="1"/>
          </p:cNvSpPr>
          <p:nvPr>
            <p:ph type="title"/>
          </p:nvPr>
        </p:nvSpPr>
        <p:spPr/>
        <p:txBody>
          <a:bodyPr/>
          <a:lstStyle/>
          <a:p>
            <a:r>
              <a:rPr lang="en-US" dirty="0"/>
              <a:t>A 2-Layer DNN</a:t>
            </a:r>
            <a:br>
              <a:rPr lang="en-US" dirty="0"/>
            </a:br>
            <a:r>
              <a:rPr lang="en-US" sz="2800" dirty="0"/>
              <a:t>1 hidden + 1 output layer</a:t>
            </a:r>
            <a:endParaRPr lang="en-US" dirty="0"/>
          </a:p>
        </p:txBody>
      </p:sp>
      <p:sp>
        <p:nvSpPr>
          <p:cNvPr id="3" name="Content Placeholder 2">
            <a:extLst>
              <a:ext uri="{FF2B5EF4-FFF2-40B4-BE49-F238E27FC236}">
                <a16:creationId xmlns:a16="http://schemas.microsoft.com/office/drawing/2014/main" id="{3F223953-68F4-45E4-9CE2-DAFE6F25B259}"/>
              </a:ext>
            </a:extLst>
          </p:cNvPr>
          <p:cNvSpPr>
            <a:spLocks noGrp="1"/>
          </p:cNvSpPr>
          <p:nvPr>
            <p:ph idx="1"/>
          </p:nvPr>
        </p:nvSpPr>
        <p:spPr>
          <a:xfrm>
            <a:off x="1218709" y="2114998"/>
            <a:ext cx="2897187" cy="3787620"/>
          </a:xfrm>
          <a:ln>
            <a:solidFill>
              <a:schemeClr val="accent2"/>
            </a:solidFill>
          </a:ln>
        </p:spPr>
        <p:txBody>
          <a:bodyPr>
            <a:normAutofit/>
          </a:bodyPr>
          <a:lstStyle/>
          <a:p>
            <a:r>
              <a:rPr lang="en-US" sz="1600" dirty="0" err="1"/>
              <a:t>emoji_model</a:t>
            </a:r>
            <a:r>
              <a:rPr lang="en-US" sz="1600" dirty="0"/>
              <a:t> = </a:t>
            </a:r>
            <a:r>
              <a:rPr lang="en-US" sz="1600" dirty="0" err="1"/>
              <a:t>build_nn_model</a:t>
            </a:r>
            <a:r>
              <a:rPr lang="en-US" sz="1600" dirty="0"/>
              <a:t>(</a:t>
            </a:r>
          </a:p>
          <a:p>
            <a:r>
              <a:rPr lang="en-US" sz="1600" dirty="0"/>
              <a:t>    </a:t>
            </a:r>
            <a:r>
              <a:rPr lang="en-US" sz="1600" dirty="0" err="1"/>
              <a:t>input_dim</a:t>
            </a:r>
            <a:r>
              <a:rPr lang="en-US" sz="1600" dirty="0"/>
              <a:t>=50, </a:t>
            </a:r>
          </a:p>
          <a:p>
            <a:r>
              <a:rPr lang="en-US" sz="1600" dirty="0"/>
              <a:t>    layers=[50], </a:t>
            </a:r>
          </a:p>
          <a:p>
            <a:r>
              <a:rPr lang="en-US" sz="1600" dirty="0"/>
              <a:t>    </a:t>
            </a:r>
            <a:r>
              <a:rPr lang="en-US" sz="1600" dirty="0" err="1"/>
              <a:t>output_dim</a:t>
            </a:r>
            <a:r>
              <a:rPr lang="en-US" sz="1600" dirty="0"/>
              <a:t>=5)</a:t>
            </a:r>
          </a:p>
          <a:p>
            <a:endParaRPr lang="en-US" sz="100" dirty="0"/>
          </a:p>
          <a:p>
            <a:r>
              <a:rPr lang="en-US" sz="1600" dirty="0" err="1"/>
              <a:t>emoji_model.compile</a:t>
            </a:r>
            <a:r>
              <a:rPr lang="en-US" sz="1600" dirty="0"/>
              <a:t>(</a:t>
            </a:r>
          </a:p>
          <a:p>
            <a:pPr marL="0" indent="0">
              <a:buNone/>
            </a:pPr>
            <a:r>
              <a:rPr lang="en-US" sz="1600" dirty="0"/>
              <a:t> loss='</a:t>
            </a:r>
            <a:r>
              <a:rPr lang="en-US" sz="1600" dirty="0" err="1"/>
              <a:t>categorical_crossentropy</a:t>
            </a:r>
            <a:r>
              <a:rPr lang="en-US" sz="1600" dirty="0"/>
              <a:t>',</a:t>
            </a:r>
          </a:p>
          <a:p>
            <a:r>
              <a:rPr lang="en-US" sz="1600" dirty="0"/>
              <a:t>    optimizer='</a:t>
            </a:r>
            <a:r>
              <a:rPr lang="en-US" sz="1600" dirty="0" err="1"/>
              <a:t>adam</a:t>
            </a:r>
            <a:r>
              <a:rPr lang="en-US" sz="1600" dirty="0"/>
              <a:t>',</a:t>
            </a:r>
          </a:p>
          <a:p>
            <a:r>
              <a:rPr lang="en-US" sz="1600" dirty="0"/>
              <a:t>    metrics=['accuracy'])</a:t>
            </a:r>
          </a:p>
        </p:txBody>
      </p:sp>
      <p:pic>
        <p:nvPicPr>
          <p:cNvPr id="2052" name="Picture 4">
            <a:extLst>
              <a:ext uri="{FF2B5EF4-FFF2-40B4-BE49-F238E27FC236}">
                <a16:creationId xmlns:a16="http://schemas.microsoft.com/office/drawing/2014/main" id="{482CEF41-2359-464C-BF75-4AFF7DCAC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2526" y="4008808"/>
            <a:ext cx="3569054" cy="2379369"/>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7A8ABB47-366F-42CE-B43B-106F0E7BEB82}"/>
              </a:ext>
            </a:extLst>
          </p:cNvPr>
          <p:cNvSpPr txBox="1">
            <a:spLocks/>
          </p:cNvSpPr>
          <p:nvPr/>
        </p:nvSpPr>
        <p:spPr>
          <a:xfrm>
            <a:off x="8126919" y="2272229"/>
            <a:ext cx="3275537" cy="3106758"/>
          </a:xfrm>
          <a:prstGeom prst="rect">
            <a:avLst/>
          </a:prstGeom>
          <a:ln>
            <a:solidFill>
              <a:schemeClr val="accent2"/>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New Predictions</a:t>
            </a:r>
          </a:p>
          <a:p>
            <a:r>
              <a:rPr lang="en-US" dirty="0"/>
              <a:t>I love you 		❤️</a:t>
            </a:r>
          </a:p>
          <a:p>
            <a:r>
              <a:rPr lang="en-US" dirty="0"/>
              <a:t>It's horrible 		😞</a:t>
            </a:r>
          </a:p>
          <a:p>
            <a:r>
              <a:rPr lang="en-US" dirty="0"/>
              <a:t>Funny lol 		😄</a:t>
            </a:r>
          </a:p>
          <a:p>
            <a:r>
              <a:rPr lang="en-US" dirty="0"/>
              <a:t>Lets play with a ball 	⚾</a:t>
            </a:r>
          </a:p>
          <a:p>
            <a:r>
              <a:rPr lang="en-US" dirty="0"/>
              <a:t>Food is ready 		🍴</a:t>
            </a:r>
          </a:p>
          <a:p>
            <a:r>
              <a:rPr lang="en-US" dirty="0">
                <a:solidFill>
                  <a:srgbClr val="FF0000"/>
                </a:solidFill>
              </a:rPr>
              <a:t>I do not like it		😄</a:t>
            </a:r>
          </a:p>
        </p:txBody>
      </p:sp>
      <p:sp>
        <p:nvSpPr>
          <p:cNvPr id="4" name="Slide Number Placeholder 3">
            <a:extLst>
              <a:ext uri="{FF2B5EF4-FFF2-40B4-BE49-F238E27FC236}">
                <a16:creationId xmlns:a16="http://schemas.microsoft.com/office/drawing/2014/main" id="{8FA6BCE6-5AA0-4C88-B5C8-9911A323652B}"/>
              </a:ext>
            </a:extLst>
          </p:cNvPr>
          <p:cNvSpPr>
            <a:spLocks noGrp="1"/>
          </p:cNvSpPr>
          <p:nvPr>
            <p:ph type="sldNum" sz="quarter" idx="12"/>
          </p:nvPr>
        </p:nvSpPr>
        <p:spPr/>
        <p:txBody>
          <a:bodyPr/>
          <a:lstStyle/>
          <a:p>
            <a:fld id="{741CC014-46DB-4E36-8C35-DA2A964E8E92}" type="slidenum">
              <a:rPr lang="en-US" smtClean="0"/>
              <a:t>8</a:t>
            </a:fld>
            <a:endParaRPr lang="en-US"/>
          </a:p>
        </p:txBody>
      </p:sp>
      <p:graphicFrame>
        <p:nvGraphicFramePr>
          <p:cNvPr id="5" name="Table 8">
            <a:extLst>
              <a:ext uri="{FF2B5EF4-FFF2-40B4-BE49-F238E27FC236}">
                <a16:creationId xmlns:a16="http://schemas.microsoft.com/office/drawing/2014/main" id="{3DA446AC-3D29-40BC-B7C0-2DD6BE7EAFB9}"/>
              </a:ext>
            </a:extLst>
          </p:cNvPr>
          <p:cNvGraphicFramePr>
            <a:graphicFrameLocks noGrp="1"/>
          </p:cNvGraphicFramePr>
          <p:nvPr>
            <p:extLst>
              <p:ext uri="{D42A27DB-BD31-4B8C-83A1-F6EECF244321}">
                <p14:modId xmlns:p14="http://schemas.microsoft.com/office/powerpoint/2010/main" val="1506721545"/>
              </p:ext>
            </p:extLst>
          </p:nvPr>
        </p:nvGraphicFramePr>
        <p:xfrm>
          <a:off x="5284972" y="2410877"/>
          <a:ext cx="2103121" cy="777240"/>
        </p:xfrm>
        <a:graphic>
          <a:graphicData uri="http://schemas.openxmlformats.org/drawingml/2006/table">
            <a:tbl>
              <a:tblPr firstRow="1" bandRow="1">
                <a:tableStyleId>{FABFCF23-3B69-468F-B69F-88F6DE6A72F2}</a:tableStyleId>
              </a:tblPr>
              <a:tblGrid>
                <a:gridCol w="807356">
                  <a:extLst>
                    <a:ext uri="{9D8B030D-6E8A-4147-A177-3AD203B41FA5}">
                      <a16:colId xmlns:a16="http://schemas.microsoft.com/office/drawing/2014/main" val="2805807619"/>
                    </a:ext>
                  </a:extLst>
                </a:gridCol>
                <a:gridCol w="561860">
                  <a:extLst>
                    <a:ext uri="{9D8B030D-6E8A-4147-A177-3AD203B41FA5}">
                      <a16:colId xmlns:a16="http://schemas.microsoft.com/office/drawing/2014/main" val="334305870"/>
                    </a:ext>
                  </a:extLst>
                </a:gridCol>
                <a:gridCol w="733905">
                  <a:extLst>
                    <a:ext uri="{9D8B030D-6E8A-4147-A177-3AD203B41FA5}">
                      <a16:colId xmlns:a16="http://schemas.microsoft.com/office/drawing/2014/main" val="1766334717"/>
                    </a:ext>
                  </a:extLst>
                </a:gridCol>
              </a:tblGrid>
              <a:tr h="239855">
                <a:tc>
                  <a:txBody>
                    <a:bodyPr/>
                    <a:lstStyle/>
                    <a:p>
                      <a:pPr algn="ctr"/>
                      <a:endParaRPr lang="en-US" sz="1100" dirty="0">
                        <a:solidFill>
                          <a:schemeClr val="bg1"/>
                        </a:solidFill>
                      </a:endParaRPr>
                    </a:p>
                  </a:txBody>
                  <a:tcPr/>
                </a:tc>
                <a:tc>
                  <a:txBody>
                    <a:bodyPr/>
                    <a:lstStyle/>
                    <a:p>
                      <a:pPr algn="ctr"/>
                      <a:r>
                        <a:rPr lang="en-US" sz="1100" dirty="0">
                          <a:solidFill>
                            <a:schemeClr val="bg1"/>
                          </a:solidFill>
                        </a:rPr>
                        <a:t>Loss</a:t>
                      </a:r>
                    </a:p>
                  </a:txBody>
                  <a:tcPr/>
                </a:tc>
                <a:tc>
                  <a:txBody>
                    <a:bodyPr/>
                    <a:lstStyle/>
                    <a:p>
                      <a:pPr algn="ctr"/>
                      <a:r>
                        <a:rPr lang="en-US" sz="1100" dirty="0">
                          <a:solidFill>
                            <a:schemeClr val="bg1"/>
                          </a:solidFill>
                        </a:rPr>
                        <a:t>Accuracy</a:t>
                      </a:r>
                    </a:p>
                  </a:txBody>
                  <a:tcPr/>
                </a:tc>
                <a:extLst>
                  <a:ext uri="{0D108BD9-81ED-4DB2-BD59-A6C34878D82A}">
                    <a16:rowId xmlns:a16="http://schemas.microsoft.com/office/drawing/2014/main" val="4041097052"/>
                  </a:ext>
                </a:extLst>
              </a:tr>
              <a:tr h="239855">
                <a:tc>
                  <a:txBody>
                    <a:bodyPr/>
                    <a:lstStyle/>
                    <a:p>
                      <a:pPr algn="ctr"/>
                      <a:r>
                        <a:rPr lang="en-US" sz="1100" dirty="0"/>
                        <a:t>Train</a:t>
                      </a:r>
                    </a:p>
                  </a:txBody>
                  <a:tcPr/>
                </a:tc>
                <a:tc>
                  <a:txBody>
                    <a:bodyPr/>
                    <a:lstStyle/>
                    <a:p>
                      <a:pPr algn="ctr"/>
                      <a:r>
                        <a:rPr lang="en-US" sz="1100" dirty="0"/>
                        <a:t>0.047</a:t>
                      </a:r>
                    </a:p>
                  </a:txBody>
                  <a:tcPr/>
                </a:tc>
                <a:tc>
                  <a:txBody>
                    <a:bodyPr/>
                    <a:lstStyle/>
                    <a:p>
                      <a:pPr algn="ctr"/>
                      <a:r>
                        <a:rPr lang="en-US" sz="1100" dirty="0"/>
                        <a:t>0.99</a:t>
                      </a:r>
                    </a:p>
                  </a:txBody>
                  <a:tcPr/>
                </a:tc>
                <a:extLst>
                  <a:ext uri="{0D108BD9-81ED-4DB2-BD59-A6C34878D82A}">
                    <a16:rowId xmlns:a16="http://schemas.microsoft.com/office/drawing/2014/main" val="806114431"/>
                  </a:ext>
                </a:extLst>
              </a:tr>
              <a:tr h="239855">
                <a:tc>
                  <a:txBody>
                    <a:bodyPr/>
                    <a:lstStyle/>
                    <a:p>
                      <a:pPr algn="ctr"/>
                      <a:r>
                        <a:rPr lang="en-US" sz="1100" dirty="0"/>
                        <a:t>Validation</a:t>
                      </a:r>
                    </a:p>
                  </a:txBody>
                  <a:tcPr/>
                </a:tc>
                <a:tc>
                  <a:txBody>
                    <a:bodyPr/>
                    <a:lstStyle/>
                    <a:p>
                      <a:pPr algn="ctr"/>
                      <a:r>
                        <a:rPr lang="en-US" sz="1100" dirty="0"/>
                        <a:t>0.288</a:t>
                      </a:r>
                    </a:p>
                  </a:txBody>
                  <a:tcPr/>
                </a:tc>
                <a:tc>
                  <a:txBody>
                    <a:bodyPr/>
                    <a:lstStyle/>
                    <a:p>
                      <a:pPr algn="ctr"/>
                      <a:r>
                        <a:rPr lang="en-US" sz="1100" dirty="0"/>
                        <a:t>0.82</a:t>
                      </a:r>
                    </a:p>
                  </a:txBody>
                  <a:tcPr/>
                </a:tc>
                <a:extLst>
                  <a:ext uri="{0D108BD9-81ED-4DB2-BD59-A6C34878D82A}">
                    <a16:rowId xmlns:a16="http://schemas.microsoft.com/office/drawing/2014/main" val="167786010"/>
                  </a:ext>
                </a:extLst>
              </a:tr>
            </a:tbl>
          </a:graphicData>
        </a:graphic>
      </p:graphicFrame>
    </p:spTree>
    <p:extLst>
      <p:ext uri="{BB962C8B-B14F-4D97-AF65-F5344CB8AC3E}">
        <p14:creationId xmlns:p14="http://schemas.microsoft.com/office/powerpoint/2010/main" val="2418109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FEB0-A31A-4F65-89F9-573653976538}"/>
              </a:ext>
            </a:extLst>
          </p:cNvPr>
          <p:cNvSpPr>
            <a:spLocks noGrp="1"/>
          </p:cNvSpPr>
          <p:nvPr>
            <p:ph type="title"/>
          </p:nvPr>
        </p:nvSpPr>
        <p:spPr/>
        <p:txBody>
          <a:bodyPr/>
          <a:lstStyle/>
          <a:p>
            <a:r>
              <a:rPr lang="en-US" dirty="0"/>
              <a:t>A 2-Layer LSTM</a:t>
            </a:r>
          </a:p>
        </p:txBody>
      </p:sp>
      <p:sp>
        <p:nvSpPr>
          <p:cNvPr id="4" name="Content Placeholder 2">
            <a:extLst>
              <a:ext uri="{FF2B5EF4-FFF2-40B4-BE49-F238E27FC236}">
                <a16:creationId xmlns:a16="http://schemas.microsoft.com/office/drawing/2014/main" id="{EFD6B899-198A-42BA-844B-C89001604F26}"/>
              </a:ext>
            </a:extLst>
          </p:cNvPr>
          <p:cNvSpPr txBox="1">
            <a:spLocks/>
          </p:cNvSpPr>
          <p:nvPr/>
        </p:nvSpPr>
        <p:spPr>
          <a:xfrm>
            <a:off x="1097280" y="1894482"/>
            <a:ext cx="3268178" cy="2666501"/>
          </a:xfrm>
          <a:prstGeom prst="rect">
            <a:avLst/>
          </a:prstGeom>
          <a:ln>
            <a:solidFill>
              <a:schemeClr val="accent2"/>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600" dirty="0"/>
              <a:t>X = LSTM(128, </a:t>
            </a:r>
            <a:r>
              <a:rPr lang="en-US" sz="1600" dirty="0" err="1"/>
              <a:t>return_sequences</a:t>
            </a:r>
            <a:r>
              <a:rPr lang="en-US" sz="1600" dirty="0"/>
              <a:t>=True, </a:t>
            </a:r>
            <a:r>
              <a:rPr lang="en-US" sz="1600" dirty="0" err="1"/>
              <a:t>recurrent_dropout</a:t>
            </a:r>
            <a:r>
              <a:rPr lang="en-US" sz="1600" dirty="0"/>
              <a:t>=0.5)(embeddings) </a:t>
            </a:r>
          </a:p>
          <a:p>
            <a:r>
              <a:rPr lang="en-US" sz="1600" dirty="0"/>
              <a:t>X = Dropout(rate=0.2)(X)</a:t>
            </a:r>
          </a:p>
          <a:p>
            <a:r>
              <a:rPr lang="en-US" sz="1600" dirty="0"/>
              <a:t>X = LSTM(128, </a:t>
            </a:r>
            <a:r>
              <a:rPr lang="en-US" sz="1600" dirty="0" err="1"/>
              <a:t>recurrent_dropout</a:t>
            </a:r>
            <a:r>
              <a:rPr lang="en-US" sz="1600" dirty="0"/>
              <a:t>=0.5)(X) </a:t>
            </a:r>
          </a:p>
          <a:p>
            <a:r>
              <a:rPr lang="en-US" sz="1600" dirty="0"/>
              <a:t>X = Dropout(rate=0.2)(X)</a:t>
            </a:r>
          </a:p>
          <a:p>
            <a:pPr marL="0" indent="0">
              <a:buNone/>
            </a:pPr>
            <a:r>
              <a:rPr lang="en-US" sz="1600" dirty="0"/>
              <a:t>  X = Dense(5, activation='</a:t>
            </a:r>
            <a:r>
              <a:rPr lang="en-US" sz="1600" dirty="0" err="1"/>
              <a:t>softmax</a:t>
            </a:r>
            <a:r>
              <a:rPr lang="en-US" sz="1600" dirty="0"/>
              <a:t>')(X)</a:t>
            </a:r>
          </a:p>
        </p:txBody>
      </p:sp>
      <p:pic>
        <p:nvPicPr>
          <p:cNvPr id="1026" name="Picture 2">
            <a:extLst>
              <a:ext uri="{FF2B5EF4-FFF2-40B4-BE49-F238E27FC236}">
                <a16:creationId xmlns:a16="http://schemas.microsoft.com/office/drawing/2014/main" id="{F5CBC9A0-2DBC-42DF-B320-5F3D2045F7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3867" y="1767422"/>
            <a:ext cx="3524379" cy="23495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4AC7C41-4A0D-40F9-B6C5-DD3B416391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3867" y="4019718"/>
            <a:ext cx="3524379" cy="234958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E88BCC80-75CE-4A07-8DBB-0F3734ABE7DB}"/>
              </a:ext>
            </a:extLst>
          </p:cNvPr>
          <p:cNvSpPr>
            <a:spLocks noGrp="1"/>
          </p:cNvSpPr>
          <p:nvPr>
            <p:ph type="sldNum" sz="quarter" idx="12"/>
          </p:nvPr>
        </p:nvSpPr>
        <p:spPr/>
        <p:txBody>
          <a:bodyPr/>
          <a:lstStyle/>
          <a:p>
            <a:fld id="{741CC014-46DB-4E36-8C35-DA2A964E8E92}" type="slidenum">
              <a:rPr lang="en-US" smtClean="0"/>
              <a:t>9</a:t>
            </a:fld>
            <a:endParaRPr lang="en-US"/>
          </a:p>
        </p:txBody>
      </p:sp>
      <p:sp>
        <p:nvSpPr>
          <p:cNvPr id="11" name="Content Placeholder 2">
            <a:extLst>
              <a:ext uri="{FF2B5EF4-FFF2-40B4-BE49-F238E27FC236}">
                <a16:creationId xmlns:a16="http://schemas.microsoft.com/office/drawing/2014/main" id="{79105D08-3919-4739-BFB6-1DAA723BC664}"/>
              </a:ext>
            </a:extLst>
          </p:cNvPr>
          <p:cNvSpPr txBox="1">
            <a:spLocks/>
          </p:cNvSpPr>
          <p:nvPr/>
        </p:nvSpPr>
        <p:spPr>
          <a:xfrm>
            <a:off x="8106655" y="2087753"/>
            <a:ext cx="3240717" cy="3106758"/>
          </a:xfrm>
          <a:prstGeom prst="rect">
            <a:avLst/>
          </a:prstGeom>
          <a:ln>
            <a:solidFill>
              <a:schemeClr val="accent2"/>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New Predictions</a:t>
            </a:r>
          </a:p>
          <a:p>
            <a:r>
              <a:rPr lang="en-US" dirty="0"/>
              <a:t>I love you 		❤️</a:t>
            </a:r>
          </a:p>
          <a:p>
            <a:r>
              <a:rPr lang="en-US" dirty="0"/>
              <a:t>It's horrible 		😞</a:t>
            </a:r>
          </a:p>
          <a:p>
            <a:r>
              <a:rPr lang="en-US" dirty="0"/>
              <a:t>Funny lol 		😄</a:t>
            </a:r>
          </a:p>
          <a:p>
            <a:r>
              <a:rPr lang="en-US" dirty="0"/>
              <a:t>Lets play with a ball 	⚾</a:t>
            </a:r>
          </a:p>
          <a:p>
            <a:r>
              <a:rPr lang="en-US" dirty="0"/>
              <a:t>Food is ready 		🍴</a:t>
            </a:r>
          </a:p>
          <a:p>
            <a:r>
              <a:rPr lang="en-US" dirty="0">
                <a:solidFill>
                  <a:srgbClr val="FF0000"/>
                </a:solidFill>
              </a:rPr>
              <a:t>I do not like it		 😞</a:t>
            </a:r>
          </a:p>
        </p:txBody>
      </p:sp>
      <p:graphicFrame>
        <p:nvGraphicFramePr>
          <p:cNvPr id="14" name="Table 8">
            <a:extLst>
              <a:ext uri="{FF2B5EF4-FFF2-40B4-BE49-F238E27FC236}">
                <a16:creationId xmlns:a16="http://schemas.microsoft.com/office/drawing/2014/main" id="{34473124-1A0F-4B34-9BB9-CB92AFC02105}"/>
              </a:ext>
            </a:extLst>
          </p:cNvPr>
          <p:cNvGraphicFramePr>
            <a:graphicFrameLocks noGrp="1"/>
          </p:cNvGraphicFramePr>
          <p:nvPr>
            <p:extLst>
              <p:ext uri="{D42A27DB-BD31-4B8C-83A1-F6EECF244321}">
                <p14:modId xmlns:p14="http://schemas.microsoft.com/office/powerpoint/2010/main" val="1282592475"/>
              </p:ext>
            </p:extLst>
          </p:nvPr>
        </p:nvGraphicFramePr>
        <p:xfrm>
          <a:off x="1485966" y="4765371"/>
          <a:ext cx="2490806" cy="1234440"/>
        </p:xfrm>
        <a:graphic>
          <a:graphicData uri="http://schemas.openxmlformats.org/drawingml/2006/table">
            <a:tbl>
              <a:tblPr firstRow="1" bandRow="1">
                <a:tableStyleId>{FABFCF23-3B69-468F-B69F-88F6DE6A72F2}</a:tableStyleId>
              </a:tblPr>
              <a:tblGrid>
                <a:gridCol w="496752">
                  <a:extLst>
                    <a:ext uri="{9D8B030D-6E8A-4147-A177-3AD203B41FA5}">
                      <a16:colId xmlns:a16="http://schemas.microsoft.com/office/drawing/2014/main" val="2332565239"/>
                    </a:ext>
                  </a:extLst>
                </a:gridCol>
                <a:gridCol w="716415">
                  <a:extLst>
                    <a:ext uri="{9D8B030D-6E8A-4147-A177-3AD203B41FA5}">
                      <a16:colId xmlns:a16="http://schemas.microsoft.com/office/drawing/2014/main" val="2805807619"/>
                    </a:ext>
                  </a:extLst>
                </a:gridCol>
                <a:gridCol w="539508">
                  <a:extLst>
                    <a:ext uri="{9D8B030D-6E8A-4147-A177-3AD203B41FA5}">
                      <a16:colId xmlns:a16="http://schemas.microsoft.com/office/drawing/2014/main" val="334305870"/>
                    </a:ext>
                  </a:extLst>
                </a:gridCol>
                <a:gridCol w="738131">
                  <a:extLst>
                    <a:ext uri="{9D8B030D-6E8A-4147-A177-3AD203B41FA5}">
                      <a16:colId xmlns:a16="http://schemas.microsoft.com/office/drawing/2014/main" val="1766334717"/>
                    </a:ext>
                  </a:extLst>
                </a:gridCol>
              </a:tblGrid>
              <a:tr h="221535">
                <a:tc>
                  <a:txBody>
                    <a:bodyPr/>
                    <a:lstStyle/>
                    <a:p>
                      <a:pPr algn="ctr"/>
                      <a:endParaRPr lang="en-US" sz="1100" dirty="0">
                        <a:solidFill>
                          <a:schemeClr val="tx1"/>
                        </a:solidFill>
                      </a:endParaRPr>
                    </a:p>
                  </a:txBody>
                  <a:tcPr anchor="ctr"/>
                </a:tc>
                <a:tc>
                  <a:txBody>
                    <a:bodyPr/>
                    <a:lstStyle/>
                    <a:p>
                      <a:pPr algn="ctr"/>
                      <a:endParaRPr lang="en-US" sz="1100" dirty="0">
                        <a:solidFill>
                          <a:schemeClr val="tx1"/>
                        </a:solidFill>
                      </a:endParaRPr>
                    </a:p>
                  </a:txBody>
                  <a:tcPr anchor="ctr"/>
                </a:tc>
                <a:tc>
                  <a:txBody>
                    <a:bodyPr/>
                    <a:lstStyle/>
                    <a:p>
                      <a:pPr algn="ctr"/>
                      <a:r>
                        <a:rPr lang="en-US" sz="1100" dirty="0">
                          <a:solidFill>
                            <a:schemeClr val="bg1"/>
                          </a:solidFill>
                        </a:rPr>
                        <a:t>Loss</a:t>
                      </a:r>
                    </a:p>
                  </a:txBody>
                  <a:tcPr anchor="ctr"/>
                </a:tc>
                <a:tc>
                  <a:txBody>
                    <a:bodyPr/>
                    <a:lstStyle/>
                    <a:p>
                      <a:pPr algn="ctr"/>
                      <a:r>
                        <a:rPr lang="en-US" sz="1100" dirty="0">
                          <a:solidFill>
                            <a:schemeClr val="bg1"/>
                          </a:solidFill>
                        </a:rPr>
                        <a:t>Accuracy</a:t>
                      </a:r>
                    </a:p>
                  </a:txBody>
                  <a:tcPr anchor="ctr"/>
                </a:tc>
                <a:extLst>
                  <a:ext uri="{0D108BD9-81ED-4DB2-BD59-A6C34878D82A}">
                    <a16:rowId xmlns:a16="http://schemas.microsoft.com/office/drawing/2014/main" val="4041097052"/>
                  </a:ext>
                </a:extLst>
              </a:tr>
              <a:tr h="221535">
                <a:tc rowSpan="2">
                  <a:txBody>
                    <a:bodyPr/>
                    <a:lstStyle/>
                    <a:p>
                      <a:pPr algn="ctr"/>
                      <a:r>
                        <a:rPr lang="en-US" sz="1100" dirty="0"/>
                        <a:t>DNN</a:t>
                      </a:r>
                    </a:p>
                  </a:txBody>
                  <a:tcPr anchor="ctr"/>
                </a:tc>
                <a:tc>
                  <a:txBody>
                    <a:bodyPr/>
                    <a:lstStyle/>
                    <a:p>
                      <a:pPr algn="ctr"/>
                      <a:r>
                        <a:rPr lang="en-US" sz="1000" kern="1200" dirty="0">
                          <a:solidFill>
                            <a:schemeClr val="tx1"/>
                          </a:solidFill>
                        </a:rPr>
                        <a:t>Train</a:t>
                      </a:r>
                      <a:endParaRPr lang="en-US" sz="1000" kern="1200" dirty="0">
                        <a:solidFill>
                          <a:schemeClr val="tx1"/>
                        </a:solidFill>
                        <a:latin typeface="+mn-lt"/>
                        <a:ea typeface="+mn-ea"/>
                        <a:cs typeface="+mn-cs"/>
                      </a:endParaRPr>
                    </a:p>
                  </a:txBody>
                  <a:tcPr anchor="ctr"/>
                </a:tc>
                <a:tc>
                  <a:txBody>
                    <a:bodyPr/>
                    <a:lstStyle/>
                    <a:p>
                      <a:pPr algn="ctr"/>
                      <a:r>
                        <a:rPr lang="en-US" sz="1000" kern="1200" dirty="0">
                          <a:solidFill>
                            <a:schemeClr val="tx1"/>
                          </a:solidFill>
                        </a:rPr>
                        <a:t>0.047</a:t>
                      </a:r>
                      <a:endParaRPr lang="en-US" sz="1000" kern="1200" dirty="0">
                        <a:solidFill>
                          <a:schemeClr val="tx1"/>
                        </a:solidFill>
                        <a:latin typeface="+mn-lt"/>
                        <a:ea typeface="+mn-ea"/>
                        <a:cs typeface="+mn-cs"/>
                      </a:endParaRPr>
                    </a:p>
                  </a:txBody>
                  <a:tcPr anchor="ctr"/>
                </a:tc>
                <a:tc>
                  <a:txBody>
                    <a:bodyPr/>
                    <a:lstStyle/>
                    <a:p>
                      <a:pPr algn="ctr"/>
                      <a:r>
                        <a:rPr lang="en-US" sz="1000" kern="1200" dirty="0">
                          <a:solidFill>
                            <a:schemeClr val="tx1"/>
                          </a:solidFill>
                        </a:rPr>
                        <a:t>0.99</a:t>
                      </a:r>
                      <a:endParaRPr lang="en-US" sz="1000" kern="1200" dirty="0">
                        <a:solidFill>
                          <a:schemeClr val="tx1"/>
                        </a:solidFill>
                        <a:latin typeface="+mn-lt"/>
                        <a:ea typeface="+mn-ea"/>
                        <a:cs typeface="+mn-cs"/>
                      </a:endParaRPr>
                    </a:p>
                  </a:txBody>
                  <a:tcPr anchor="ctr"/>
                </a:tc>
                <a:extLst>
                  <a:ext uri="{0D108BD9-81ED-4DB2-BD59-A6C34878D82A}">
                    <a16:rowId xmlns:a16="http://schemas.microsoft.com/office/drawing/2014/main" val="806114431"/>
                  </a:ext>
                </a:extLst>
              </a:tr>
              <a:tr h="221535">
                <a:tc vMerge="1">
                  <a:txBody>
                    <a:bodyPr/>
                    <a:lstStyle/>
                    <a:p>
                      <a:pPr algn="ct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kern="1200" dirty="0">
                          <a:solidFill>
                            <a:schemeClr val="tx1"/>
                          </a:solidFill>
                        </a:rPr>
                        <a:t>Validation</a:t>
                      </a:r>
                      <a:endParaRPr lang="en-US" sz="1000" kern="1200" dirty="0">
                        <a:solidFill>
                          <a:schemeClr val="tx1"/>
                        </a:solidFill>
                        <a:latin typeface="+mn-lt"/>
                        <a:ea typeface="+mn-ea"/>
                        <a:cs typeface="+mn-cs"/>
                      </a:endParaRPr>
                    </a:p>
                  </a:txBody>
                  <a:tcPr anchor="ctr"/>
                </a:tc>
                <a:tc>
                  <a:txBody>
                    <a:bodyPr/>
                    <a:lstStyle/>
                    <a:p>
                      <a:pPr algn="ctr"/>
                      <a:r>
                        <a:rPr lang="en-US" sz="1000" kern="1200" dirty="0">
                          <a:solidFill>
                            <a:schemeClr val="tx1"/>
                          </a:solidFill>
                        </a:rPr>
                        <a:t>0.288</a:t>
                      </a:r>
                      <a:endParaRPr lang="en-US" sz="1000" kern="1200" dirty="0">
                        <a:solidFill>
                          <a:schemeClr val="tx1"/>
                        </a:solidFill>
                        <a:latin typeface="+mn-lt"/>
                        <a:ea typeface="+mn-ea"/>
                        <a:cs typeface="+mn-cs"/>
                      </a:endParaRPr>
                    </a:p>
                  </a:txBody>
                  <a:tcPr anchor="ctr"/>
                </a:tc>
                <a:tc>
                  <a:txBody>
                    <a:bodyPr/>
                    <a:lstStyle/>
                    <a:p>
                      <a:pPr algn="ctr"/>
                      <a:r>
                        <a:rPr lang="en-US" sz="1000" kern="1200" dirty="0">
                          <a:solidFill>
                            <a:schemeClr val="tx1"/>
                          </a:solidFill>
                        </a:rPr>
                        <a:t>0.82</a:t>
                      </a:r>
                      <a:endParaRPr lang="en-US" sz="1000" kern="1200" dirty="0">
                        <a:solidFill>
                          <a:schemeClr val="tx1"/>
                        </a:solidFill>
                        <a:latin typeface="+mn-lt"/>
                        <a:ea typeface="+mn-ea"/>
                        <a:cs typeface="+mn-cs"/>
                      </a:endParaRPr>
                    </a:p>
                  </a:txBody>
                  <a:tcPr anchor="ctr"/>
                </a:tc>
                <a:extLst>
                  <a:ext uri="{0D108BD9-81ED-4DB2-BD59-A6C34878D82A}">
                    <a16:rowId xmlns:a16="http://schemas.microsoft.com/office/drawing/2014/main" val="167786010"/>
                  </a:ext>
                </a:extLst>
              </a:tr>
              <a:tr h="207202">
                <a:tc rowSpan="2">
                  <a:txBody>
                    <a:bodyPr/>
                    <a:lstStyle/>
                    <a:p>
                      <a:pPr algn="ctr"/>
                      <a:r>
                        <a:rPr lang="en-US" sz="1100" dirty="0"/>
                        <a:t>LSTM</a:t>
                      </a:r>
                    </a:p>
                  </a:txBody>
                  <a:tcPr anchor="ctr"/>
                </a:tc>
                <a:tc>
                  <a:txBody>
                    <a:bodyPr/>
                    <a:lstStyle/>
                    <a:p>
                      <a:pPr algn="ctr"/>
                      <a:r>
                        <a:rPr lang="en-US" sz="1000" kern="1200" dirty="0">
                          <a:solidFill>
                            <a:schemeClr val="tx1"/>
                          </a:solidFill>
                        </a:rPr>
                        <a:t>Train</a:t>
                      </a:r>
                      <a:endParaRPr lang="en-US" sz="1000" kern="1200" dirty="0">
                        <a:solidFill>
                          <a:schemeClr val="tx1"/>
                        </a:solidFill>
                        <a:latin typeface="+mn-lt"/>
                        <a:ea typeface="+mn-ea"/>
                        <a:cs typeface="+mn-cs"/>
                      </a:endParaRPr>
                    </a:p>
                  </a:txBody>
                  <a:tcPr anchor="ctr"/>
                </a:tc>
                <a:tc>
                  <a:txBody>
                    <a:bodyPr/>
                    <a:lstStyle/>
                    <a:p>
                      <a:pPr algn="ctr"/>
                      <a:r>
                        <a:rPr lang="en-US" sz="1000" kern="1200" dirty="0">
                          <a:solidFill>
                            <a:schemeClr val="tx1"/>
                          </a:solidFill>
                        </a:rPr>
                        <a:t>0.013</a:t>
                      </a:r>
                      <a:endParaRPr lang="en-US" sz="1000" kern="1200" dirty="0">
                        <a:solidFill>
                          <a:schemeClr val="tx1"/>
                        </a:solidFill>
                        <a:latin typeface="+mn-lt"/>
                        <a:ea typeface="+mn-ea"/>
                        <a:cs typeface="+mn-cs"/>
                      </a:endParaRPr>
                    </a:p>
                  </a:txBody>
                  <a:tcPr anchor="ctr"/>
                </a:tc>
                <a:tc>
                  <a:txBody>
                    <a:bodyPr/>
                    <a:lstStyle/>
                    <a:p>
                      <a:pPr algn="ctr"/>
                      <a:r>
                        <a:rPr lang="en-US" sz="1000" kern="1200" dirty="0">
                          <a:solidFill>
                            <a:schemeClr val="tx1"/>
                          </a:solidFill>
                        </a:rPr>
                        <a:t>0.99</a:t>
                      </a:r>
                      <a:endParaRPr lang="en-US" sz="1000" kern="1200" dirty="0">
                        <a:solidFill>
                          <a:schemeClr val="tx1"/>
                        </a:solidFill>
                        <a:latin typeface="+mn-lt"/>
                        <a:ea typeface="+mn-ea"/>
                        <a:cs typeface="+mn-cs"/>
                      </a:endParaRPr>
                    </a:p>
                  </a:txBody>
                  <a:tcPr anchor="ctr"/>
                </a:tc>
                <a:extLst>
                  <a:ext uri="{0D108BD9-81ED-4DB2-BD59-A6C34878D82A}">
                    <a16:rowId xmlns:a16="http://schemas.microsoft.com/office/drawing/2014/main" val="57350506"/>
                  </a:ext>
                </a:extLst>
              </a:tr>
              <a:tr h="207202">
                <a:tc vMerge="1">
                  <a:txBody>
                    <a:bodyPr/>
                    <a:lstStyle/>
                    <a:p>
                      <a:pPr algn="ct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kern="1200" dirty="0">
                          <a:solidFill>
                            <a:schemeClr val="tx1"/>
                          </a:solidFill>
                        </a:rPr>
                        <a:t>Validation</a:t>
                      </a:r>
                      <a:endParaRPr lang="en-US" sz="1000" kern="1200" dirty="0">
                        <a:solidFill>
                          <a:schemeClr val="tx1"/>
                        </a:solidFill>
                        <a:latin typeface="+mn-lt"/>
                        <a:ea typeface="+mn-ea"/>
                        <a:cs typeface="+mn-cs"/>
                      </a:endParaRPr>
                    </a:p>
                  </a:txBody>
                  <a:tcPr anchor="ctr"/>
                </a:tc>
                <a:tc>
                  <a:txBody>
                    <a:bodyPr/>
                    <a:lstStyle/>
                    <a:p>
                      <a:pPr algn="ctr"/>
                      <a:r>
                        <a:rPr lang="en-US" sz="1000" kern="1200" dirty="0">
                          <a:solidFill>
                            <a:schemeClr val="tx1"/>
                          </a:solidFill>
                        </a:rPr>
                        <a:t>0.464</a:t>
                      </a:r>
                      <a:endParaRPr lang="en-US" sz="1000" kern="1200" dirty="0">
                        <a:solidFill>
                          <a:schemeClr val="tx1"/>
                        </a:solidFill>
                        <a:latin typeface="+mn-lt"/>
                        <a:ea typeface="+mn-ea"/>
                        <a:cs typeface="+mn-cs"/>
                      </a:endParaRPr>
                    </a:p>
                  </a:txBody>
                  <a:tcPr anchor="ctr"/>
                </a:tc>
                <a:tc>
                  <a:txBody>
                    <a:bodyPr/>
                    <a:lstStyle/>
                    <a:p>
                      <a:pPr algn="ctr"/>
                      <a:r>
                        <a:rPr lang="en-US" sz="1000" kern="1200" dirty="0">
                          <a:solidFill>
                            <a:schemeClr val="tx1"/>
                          </a:solidFill>
                        </a:rPr>
                        <a:t>0.89</a:t>
                      </a:r>
                      <a:endParaRPr lang="en-US" sz="1000" kern="1200" dirty="0">
                        <a:solidFill>
                          <a:schemeClr val="tx1"/>
                        </a:solidFill>
                        <a:latin typeface="+mn-lt"/>
                        <a:ea typeface="+mn-ea"/>
                        <a:cs typeface="+mn-cs"/>
                      </a:endParaRPr>
                    </a:p>
                  </a:txBody>
                  <a:tcPr anchor="ctr"/>
                </a:tc>
                <a:extLst>
                  <a:ext uri="{0D108BD9-81ED-4DB2-BD59-A6C34878D82A}">
                    <a16:rowId xmlns:a16="http://schemas.microsoft.com/office/drawing/2014/main" val="732973811"/>
                  </a:ext>
                </a:extLst>
              </a:tr>
            </a:tbl>
          </a:graphicData>
        </a:graphic>
      </p:graphicFrame>
    </p:spTree>
    <p:extLst>
      <p:ext uri="{BB962C8B-B14F-4D97-AF65-F5344CB8AC3E}">
        <p14:creationId xmlns:p14="http://schemas.microsoft.com/office/powerpoint/2010/main" val="240412429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4782</TotalTime>
  <Words>825</Words>
  <Application>Microsoft Office PowerPoint</Application>
  <PresentationFormat>Widescreen</PresentationFormat>
  <Paragraphs>138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Retrospect</vt:lpstr>
      <vt:lpstr>NLP Sentiment Analysis  using Deep Neural Network and Long Short Term Memory (LSTM)</vt:lpstr>
      <vt:lpstr>Content</vt:lpstr>
      <vt:lpstr>NLP Overview</vt:lpstr>
      <vt:lpstr>Modeling Process</vt:lpstr>
      <vt:lpstr>Transfer Learning with Word Embedding</vt:lpstr>
      <vt:lpstr>RNN</vt:lpstr>
      <vt:lpstr>Long Short Term Memory (LSTM)</vt:lpstr>
      <vt:lpstr>A 2-Layer DNN 1 hidden + 1 output layer</vt:lpstr>
      <vt:lpstr>A 2-Layer LSTM</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 Chen</dc:creator>
  <cp:lastModifiedBy>Juan Chen</cp:lastModifiedBy>
  <cp:revision>205</cp:revision>
  <dcterms:created xsi:type="dcterms:W3CDTF">2020-05-22T22:17:45Z</dcterms:created>
  <dcterms:modified xsi:type="dcterms:W3CDTF">2020-05-28T03:17:48Z</dcterms:modified>
</cp:coreProperties>
</file>