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92"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3"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94"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95"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96" name="PlaceHolder 6"/>
          <p:cNvSpPr>
            <a:spLocks noGrp="1"/>
          </p:cNvSpPr>
          <p:nvPr>
            <p:ph type="sldNum"/>
          </p:nvPr>
        </p:nvSpPr>
        <p:spPr>
          <a:xfrm>
            <a:off x="4399200" y="9555480"/>
            <a:ext cx="3372840" cy="502560"/>
          </a:xfrm>
          <a:prstGeom prst="rect">
            <a:avLst/>
          </a:prstGeom>
        </p:spPr>
        <p:txBody>
          <a:bodyPr lIns="0" rIns="0" tIns="0" bIns="0" anchor="b"/>
          <a:p>
            <a:pPr algn="r"/>
            <a:fld id="{1654FCCE-2FF1-449D-A35D-89490549FDD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50" name="TextShape 3"/>
          <p:cNvSpPr txBox="1"/>
          <p:nvPr/>
        </p:nvSpPr>
        <p:spPr>
          <a:xfrm>
            <a:off x="3884760" y="8685360"/>
            <a:ext cx="2971440" cy="458280"/>
          </a:xfrm>
          <a:prstGeom prst="rect">
            <a:avLst/>
          </a:prstGeom>
          <a:noFill/>
          <a:ln>
            <a:noFill/>
          </a:ln>
        </p:spPr>
        <p:txBody>
          <a:bodyPr anchor="b"/>
          <a:p>
            <a:pPr algn="r">
              <a:lnSpc>
                <a:spcPct val="100000"/>
              </a:lnSpc>
            </a:pPr>
            <a:fld id="{E958AB1A-A0B4-43F1-95F2-D51B912C4CB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p:spPr>
      </p:sp>
      <p:sp>
        <p:nvSpPr>
          <p:cNvPr id="176"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77" name="TextShape 3"/>
          <p:cNvSpPr txBox="1"/>
          <p:nvPr/>
        </p:nvSpPr>
        <p:spPr>
          <a:xfrm>
            <a:off x="3884760" y="8685360"/>
            <a:ext cx="2971440" cy="458280"/>
          </a:xfrm>
          <a:prstGeom prst="rect">
            <a:avLst/>
          </a:prstGeom>
          <a:noFill/>
          <a:ln>
            <a:noFill/>
          </a:ln>
        </p:spPr>
        <p:txBody>
          <a:bodyPr anchor="b"/>
          <a:p>
            <a:pPr algn="r">
              <a:lnSpc>
                <a:spcPct val="100000"/>
              </a:lnSpc>
            </a:pPr>
            <a:fld id="{D3A0BAF9-AD51-452F-BE4C-EDADF4DCFEB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53" name="TextShape 3"/>
          <p:cNvSpPr txBox="1"/>
          <p:nvPr/>
        </p:nvSpPr>
        <p:spPr>
          <a:xfrm>
            <a:off x="3884760" y="8685360"/>
            <a:ext cx="2971440" cy="458280"/>
          </a:xfrm>
          <a:prstGeom prst="rect">
            <a:avLst/>
          </a:prstGeom>
          <a:noFill/>
          <a:ln>
            <a:noFill/>
          </a:ln>
        </p:spPr>
        <p:txBody>
          <a:bodyPr anchor="b"/>
          <a:p>
            <a:pPr algn="r">
              <a:lnSpc>
                <a:spcPct val="100000"/>
              </a:lnSpc>
            </a:pPr>
            <a:fld id="{C014469A-EE7C-402E-BDAC-9143D337D0F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p:spPr>
      </p:sp>
      <p:sp>
        <p:nvSpPr>
          <p:cNvPr id="15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56" name="TextShape 3"/>
          <p:cNvSpPr txBox="1"/>
          <p:nvPr/>
        </p:nvSpPr>
        <p:spPr>
          <a:xfrm>
            <a:off x="3884760" y="8685360"/>
            <a:ext cx="2971440" cy="458280"/>
          </a:xfrm>
          <a:prstGeom prst="rect">
            <a:avLst/>
          </a:prstGeom>
          <a:noFill/>
          <a:ln>
            <a:noFill/>
          </a:ln>
        </p:spPr>
        <p:txBody>
          <a:bodyPr anchor="b"/>
          <a:p>
            <a:pPr algn="r">
              <a:lnSpc>
                <a:spcPct val="100000"/>
              </a:lnSpc>
            </a:pPr>
            <a:fld id="{C56BF3C1-426E-4283-B58A-8F18F0A3FB6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p:spPr>
      </p:sp>
      <p:sp>
        <p:nvSpPr>
          <p:cNvPr id="15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59" name="TextShape 3"/>
          <p:cNvSpPr txBox="1"/>
          <p:nvPr/>
        </p:nvSpPr>
        <p:spPr>
          <a:xfrm>
            <a:off x="3884760" y="8685360"/>
            <a:ext cx="2971440" cy="458280"/>
          </a:xfrm>
          <a:prstGeom prst="rect">
            <a:avLst/>
          </a:prstGeom>
          <a:noFill/>
          <a:ln>
            <a:noFill/>
          </a:ln>
        </p:spPr>
        <p:txBody>
          <a:bodyPr anchor="b"/>
          <a:p>
            <a:pPr algn="r">
              <a:lnSpc>
                <a:spcPct val="100000"/>
              </a:lnSpc>
            </a:pPr>
            <a:fld id="{3B4003EF-91E6-4E39-8E4E-647F0BC1B55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p:spPr>
      </p:sp>
      <p:sp>
        <p:nvSpPr>
          <p:cNvPr id="16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62" name="TextShape 3"/>
          <p:cNvSpPr txBox="1"/>
          <p:nvPr/>
        </p:nvSpPr>
        <p:spPr>
          <a:xfrm>
            <a:off x="3884760" y="8685360"/>
            <a:ext cx="2971440" cy="458280"/>
          </a:xfrm>
          <a:prstGeom prst="rect">
            <a:avLst/>
          </a:prstGeom>
          <a:noFill/>
          <a:ln>
            <a:noFill/>
          </a:ln>
        </p:spPr>
        <p:txBody>
          <a:bodyPr anchor="b"/>
          <a:p>
            <a:pPr algn="r">
              <a:lnSpc>
                <a:spcPct val="100000"/>
              </a:lnSpc>
            </a:pPr>
            <a:fld id="{3ADE32DC-A821-42BC-ABBF-2AEC72A0A30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p:spPr>
      </p:sp>
      <p:sp>
        <p:nvSpPr>
          <p:cNvPr id="164"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65" name="TextShape 3"/>
          <p:cNvSpPr txBox="1"/>
          <p:nvPr/>
        </p:nvSpPr>
        <p:spPr>
          <a:xfrm>
            <a:off x="3884760" y="8685360"/>
            <a:ext cx="2971440" cy="458280"/>
          </a:xfrm>
          <a:prstGeom prst="rect">
            <a:avLst/>
          </a:prstGeom>
          <a:noFill/>
          <a:ln>
            <a:noFill/>
          </a:ln>
        </p:spPr>
        <p:txBody>
          <a:bodyPr anchor="b"/>
          <a:p>
            <a:pPr algn="r">
              <a:lnSpc>
                <a:spcPct val="100000"/>
              </a:lnSpc>
            </a:pPr>
            <a:fld id="{BF79942D-D064-4900-80A4-9C3B1323577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p:spPr>
      </p:sp>
      <p:sp>
        <p:nvSpPr>
          <p:cNvPr id="167"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68" name="TextShape 3"/>
          <p:cNvSpPr txBox="1"/>
          <p:nvPr/>
        </p:nvSpPr>
        <p:spPr>
          <a:xfrm>
            <a:off x="3884760" y="8685360"/>
            <a:ext cx="2971440" cy="458280"/>
          </a:xfrm>
          <a:prstGeom prst="rect">
            <a:avLst/>
          </a:prstGeom>
          <a:noFill/>
          <a:ln>
            <a:noFill/>
          </a:ln>
        </p:spPr>
        <p:txBody>
          <a:bodyPr anchor="b"/>
          <a:p>
            <a:pPr algn="r">
              <a:lnSpc>
                <a:spcPct val="100000"/>
              </a:lnSpc>
            </a:pPr>
            <a:fld id="{4A00AE62-E999-42F1-B7FA-04C4DC680F6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p:spPr>
      </p:sp>
      <p:sp>
        <p:nvSpPr>
          <p:cNvPr id="170"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71" name="TextShape 3"/>
          <p:cNvSpPr txBox="1"/>
          <p:nvPr/>
        </p:nvSpPr>
        <p:spPr>
          <a:xfrm>
            <a:off x="3884760" y="8685360"/>
            <a:ext cx="2971440" cy="458280"/>
          </a:xfrm>
          <a:prstGeom prst="rect">
            <a:avLst/>
          </a:prstGeom>
          <a:noFill/>
          <a:ln>
            <a:noFill/>
          </a:ln>
        </p:spPr>
        <p:txBody>
          <a:bodyPr anchor="b"/>
          <a:p>
            <a:pPr algn="r">
              <a:lnSpc>
                <a:spcPct val="100000"/>
              </a:lnSpc>
            </a:pPr>
            <a:fld id="{FB46D515-76E3-4F20-8207-4C0B4701509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p:spPr>
      </p:sp>
      <p:sp>
        <p:nvSpPr>
          <p:cNvPr id="17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We need to build a embedding matrix where each row represent a word vector.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h is the hidden unit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First layer has parameters: 128*(128 + 50 +1) *4 = 91648</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Second layer has parameters: 128*(128 + 128 +1) *4 =131584</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a:t>
            </a:r>
            <a:endParaRPr b="0" lang="en-US" sz="1200" spc="-1" strike="noStrike">
              <a:latin typeface="Arial"/>
            </a:endParaRPr>
          </a:p>
          <a:p>
            <a:pPr>
              <a:lnSpc>
                <a:spcPct val="100000"/>
              </a:lnSpc>
            </a:pPr>
            <a:endParaRPr b="0" lang="en-US" sz="1200" spc="-1" strike="noStrike">
              <a:latin typeface="Arial"/>
            </a:endParaRPr>
          </a:p>
        </p:txBody>
      </p:sp>
      <p:sp>
        <p:nvSpPr>
          <p:cNvPr id="174" name="TextShape 3"/>
          <p:cNvSpPr txBox="1"/>
          <p:nvPr/>
        </p:nvSpPr>
        <p:spPr>
          <a:xfrm>
            <a:off x="3884760" y="8685360"/>
            <a:ext cx="2971440" cy="458280"/>
          </a:xfrm>
          <a:prstGeom prst="rect">
            <a:avLst/>
          </a:prstGeom>
          <a:noFill/>
          <a:ln>
            <a:noFill/>
          </a:ln>
        </p:spPr>
        <p:txBody>
          <a:bodyPr anchor="b"/>
          <a:p>
            <a:pPr algn="r">
              <a:lnSpc>
                <a:spcPct val="100000"/>
              </a:lnSpc>
            </a:pPr>
            <a:fld id="{A99831D4-0936-46D3-8F6A-787995330686}"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49"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p>
            <a:pPr>
              <a:lnSpc>
                <a:spcPct val="100000"/>
              </a:lnSpc>
            </a:pPr>
            <a:fld id="{B24C129D-8765-40CD-A284-47F7D6DAC304}" type="datetime1">
              <a:rPr b="0" lang="en-US" sz="900" spc="-1" strike="noStrike">
                <a:solidFill>
                  <a:srgbClr val="ffffff"/>
                </a:solidFill>
                <a:latin typeface="Calibri"/>
              </a:rPr>
              <a:t>06/17/2020</a:t>
            </a:fld>
            <a:endParaRPr b="0" lang="en-US"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p>
            <a:pPr algn="r">
              <a:lnSpc>
                <a:spcPct val="100000"/>
              </a:lnSpc>
            </a:pPr>
            <a:fld id="{4540AB81-FE3F-4330-95B2-A47E8C4FDADE}"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p>
            <a:pPr>
              <a:lnSpc>
                <a:spcPct val="85000"/>
              </a:lnSpc>
            </a:pPr>
            <a:r>
              <a:rPr b="0" lang="en-US" sz="4800" spc="-49"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1cade4"/>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p>
            <a:pPr>
              <a:lnSpc>
                <a:spcPct val="100000"/>
              </a:lnSpc>
            </a:pPr>
            <a:fld id="{D4097416-5506-4194-8884-3B5A29C4980D}" type="datetime1">
              <a:rPr b="0" lang="en-US" sz="900" spc="-1" strike="noStrike">
                <a:solidFill>
                  <a:srgbClr val="ffffff"/>
                </a:solidFill>
                <a:latin typeface="Calibri"/>
              </a:rPr>
              <a:t>06/17/2020</a:t>
            </a:fld>
            <a:endParaRPr b="0" lang="en-US"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p>
            <a:pPr algn="r">
              <a:lnSpc>
                <a:spcPct val="100000"/>
              </a:lnSpc>
            </a:pPr>
            <a:fld id="{858E0C43-B7CC-43D4-A2D9-7B382B147AB3}" type="slidenum">
              <a:rPr b="0" lang="en-US" sz="1050" spc="-1" strike="noStrike">
                <a:solidFill>
                  <a:srgbClr val="ffffff"/>
                </a:solidFill>
                <a:latin typeface="Calibri"/>
              </a:rPr>
              <a:t>&lt;number&gt;</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hyperlink" Target="https://nlp.stanford.edu/projects/glove/"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100160" y="1423440"/>
            <a:ext cx="10058040" cy="1957320"/>
          </a:xfrm>
          <a:prstGeom prst="rect">
            <a:avLst/>
          </a:prstGeom>
          <a:noFill/>
          <a:ln>
            <a:noFill/>
          </a:ln>
        </p:spPr>
        <p:txBody>
          <a:bodyPr anchor="b">
            <a:normAutofit/>
          </a:bodyPr>
          <a:p>
            <a:pPr>
              <a:lnSpc>
                <a:spcPct val="85000"/>
              </a:lnSpc>
            </a:pPr>
            <a:r>
              <a:rPr b="0" lang="en-US" sz="6000" spc="-49" strike="noStrike">
                <a:solidFill>
                  <a:srgbClr val="262626"/>
                </a:solidFill>
                <a:latin typeface="Calibri Light"/>
              </a:rPr>
              <a:t>NLP Sentiment Analysis </a:t>
            </a:r>
            <a:br/>
            <a:r>
              <a:rPr b="0" lang="en-US" sz="6000" spc="-49" strike="noStrike">
                <a:solidFill>
                  <a:srgbClr val="262626"/>
                </a:solidFill>
                <a:latin typeface="Calibri Light"/>
              </a:rPr>
              <a:t>using Deep Neural Network and Long Short Term Memory (LSTM)</a:t>
            </a:r>
            <a:endParaRPr b="0" lang="en-US" sz="6000" spc="-1" strike="noStrike">
              <a:solidFill>
                <a:srgbClr val="000000"/>
              </a:solidFill>
              <a:latin typeface="Calibri"/>
            </a:endParaRPr>
          </a:p>
        </p:txBody>
      </p:sp>
      <p:sp>
        <p:nvSpPr>
          <p:cNvPr id="98" name="TextShape 2"/>
          <p:cNvSpPr txBox="1"/>
          <p:nvPr/>
        </p:nvSpPr>
        <p:spPr>
          <a:xfrm>
            <a:off x="1100160" y="4455720"/>
            <a:ext cx="10058040" cy="1142640"/>
          </a:xfrm>
          <a:prstGeom prst="rect">
            <a:avLst/>
          </a:prstGeom>
          <a:noFill/>
          <a:ln>
            <a:noFill/>
          </a:ln>
        </p:spPr>
        <p:txBody>
          <a:bodyPr/>
          <a:p>
            <a:pPr>
              <a:lnSpc>
                <a:spcPct val="90000"/>
              </a:lnSpc>
              <a:spcBef>
                <a:spcPts val="1199"/>
              </a:spcBef>
              <a:spcAft>
                <a:spcPts val="201"/>
              </a:spcAft>
            </a:pPr>
            <a:r>
              <a:rPr b="0" lang="en-US" sz="2400" spc="199" strike="noStrike" cap="all">
                <a:solidFill>
                  <a:srgbClr val="344068"/>
                </a:solidFill>
                <a:latin typeface="Calibri Light"/>
              </a:rPr>
              <a:t>Juan Chen</a:t>
            </a:r>
            <a:endParaRPr b="0" lang="en-US" sz="2400" spc="-1" strike="noStrike">
              <a:latin typeface="Arial"/>
            </a:endParaRPr>
          </a:p>
          <a:p>
            <a:pPr>
              <a:lnSpc>
                <a:spcPct val="90000"/>
              </a:lnSpc>
              <a:spcBef>
                <a:spcPts val="1199"/>
              </a:spcBef>
              <a:spcAft>
                <a:spcPts val="201"/>
              </a:spcAft>
            </a:pPr>
            <a:r>
              <a:rPr b="0" lang="en-US" sz="2400" spc="199" strike="noStrike" cap="all">
                <a:solidFill>
                  <a:srgbClr val="344068"/>
                </a:solidFill>
                <a:latin typeface="Calibri Light"/>
              </a:rPr>
              <a:t>May 28, 2020</a:t>
            </a:r>
            <a:endParaRPr b="0" lang="en-US" sz="2400" spc="-1" strike="noStrike">
              <a:latin typeface="Arial"/>
            </a:endParaRPr>
          </a:p>
        </p:txBody>
      </p:sp>
      <p:sp>
        <p:nvSpPr>
          <p:cNvPr id="99" name="TextShape 3"/>
          <p:cNvSpPr txBox="1"/>
          <p:nvPr/>
        </p:nvSpPr>
        <p:spPr>
          <a:xfrm>
            <a:off x="9900360" y="6459840"/>
            <a:ext cx="1311840" cy="364680"/>
          </a:xfrm>
          <a:prstGeom prst="rect">
            <a:avLst/>
          </a:prstGeom>
          <a:noFill/>
          <a:ln>
            <a:noFill/>
          </a:ln>
        </p:spPr>
        <p:txBody>
          <a:bodyPr anchor="ctr"/>
          <a:p>
            <a:pPr algn="r">
              <a:lnSpc>
                <a:spcPct val="100000"/>
              </a:lnSpc>
            </a:pPr>
            <a:fld id="{5995BE45-4B9E-4681-8949-C4E293B19835}" type="slidenum">
              <a:rPr b="0" lang="en-US" sz="1050" spc="-1" strike="noStrike">
                <a:solidFill>
                  <a:srgbClr val="ffffff"/>
                </a:solidFill>
                <a:latin typeface="Calibri"/>
              </a:rPr>
              <a:t>&lt;number&gt;</a:t>
            </a:fld>
            <a:endParaRPr b="0" lang="en-US" sz="105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Conclusion and Future Work</a:t>
            </a:r>
            <a:endParaRPr b="0" lang="en-US" sz="4800" spc="-1" strike="noStrike">
              <a:solidFill>
                <a:srgbClr val="000000"/>
              </a:solidFill>
              <a:latin typeface="Calibri"/>
            </a:endParaRPr>
          </a:p>
        </p:txBody>
      </p:sp>
      <p:sp>
        <p:nvSpPr>
          <p:cNvPr id="146" name="TextShape 2"/>
          <p:cNvSpPr txBox="1"/>
          <p:nvPr/>
        </p:nvSpPr>
        <p:spPr>
          <a:xfrm>
            <a:off x="1097280" y="1845720"/>
            <a:ext cx="9862560" cy="4023000"/>
          </a:xfrm>
          <a:prstGeom prst="rect">
            <a:avLst/>
          </a:prstGeom>
          <a:noFill/>
          <a:ln>
            <a:noFill/>
          </a:ln>
        </p:spPr>
        <p:txBody>
          <a:bodyPr lIns="0" rIns="0"/>
          <a:p>
            <a:pPr lvl="1" marL="384120" indent="-182520">
              <a:lnSpc>
                <a:spcPct val="90000"/>
              </a:lnSpc>
              <a:spcBef>
                <a:spcPts val="201"/>
              </a:spcBef>
              <a:spcAft>
                <a:spcPts val="400"/>
              </a:spcAft>
              <a:buClr>
                <a:srgbClr val="1cade4"/>
              </a:buClr>
              <a:buFont typeface="Arial"/>
              <a:buChar char="•"/>
            </a:pPr>
            <a:r>
              <a:rPr b="0" lang="en-US" sz="2000" spc="-1" strike="noStrike">
                <a:solidFill>
                  <a:srgbClr val="404040"/>
                </a:solidFill>
                <a:latin typeface="Calibri"/>
              </a:rPr>
              <a:t>Word embedding is a powerful vectorization method for NLP problems that captures words semantic meaning.</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Arial"/>
              <a:buChar char="•"/>
            </a:pPr>
            <a:r>
              <a:rPr b="0" lang="en-US" sz="2000" spc="-1" strike="noStrike">
                <a:solidFill>
                  <a:srgbClr val="404040"/>
                </a:solidFill>
                <a:latin typeface="Calibri"/>
              </a:rPr>
              <a:t>RNN is quite versatile for modeling sequence input, and LSTM is good at capturing the long term dependency.</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Arial"/>
              <a:buChar char="•"/>
            </a:pPr>
            <a:r>
              <a:rPr b="0" lang="en-US" sz="2000" spc="-1" strike="noStrike">
                <a:solidFill>
                  <a:srgbClr val="404040"/>
                </a:solidFill>
                <a:latin typeface="Calibri"/>
              </a:rPr>
              <a:t>We can use Gated Recurrent Units (GNU), another version of RNN with fewer gates than LSTM, that may reduce the overfitting and increase training speed because of less parameters.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Arial"/>
              <a:buChar char="•"/>
            </a:pPr>
            <a:r>
              <a:rPr b="0" lang="en-US" sz="2000" spc="-1" strike="noStrike">
                <a:solidFill>
                  <a:srgbClr val="404040"/>
                </a:solidFill>
                <a:latin typeface="Calibri"/>
              </a:rPr>
              <a:t>For Image processing, we can combine CNN-RNN models to improve the accuracy of image recognition problems. We can extract features from the CNN layer and loop through RNN network. Other extraction methods and combinations can be studied.</a:t>
            </a:r>
            <a:endParaRPr b="0" lang="en-US" sz="2000" spc="-1" strike="noStrike">
              <a:solidFill>
                <a:srgbClr val="404040"/>
              </a:solidFill>
              <a:latin typeface="Calibri"/>
            </a:endParaRPr>
          </a:p>
        </p:txBody>
      </p:sp>
      <p:sp>
        <p:nvSpPr>
          <p:cNvPr id="147" name="TextShape 3"/>
          <p:cNvSpPr txBox="1"/>
          <p:nvPr/>
        </p:nvSpPr>
        <p:spPr>
          <a:xfrm>
            <a:off x="9900360" y="6459840"/>
            <a:ext cx="1311840" cy="364680"/>
          </a:xfrm>
          <a:prstGeom prst="rect">
            <a:avLst/>
          </a:prstGeom>
          <a:noFill/>
          <a:ln>
            <a:noFill/>
          </a:ln>
        </p:spPr>
        <p:txBody>
          <a:bodyPr anchor="ctr"/>
          <a:p>
            <a:pPr algn="r">
              <a:lnSpc>
                <a:spcPct val="100000"/>
              </a:lnSpc>
            </a:pPr>
            <a:fld id="{9DA38DD5-C215-4FB1-82D3-D2824B148BBC}" type="slidenum">
              <a:rPr b="0" lang="en-US" sz="1050" spc="-1" strike="noStrike">
                <a:solidFill>
                  <a:srgbClr val="ffffff"/>
                </a:solidFill>
                <a:latin typeface="Calibri"/>
              </a:rPr>
              <a:t>&lt;number&gt;</a:t>
            </a:fld>
            <a:endParaRPr b="0" lang="en-US" sz="105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Content</a:t>
            </a:r>
            <a:endParaRPr b="0" lang="en-US" sz="4800" spc="-1" strike="noStrike">
              <a:solidFill>
                <a:srgbClr val="000000"/>
              </a:solidFill>
              <a:latin typeface="Calibri"/>
            </a:endParaRPr>
          </a:p>
        </p:txBody>
      </p:sp>
      <p:sp>
        <p:nvSpPr>
          <p:cNvPr id="101" name="TextShape 2"/>
          <p:cNvSpPr txBox="1"/>
          <p:nvPr/>
        </p:nvSpPr>
        <p:spPr>
          <a:xfrm>
            <a:off x="1066680" y="1884240"/>
            <a:ext cx="10058040" cy="4023000"/>
          </a:xfrm>
          <a:prstGeom prst="rect">
            <a:avLst/>
          </a:prstGeom>
          <a:noFill/>
          <a:ln>
            <a:noFill/>
          </a:ln>
        </p:spPr>
        <p:txBody>
          <a:bodyPr lIns="0" rIns="0">
            <a:normAutofit/>
          </a:bodyPr>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NLP Overview</a:t>
            </a:r>
            <a:endParaRPr b="0" lang="en-US" sz="2400" spc="-1" strike="noStrike">
              <a:solidFill>
                <a:srgbClr val="404040"/>
              </a:solidFill>
              <a:latin typeface="Calibri"/>
            </a:endParaRPr>
          </a:p>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Modeling Process</a:t>
            </a:r>
            <a:endParaRPr b="0" lang="en-US" sz="2400" spc="-1" strike="noStrike">
              <a:solidFill>
                <a:srgbClr val="404040"/>
              </a:solidFill>
              <a:latin typeface="Calibri"/>
            </a:endParaRPr>
          </a:p>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Transfer Learning with Word Embedding</a:t>
            </a:r>
            <a:endParaRPr b="0" lang="en-US" sz="2400" spc="-1" strike="noStrike">
              <a:solidFill>
                <a:srgbClr val="404040"/>
              </a:solidFill>
              <a:latin typeface="Calibri"/>
            </a:endParaRPr>
          </a:p>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RNN and Long Short Term Memory (LSTM)</a:t>
            </a:r>
            <a:endParaRPr b="0" lang="en-US" sz="2400" spc="-1" strike="noStrike">
              <a:solidFill>
                <a:srgbClr val="404040"/>
              </a:solidFill>
              <a:latin typeface="Calibri"/>
            </a:endParaRPr>
          </a:p>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Model – a 2-Layer DNN</a:t>
            </a:r>
            <a:endParaRPr b="0" lang="en-US" sz="2400" spc="-1" strike="noStrike">
              <a:solidFill>
                <a:srgbClr val="404040"/>
              </a:solidFill>
              <a:latin typeface="Calibri"/>
            </a:endParaRPr>
          </a:p>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Model – a 2-Layer LSTM</a:t>
            </a:r>
            <a:endParaRPr b="0" lang="en-US" sz="2400" spc="-1" strike="noStrike">
              <a:solidFill>
                <a:srgbClr val="404040"/>
              </a:solidFill>
              <a:latin typeface="Calibri"/>
            </a:endParaRPr>
          </a:p>
          <a:p>
            <a:pPr lvl="1" marL="384120" indent="-182520">
              <a:lnSpc>
                <a:spcPct val="150000"/>
              </a:lnSpc>
              <a:spcBef>
                <a:spcPts val="201"/>
              </a:spcBef>
              <a:spcAft>
                <a:spcPts val="400"/>
              </a:spcAft>
              <a:buClr>
                <a:srgbClr val="1cade4"/>
              </a:buClr>
              <a:buFont typeface="Arial"/>
              <a:buChar char="•"/>
            </a:pPr>
            <a:r>
              <a:rPr b="0" lang="en-US" sz="2400" spc="-1" strike="noStrike">
                <a:solidFill>
                  <a:srgbClr val="404040"/>
                </a:solidFill>
                <a:latin typeface="Calibri"/>
              </a:rPr>
              <a:t>Conclusion and Future Work </a:t>
            </a:r>
            <a:endParaRPr b="0" lang="en-US" sz="2400" spc="-1" strike="noStrike">
              <a:solidFill>
                <a:srgbClr val="404040"/>
              </a:solidFill>
              <a:latin typeface="Calibri"/>
            </a:endParaRPr>
          </a:p>
          <a:p>
            <a:pPr>
              <a:lnSpc>
                <a:spcPct val="90000"/>
              </a:lnSpc>
              <a:spcBef>
                <a:spcPts val="1199"/>
              </a:spcBef>
              <a:spcAft>
                <a:spcPts val="201"/>
              </a:spcAft>
            </a:pPr>
            <a:endParaRPr b="0" lang="en-US" sz="2400" spc="-1" strike="noStrike">
              <a:solidFill>
                <a:srgbClr val="404040"/>
              </a:solidFill>
              <a:latin typeface="Calibri"/>
            </a:endParaRPr>
          </a:p>
        </p:txBody>
      </p:sp>
      <p:sp>
        <p:nvSpPr>
          <p:cNvPr id="102" name="TextShape 3"/>
          <p:cNvSpPr txBox="1"/>
          <p:nvPr/>
        </p:nvSpPr>
        <p:spPr>
          <a:xfrm>
            <a:off x="9900360" y="6459840"/>
            <a:ext cx="1311840" cy="364680"/>
          </a:xfrm>
          <a:prstGeom prst="rect">
            <a:avLst/>
          </a:prstGeom>
          <a:noFill/>
          <a:ln>
            <a:noFill/>
          </a:ln>
        </p:spPr>
        <p:txBody>
          <a:bodyPr anchor="ctr"/>
          <a:p>
            <a:pPr algn="r">
              <a:lnSpc>
                <a:spcPct val="100000"/>
              </a:lnSpc>
            </a:pPr>
            <a:fld id="{73530D97-D69C-46C0-AA90-4CCA98E81A49}" type="slidenum">
              <a:rPr b="0" lang="en-US" sz="1050" spc="-1" strike="noStrike">
                <a:solidFill>
                  <a:srgbClr val="ffffff"/>
                </a:solidFill>
                <a:latin typeface="Calibri"/>
              </a:rPr>
              <a:t>&lt;number&gt;</a:t>
            </a:fld>
            <a:endParaRPr b="0" lang="en-US" sz="105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NLP Overview</a:t>
            </a:r>
            <a:endParaRPr b="0" lang="en-US" sz="4800" spc="-1" strike="noStrike">
              <a:solidFill>
                <a:srgbClr val="000000"/>
              </a:solidFill>
              <a:latin typeface="Calibri"/>
            </a:endParaRPr>
          </a:p>
        </p:txBody>
      </p:sp>
      <p:sp>
        <p:nvSpPr>
          <p:cNvPr id="104" name="TextShape 2"/>
          <p:cNvSpPr txBox="1"/>
          <p:nvPr/>
        </p:nvSpPr>
        <p:spPr>
          <a:xfrm>
            <a:off x="6134760" y="1954080"/>
            <a:ext cx="4374000" cy="4240440"/>
          </a:xfrm>
          <a:prstGeom prst="rect">
            <a:avLst/>
          </a:prstGeom>
          <a:noFill/>
          <a:ln>
            <a:solidFill>
              <a:srgbClr val="2683c6"/>
            </a:solidFill>
          </a:ln>
        </p:spPr>
        <p:txBody>
          <a:bodyPr lIns="0" rIns="0">
            <a:normAutofit/>
          </a:bodyPr>
          <a:p>
            <a:pPr marL="91440" indent="-91080" algn="ctr">
              <a:lnSpc>
                <a:spcPct val="90000"/>
              </a:lnSpc>
              <a:spcBef>
                <a:spcPts val="1199"/>
              </a:spcBef>
              <a:spcAft>
                <a:spcPts val="201"/>
              </a:spcAft>
              <a:buClr>
                <a:srgbClr val="1cade4"/>
              </a:buClr>
              <a:buFont typeface="Calibri"/>
              <a:buChar char=" "/>
            </a:pPr>
            <a:r>
              <a:rPr b="1" lang="en-US" sz="2400" spc="-1" strike="noStrike">
                <a:solidFill>
                  <a:srgbClr val="2683c6"/>
                </a:solidFill>
                <a:latin typeface="Calibri"/>
              </a:rPr>
              <a:t>Sentiment Analysis</a:t>
            </a:r>
            <a:endParaRPr b="0" lang="en-US" sz="24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1" lang="en-US" sz="2000" spc="-1" strike="noStrike">
                <a:solidFill>
                  <a:srgbClr val="404040"/>
                </a:solidFill>
                <a:latin typeface="Calibri"/>
              </a:rPr>
              <a:t>Data Sample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love you mum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like you a lot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the game just finished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he is the best player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So sad you are not coming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How dare you ask that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am proud of your achievements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This is so funny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will have a cheese cake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do you want to join me for dinner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sp>
        <p:nvSpPr>
          <p:cNvPr id="105" name="CustomShape 3"/>
          <p:cNvSpPr/>
          <p:nvPr/>
        </p:nvSpPr>
        <p:spPr>
          <a:xfrm>
            <a:off x="1239120" y="1825200"/>
            <a:ext cx="4736520" cy="4562280"/>
          </a:xfrm>
          <a:prstGeom prst="rect">
            <a:avLst/>
          </a:prstGeom>
          <a:noFill/>
          <a:ln>
            <a:noFill/>
          </a:ln>
        </p:spPr>
        <p:style>
          <a:lnRef idx="0"/>
          <a:fillRef idx="0"/>
          <a:effectRef idx="0"/>
          <a:fontRef idx="minor"/>
        </p:style>
        <p:txBody>
          <a:bodyPr lIns="0" rIns="0">
            <a:normAutofit/>
          </a:bodyPr>
          <a:p>
            <a:pPr>
              <a:lnSpc>
                <a:spcPct val="90000"/>
              </a:lnSpc>
              <a:spcBef>
                <a:spcPts val="1199"/>
              </a:spcBef>
              <a:spcAft>
                <a:spcPts val="201"/>
              </a:spcAft>
            </a:pPr>
            <a:r>
              <a:rPr b="0" lang="en-US" sz="2000" spc="-1" strike="noStrike">
                <a:solidFill>
                  <a:srgbClr val="404040"/>
                </a:solidFill>
                <a:latin typeface="Calibri"/>
              </a:rPr>
              <a:t>Typical use cases (understand &amp; generate)</a:t>
            </a:r>
            <a:endParaRPr b="0" lang="en-US" sz="20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Information Retrieval (Search)</a:t>
            </a:r>
            <a:endParaRPr b="0" lang="en-US" sz="18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Text Categorization (Spam, </a:t>
            </a:r>
            <a:r>
              <a:rPr b="1" lang="en-US" sz="1800" spc="-1" strike="noStrike">
                <a:solidFill>
                  <a:srgbClr val="2683c6"/>
                </a:solidFill>
                <a:latin typeface="Calibri"/>
              </a:rPr>
              <a:t>Sentiment</a:t>
            </a:r>
            <a:r>
              <a:rPr b="0" lang="en-US" sz="1800" spc="-1" strike="noStrike">
                <a:solidFill>
                  <a:srgbClr val="404040"/>
                </a:solidFill>
                <a:latin typeface="Calibri"/>
              </a:rPr>
              <a:t>)</a:t>
            </a:r>
            <a:endParaRPr b="0" lang="en-US" sz="18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Conversational Agent (Chatbot)</a:t>
            </a:r>
            <a:endParaRPr b="0" lang="en-US" sz="1800" spc="-1" strike="noStrike">
              <a:latin typeface="Arial"/>
            </a:endParaRPr>
          </a:p>
          <a:p>
            <a:pPr>
              <a:lnSpc>
                <a:spcPct val="90000"/>
              </a:lnSpc>
              <a:spcBef>
                <a:spcPts val="1199"/>
              </a:spcBef>
              <a:spcAft>
                <a:spcPts val="201"/>
              </a:spcAft>
            </a:pPr>
            <a:r>
              <a:rPr b="0" lang="en-US" sz="2000" spc="-1" strike="noStrike">
                <a:solidFill>
                  <a:srgbClr val="404040"/>
                </a:solidFill>
                <a:latin typeface="Calibri"/>
              </a:rPr>
              <a:t>A field at the intersection of</a:t>
            </a:r>
            <a:endParaRPr b="0" lang="en-US" sz="20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Computer Science</a:t>
            </a:r>
            <a:endParaRPr b="0" lang="en-US" sz="18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Linguistics</a:t>
            </a:r>
            <a:endParaRPr b="0" lang="en-US" sz="18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Artificial Intelligence</a:t>
            </a:r>
            <a:endParaRPr b="0" lang="en-US" sz="1800" spc="-1" strike="noStrike">
              <a:latin typeface="Arial"/>
            </a:endParaRPr>
          </a:p>
          <a:p>
            <a:pPr>
              <a:lnSpc>
                <a:spcPct val="90000"/>
              </a:lnSpc>
              <a:spcBef>
                <a:spcPts val="1199"/>
              </a:spcBef>
              <a:spcAft>
                <a:spcPts val="201"/>
              </a:spcAft>
            </a:pPr>
            <a:r>
              <a:rPr b="0" lang="en-US" sz="2000" spc="-1" strike="noStrike">
                <a:solidFill>
                  <a:srgbClr val="404040"/>
                </a:solidFill>
                <a:latin typeface="Calibri"/>
              </a:rPr>
              <a:t>NLP is hard because:</a:t>
            </a:r>
            <a:endParaRPr b="0" lang="en-US" sz="20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Sparsity</a:t>
            </a:r>
            <a:endParaRPr b="0" lang="en-US" sz="1800" spc="-1" strike="noStrike">
              <a:latin typeface="Arial"/>
            </a:endParaRPr>
          </a:p>
          <a:p>
            <a:pPr lvl="1" marL="487080" indent="-28548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Ambiguity</a:t>
            </a:r>
            <a:endParaRPr b="0" lang="en-US" sz="1800" spc="-1" strike="noStrike">
              <a:latin typeface="Arial"/>
            </a:endParaRPr>
          </a:p>
          <a:p>
            <a:pPr lvl="2" marL="669960" indent="-285480">
              <a:lnSpc>
                <a:spcPct val="90000"/>
              </a:lnSpc>
              <a:spcBef>
                <a:spcPts val="201"/>
              </a:spcBef>
              <a:spcAft>
                <a:spcPts val="400"/>
              </a:spcAft>
              <a:buClr>
                <a:srgbClr val="1cade4"/>
              </a:buClr>
              <a:buFont typeface="Arial"/>
              <a:buChar char="•"/>
            </a:pPr>
            <a:r>
              <a:rPr b="0" lang="en-US" sz="1400" spc="-1" strike="noStrike">
                <a:solidFill>
                  <a:srgbClr val="404040"/>
                </a:solidFill>
                <a:latin typeface="Calibri"/>
              </a:rPr>
              <a:t>I saw her duck.</a:t>
            </a:r>
            <a:endParaRPr b="0" lang="en-US" sz="1400" spc="-1" strike="noStrike">
              <a:latin typeface="Arial"/>
            </a:endParaRPr>
          </a:p>
          <a:p>
            <a:pPr lvl="2" marL="669960" indent="-285480">
              <a:lnSpc>
                <a:spcPct val="90000"/>
              </a:lnSpc>
              <a:spcBef>
                <a:spcPts val="201"/>
              </a:spcBef>
              <a:spcAft>
                <a:spcPts val="400"/>
              </a:spcAft>
              <a:buClr>
                <a:srgbClr val="1cade4"/>
              </a:buClr>
              <a:buFont typeface="Arial"/>
              <a:buChar char="•"/>
            </a:pPr>
            <a:r>
              <a:rPr b="0" lang="en-US" sz="1400" spc="-1" strike="noStrike">
                <a:solidFill>
                  <a:srgbClr val="404040"/>
                </a:solidFill>
                <a:latin typeface="Calibri"/>
              </a:rPr>
              <a:t>The pope’s baby steps on gays.</a:t>
            </a:r>
            <a:endParaRPr b="0" lang="en-US" sz="1400" spc="-1" strike="noStrike">
              <a:latin typeface="Arial"/>
            </a:endParaRPr>
          </a:p>
          <a:p>
            <a:pPr marL="201240">
              <a:lnSpc>
                <a:spcPct val="90000"/>
              </a:lnSpc>
              <a:spcBef>
                <a:spcPts val="201"/>
              </a:spcBef>
              <a:spcAft>
                <a:spcPts val="400"/>
              </a:spcAft>
            </a:pPr>
            <a:endParaRPr b="0" lang="en-US" sz="1400" spc="-1" strike="noStrike">
              <a:latin typeface="Arial"/>
            </a:endParaRPr>
          </a:p>
        </p:txBody>
      </p:sp>
      <p:sp>
        <p:nvSpPr>
          <p:cNvPr id="106" name="TextShape 4"/>
          <p:cNvSpPr txBox="1"/>
          <p:nvPr/>
        </p:nvSpPr>
        <p:spPr>
          <a:xfrm>
            <a:off x="9900360" y="6459840"/>
            <a:ext cx="1311840" cy="364680"/>
          </a:xfrm>
          <a:prstGeom prst="rect">
            <a:avLst/>
          </a:prstGeom>
          <a:noFill/>
          <a:ln>
            <a:noFill/>
          </a:ln>
        </p:spPr>
        <p:txBody>
          <a:bodyPr anchor="ctr"/>
          <a:p>
            <a:pPr algn="r">
              <a:lnSpc>
                <a:spcPct val="100000"/>
              </a:lnSpc>
            </a:pPr>
            <a:fld id="{1C600B1C-D897-4500-B1E3-FC60EECF0DA2}" type="slidenum">
              <a:rPr b="0" lang="en-US" sz="1050" spc="-1" strike="noStrike">
                <a:solidFill>
                  <a:srgbClr val="ffffff"/>
                </a:solidFill>
                <a:latin typeface="Calibri"/>
              </a:rPr>
              <a:t>&lt;number&gt;</a:t>
            </a:fld>
            <a:endParaRPr b="0" lang="en-US" sz="105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Modeling Process</a:t>
            </a:r>
            <a:endParaRPr b="0" lang="en-US" sz="4800" spc="-1" strike="noStrike">
              <a:solidFill>
                <a:srgbClr val="000000"/>
              </a:solidFill>
              <a:latin typeface="Calibri"/>
            </a:endParaRPr>
          </a:p>
        </p:txBody>
      </p:sp>
      <p:pic>
        <p:nvPicPr>
          <p:cNvPr id="108" name="Picture 3" descr=""/>
          <p:cNvPicPr/>
          <p:nvPr/>
        </p:nvPicPr>
        <p:blipFill>
          <a:blip r:embed="rId1"/>
          <a:stretch/>
        </p:blipFill>
        <p:spPr>
          <a:xfrm>
            <a:off x="548640" y="2071080"/>
            <a:ext cx="11094480" cy="3270600"/>
          </a:xfrm>
          <a:prstGeom prst="rect">
            <a:avLst/>
          </a:prstGeom>
          <a:ln>
            <a:noFill/>
          </a:ln>
        </p:spPr>
      </p:pic>
      <p:sp>
        <p:nvSpPr>
          <p:cNvPr id="109" name="CustomShape 2"/>
          <p:cNvSpPr/>
          <p:nvPr/>
        </p:nvSpPr>
        <p:spPr>
          <a:xfrm>
            <a:off x="770760" y="3337200"/>
            <a:ext cx="2115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(parse sentence)</a:t>
            </a:r>
            <a:endParaRPr b="0" lang="en-US" sz="1800" spc="-1" strike="noStrike">
              <a:latin typeface="Arial"/>
            </a:endParaRPr>
          </a:p>
        </p:txBody>
      </p:sp>
      <p:sp>
        <p:nvSpPr>
          <p:cNvPr id="110" name="CustomShape 3"/>
          <p:cNvSpPr/>
          <p:nvPr/>
        </p:nvSpPr>
        <p:spPr>
          <a:xfrm>
            <a:off x="2725200" y="3337200"/>
            <a:ext cx="4090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(lower case, stem, lemmatization)</a:t>
            </a:r>
            <a:endParaRPr b="0" lang="en-US" sz="1800" spc="-1" strike="noStrike">
              <a:latin typeface="Arial"/>
            </a:endParaRPr>
          </a:p>
        </p:txBody>
      </p:sp>
      <p:sp>
        <p:nvSpPr>
          <p:cNvPr id="111" name="CustomShape 4"/>
          <p:cNvSpPr/>
          <p:nvPr/>
        </p:nvSpPr>
        <p:spPr>
          <a:xfrm>
            <a:off x="6215400" y="2185920"/>
            <a:ext cx="2776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(encoding/embedding)</a:t>
            </a:r>
            <a:endParaRPr b="0" lang="en-US" sz="1800" spc="-1" strike="noStrike">
              <a:latin typeface="Arial"/>
            </a:endParaRPr>
          </a:p>
        </p:txBody>
      </p:sp>
      <p:sp>
        <p:nvSpPr>
          <p:cNvPr id="112" name="TextShape 5"/>
          <p:cNvSpPr txBox="1"/>
          <p:nvPr/>
        </p:nvSpPr>
        <p:spPr>
          <a:xfrm>
            <a:off x="9900360" y="6459840"/>
            <a:ext cx="1311840" cy="364680"/>
          </a:xfrm>
          <a:prstGeom prst="rect">
            <a:avLst/>
          </a:prstGeom>
          <a:noFill/>
          <a:ln>
            <a:noFill/>
          </a:ln>
        </p:spPr>
        <p:txBody>
          <a:bodyPr anchor="ctr"/>
          <a:p>
            <a:pPr algn="r">
              <a:lnSpc>
                <a:spcPct val="100000"/>
              </a:lnSpc>
            </a:pPr>
            <a:fld id="{3DB6B759-6301-4CEA-9789-A336B6E3FD75}" type="slidenum">
              <a:rPr b="0" lang="en-US" sz="1050" spc="-1" strike="noStrike">
                <a:solidFill>
                  <a:srgbClr val="ffffff"/>
                </a:solidFill>
                <a:latin typeface="Calibri"/>
              </a:rPr>
              <a:t>&lt;number&gt;</a:t>
            </a:fld>
            <a:endParaRPr b="0" lang="en-US" sz="1050" spc="-1" strike="noStrike">
              <a:latin typeface="Times New Roman"/>
            </a:endParaRPr>
          </a:p>
        </p:txBody>
      </p:sp>
      <p:sp>
        <p:nvSpPr>
          <p:cNvPr id="113" name="CustomShape 6"/>
          <p:cNvSpPr/>
          <p:nvPr/>
        </p:nvSpPr>
        <p:spPr>
          <a:xfrm>
            <a:off x="6420240" y="5178960"/>
            <a:ext cx="2191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(NB, Logistic, NN)</a:t>
            </a:r>
            <a:endParaRPr b="0" lang="en-US" sz="1800" spc="-1" strike="noStrike">
              <a:latin typeface="Arial"/>
            </a:endParaRPr>
          </a:p>
        </p:txBody>
      </p:sp>
      <p:sp>
        <p:nvSpPr>
          <p:cNvPr id="114" name="CustomShape 7"/>
          <p:cNvSpPr/>
          <p:nvPr/>
        </p:nvSpPr>
        <p:spPr>
          <a:xfrm>
            <a:off x="8925840" y="5157360"/>
            <a:ext cx="3104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(Accuracy, F1, ROC-AUC )</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3" descr=""/>
          <p:cNvPicPr/>
          <p:nvPr/>
        </p:nvPicPr>
        <p:blipFill>
          <a:blip r:embed="rId1"/>
          <a:stretch/>
        </p:blipFill>
        <p:spPr>
          <a:xfrm>
            <a:off x="609480" y="2612160"/>
            <a:ext cx="4816440" cy="4245480"/>
          </a:xfrm>
          <a:prstGeom prst="rect">
            <a:avLst/>
          </a:prstGeom>
          <a:ln>
            <a:noFill/>
          </a:ln>
        </p:spPr>
      </p:pic>
      <p:sp>
        <p:nvSpPr>
          <p:cNvPr id="116"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Transfer Learning with Word Embedding</a:t>
            </a:r>
            <a:endParaRPr b="0" lang="en-US" sz="4800" spc="-1" strike="noStrike">
              <a:solidFill>
                <a:srgbClr val="000000"/>
              </a:solidFill>
              <a:latin typeface="Calibri"/>
            </a:endParaRPr>
          </a:p>
        </p:txBody>
      </p:sp>
      <p:sp>
        <p:nvSpPr>
          <p:cNvPr id="117" name="TextShape 2"/>
          <p:cNvSpPr txBox="1"/>
          <p:nvPr/>
        </p:nvSpPr>
        <p:spPr>
          <a:xfrm>
            <a:off x="1244880" y="1820520"/>
            <a:ext cx="4627440" cy="1015560"/>
          </a:xfrm>
          <a:prstGeom prst="rect">
            <a:avLst/>
          </a:prstGeom>
          <a:noFill/>
          <a:ln>
            <a:noFill/>
          </a:ln>
        </p:spPr>
        <p:txBody>
          <a:bodyPr lIns="0" rIns="0">
            <a:normAutofit/>
          </a:bodyPr>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GloVe represents word in a continuous vector space where semantically similar words are mapped in close neighborhood. </a:t>
            </a:r>
            <a:endParaRPr b="0" lang="en-US" sz="2000" spc="-1" strike="noStrike">
              <a:solidFill>
                <a:srgbClr val="404040"/>
              </a:solidFill>
              <a:latin typeface="Calibri"/>
            </a:endParaRPr>
          </a:p>
        </p:txBody>
      </p:sp>
      <p:pic>
        <p:nvPicPr>
          <p:cNvPr id="118" name="Picture 4" descr=""/>
          <p:cNvPicPr/>
          <p:nvPr/>
        </p:nvPicPr>
        <p:blipFill>
          <a:blip r:embed="rId2"/>
          <a:stretch/>
        </p:blipFill>
        <p:spPr>
          <a:xfrm>
            <a:off x="5963760" y="3785040"/>
            <a:ext cx="4627440" cy="2657160"/>
          </a:xfrm>
          <a:prstGeom prst="rect">
            <a:avLst/>
          </a:prstGeom>
          <a:ln>
            <a:noFill/>
          </a:ln>
        </p:spPr>
      </p:pic>
      <p:sp>
        <p:nvSpPr>
          <p:cNvPr id="119" name="CustomShape 3"/>
          <p:cNvSpPr/>
          <p:nvPr/>
        </p:nvSpPr>
        <p:spPr>
          <a:xfrm>
            <a:off x="5872680" y="1825200"/>
            <a:ext cx="5163840" cy="4023000"/>
          </a:xfrm>
          <a:prstGeom prst="rect">
            <a:avLst/>
          </a:prstGeom>
          <a:noFill/>
          <a:ln>
            <a:noFill/>
          </a:ln>
        </p:spPr>
        <p:style>
          <a:lnRef idx="0"/>
          <a:fillRef idx="0"/>
          <a:effectRef idx="0"/>
          <a:fontRef idx="minor"/>
        </p:style>
        <p:txBody>
          <a:bodyPr lIns="0" rIns="0">
            <a:normAutofit/>
          </a:bodyPr>
          <a:p>
            <a:pPr marL="91440" indent="-91080">
              <a:lnSpc>
                <a:spcPct val="100000"/>
              </a:lnSpc>
              <a:spcBef>
                <a:spcPts val="1199"/>
              </a:spcBef>
              <a:spcAft>
                <a:spcPts val="201"/>
              </a:spcAft>
              <a:buClr>
                <a:srgbClr val="1cade4"/>
              </a:buClr>
              <a:buFont typeface="Calibri"/>
              <a:buChar char=" "/>
            </a:pPr>
            <a:r>
              <a:rPr b="0" lang="en-US" sz="1800" spc="-1" strike="noStrike">
                <a:solidFill>
                  <a:srgbClr val="404040"/>
                </a:solidFill>
                <a:latin typeface="Calibri"/>
              </a:rPr>
              <a:t>GloVe is </a:t>
            </a:r>
            <a:r>
              <a:rPr b="0" lang="en-US" sz="1800" spc="-1" strike="noStrike">
                <a:solidFill>
                  <a:srgbClr val="000000"/>
                </a:solidFill>
                <a:latin typeface="Calibri"/>
              </a:rPr>
              <a:t>trained on Wikipedia articles that projects each of the 400,000 words into a 50-dimension space. </a:t>
            </a:r>
            <a:r>
              <a:rPr b="0" lang="en-US" sz="1800" spc="-1" strike="noStrike">
                <a:solidFill>
                  <a:srgbClr val="404040"/>
                </a:solidFill>
                <a:latin typeface="Calibri"/>
              </a:rPr>
              <a:t>(</a:t>
            </a:r>
            <a:r>
              <a:rPr b="0" lang="en-US" sz="1800" spc="-1" strike="noStrike" u="sng">
                <a:solidFill>
                  <a:srgbClr val="96de37"/>
                </a:solidFill>
                <a:uFillTx/>
                <a:latin typeface="Calibri"/>
                <a:hlinkClick r:id="rId3"/>
              </a:rPr>
              <a:t>https://nlp.stanford.edu/projects/glove/</a:t>
            </a:r>
            <a:r>
              <a:rPr b="0" lang="en-US" sz="1800" spc="-1" strike="noStrike" u="sng">
                <a:solidFill>
                  <a:srgbClr val="404040"/>
                </a:solidFill>
                <a:uFillTx/>
                <a:latin typeface="Calibri"/>
              </a:rPr>
              <a:t>)</a:t>
            </a:r>
            <a:endParaRPr b="0" lang="en-US" sz="1800" spc="-1" strike="noStrike">
              <a:latin typeface="Arial"/>
            </a:endParaRPr>
          </a:p>
          <a:p>
            <a:pPr marL="91440" indent="-91080">
              <a:lnSpc>
                <a:spcPct val="100000"/>
              </a:lnSpc>
              <a:spcBef>
                <a:spcPts val="1199"/>
              </a:spcBef>
              <a:spcAft>
                <a:spcPts val="201"/>
              </a:spcAft>
              <a:buClr>
                <a:srgbClr val="1cade4"/>
              </a:buClr>
              <a:buFont typeface="Calibri"/>
              <a:buChar char=" "/>
            </a:pPr>
            <a:r>
              <a:rPr b="0" lang="en-US" sz="1200" spc="-1" strike="noStrike">
                <a:solidFill>
                  <a:srgbClr val="2683c6"/>
                </a:solidFill>
                <a:latin typeface="Calibri"/>
              </a:rPr>
              <a:t>Energy:  [ 0.068807,  0.36938 ,  1.0194  ,  0.72622 ,  0.33166 , … ,  0.75698 , -0.53484 ,  0.86998 ,  0.023162,  0.49219 ]</a:t>
            </a:r>
            <a:endParaRPr b="0" lang="en-US" sz="1200" spc="-1" strike="noStrike">
              <a:latin typeface="Arial"/>
            </a:endParaRPr>
          </a:p>
          <a:p>
            <a:pPr marL="91440" indent="-91080">
              <a:lnSpc>
                <a:spcPct val="100000"/>
              </a:lnSpc>
              <a:spcBef>
                <a:spcPts val="1199"/>
              </a:spcBef>
              <a:spcAft>
                <a:spcPts val="201"/>
              </a:spcAft>
              <a:buClr>
                <a:srgbClr val="1cade4"/>
              </a:buClr>
              <a:buFont typeface="Calibri"/>
              <a:buChar char=" "/>
            </a:pPr>
            <a:r>
              <a:rPr b="0" lang="en-US" sz="1200" spc="-1" strike="noStrike">
                <a:solidFill>
                  <a:srgbClr val="2683c6"/>
                </a:solidFill>
                <a:latin typeface="Calibri"/>
              </a:rPr>
              <a:t>Italy:      [ 1.7704   , -0.77758  , -0.95302  ,  0.329    ,  0.040391 , … ,  1.1948   , -0.18     , -0.35325  ,  0.44488  , -0.83675  ]</a:t>
            </a:r>
            <a:endParaRPr b="0" lang="en-US" sz="1200" spc="-1" strike="noStrike">
              <a:latin typeface="Arial"/>
            </a:endParaRPr>
          </a:p>
        </p:txBody>
      </p:sp>
      <p:sp>
        <p:nvSpPr>
          <p:cNvPr id="120" name="TextShape 4"/>
          <p:cNvSpPr txBox="1"/>
          <p:nvPr/>
        </p:nvSpPr>
        <p:spPr>
          <a:xfrm>
            <a:off x="9900360" y="6459840"/>
            <a:ext cx="1311840" cy="364680"/>
          </a:xfrm>
          <a:prstGeom prst="rect">
            <a:avLst/>
          </a:prstGeom>
          <a:noFill/>
          <a:ln>
            <a:noFill/>
          </a:ln>
        </p:spPr>
        <p:txBody>
          <a:bodyPr anchor="ctr"/>
          <a:p>
            <a:pPr algn="r">
              <a:lnSpc>
                <a:spcPct val="100000"/>
              </a:lnSpc>
            </a:pPr>
            <a:fld id="{E55E1B9D-643A-48EE-9184-E8DCD0520BB1}" type="slidenum">
              <a:rPr b="0" lang="en-US" sz="1050" spc="-1" strike="noStrike">
                <a:solidFill>
                  <a:srgbClr val="ffffff"/>
                </a:solidFill>
                <a:latin typeface="Calibri"/>
              </a:rPr>
              <a:t>&lt;number&gt;</a:t>
            </a:fld>
            <a:endParaRPr b="0" lang="en-US" sz="105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7" descr=""/>
          <p:cNvPicPr/>
          <p:nvPr/>
        </p:nvPicPr>
        <p:blipFill>
          <a:blip r:embed="rId1"/>
          <a:stretch/>
        </p:blipFill>
        <p:spPr>
          <a:xfrm>
            <a:off x="2549520" y="3429000"/>
            <a:ext cx="6273000" cy="2841120"/>
          </a:xfrm>
          <a:prstGeom prst="rect">
            <a:avLst/>
          </a:prstGeom>
          <a:ln>
            <a:noFill/>
          </a:ln>
        </p:spPr>
      </p:pic>
      <p:sp>
        <p:nvSpPr>
          <p:cNvPr id="122"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RNN</a:t>
            </a:r>
            <a:endParaRPr b="0" lang="en-US" sz="4800" spc="-1" strike="noStrike">
              <a:solidFill>
                <a:srgbClr val="000000"/>
              </a:solidFill>
              <a:latin typeface="Calibri"/>
            </a:endParaRPr>
          </a:p>
        </p:txBody>
      </p:sp>
      <p:sp>
        <p:nvSpPr>
          <p:cNvPr id="123" name="TextShape 2"/>
          <p:cNvSpPr txBox="1"/>
          <p:nvPr/>
        </p:nvSpPr>
        <p:spPr>
          <a:xfrm>
            <a:off x="1164960" y="1737360"/>
            <a:ext cx="9929520" cy="4254480"/>
          </a:xfrm>
          <a:prstGeom prst="rect">
            <a:avLst/>
          </a:prstGeom>
          <a:noFill/>
          <a:ln>
            <a:noFill/>
          </a:ln>
        </p:spPr>
        <p:txBody>
          <a:bodyPr lIns="0" rIns="0"/>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Based on the observations, RNN is a network that the input for each step is not only input data at this step, but also output from previous step.</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Issues with basic RNN unit:</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Gradient vanishes when doing network training</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Arial"/>
              <a:buChar char="•"/>
            </a:pPr>
            <a:r>
              <a:rPr b="0" lang="en-US" sz="1800" spc="-1" strike="noStrike">
                <a:solidFill>
                  <a:srgbClr val="404040"/>
                </a:solidFill>
                <a:latin typeface="Calibri"/>
              </a:rPr>
              <a:t>Memory cannot remember long sequence</a:t>
            </a:r>
            <a:endParaRPr b="0" lang="en-US" sz="1800" spc="-1" strike="noStrike">
              <a:solidFill>
                <a:srgbClr val="404040"/>
              </a:solidFill>
              <a:latin typeface="Calibri"/>
            </a:endParaRPr>
          </a:p>
        </p:txBody>
      </p:sp>
      <p:sp>
        <p:nvSpPr>
          <p:cNvPr id="124" name="TextShape 3"/>
          <p:cNvSpPr txBox="1"/>
          <p:nvPr/>
        </p:nvSpPr>
        <p:spPr>
          <a:xfrm>
            <a:off x="9900360" y="6459840"/>
            <a:ext cx="1311840" cy="364680"/>
          </a:xfrm>
          <a:prstGeom prst="rect">
            <a:avLst/>
          </a:prstGeom>
          <a:noFill/>
          <a:ln>
            <a:noFill/>
          </a:ln>
        </p:spPr>
        <p:txBody>
          <a:bodyPr anchor="ctr"/>
          <a:p>
            <a:pPr algn="r">
              <a:lnSpc>
                <a:spcPct val="100000"/>
              </a:lnSpc>
            </a:pPr>
            <a:fld id="{2C197E7B-D2C4-4CD3-888E-BBC7D4EFB82F}" type="slidenum">
              <a:rPr b="0" lang="en-US" sz="1050" spc="-1" strike="noStrike">
                <a:solidFill>
                  <a:srgbClr val="ffffff"/>
                </a:solidFill>
                <a:latin typeface="Calibri"/>
              </a:rPr>
              <a:t>&lt;number&gt;</a:t>
            </a:fld>
            <a:endParaRPr b="0" lang="en-US" sz="1050" spc="-1" strike="noStrike">
              <a:latin typeface="Times New Roman"/>
            </a:endParaRPr>
          </a:p>
        </p:txBody>
      </p:sp>
      <p:pic>
        <p:nvPicPr>
          <p:cNvPr id="125" name="Picture 4" descr=""/>
          <p:cNvPicPr/>
          <p:nvPr/>
        </p:nvPicPr>
        <p:blipFill>
          <a:blip r:embed="rId2"/>
          <a:stretch/>
        </p:blipFill>
        <p:spPr>
          <a:xfrm>
            <a:off x="6095880" y="2423520"/>
            <a:ext cx="5364000" cy="1450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US" sz="4800" spc="-49" strike="noStrike">
                <a:solidFill>
                  <a:srgbClr val="404040"/>
                </a:solidFill>
                <a:latin typeface="Calibri Light"/>
              </a:rPr>
              <a:t>Long Short Term Memory (LSTM)</a:t>
            </a:r>
            <a:endParaRPr b="0" lang="en-US" sz="4800" spc="-1" strike="noStrike">
              <a:solidFill>
                <a:srgbClr val="000000"/>
              </a:solidFill>
              <a:latin typeface="Calibri"/>
            </a:endParaRPr>
          </a:p>
        </p:txBody>
      </p:sp>
      <p:sp>
        <p:nvSpPr>
          <p:cNvPr id="127" name="TextShape 2"/>
          <p:cNvSpPr txBox="1"/>
          <p:nvPr/>
        </p:nvSpPr>
        <p:spPr>
          <a:xfrm>
            <a:off x="9900360" y="6459840"/>
            <a:ext cx="1311840" cy="364680"/>
          </a:xfrm>
          <a:prstGeom prst="rect">
            <a:avLst/>
          </a:prstGeom>
          <a:noFill/>
          <a:ln>
            <a:noFill/>
          </a:ln>
        </p:spPr>
        <p:txBody>
          <a:bodyPr anchor="ctr"/>
          <a:p>
            <a:pPr algn="r">
              <a:lnSpc>
                <a:spcPct val="100000"/>
              </a:lnSpc>
            </a:pPr>
            <a:fld id="{7263A928-620B-483F-BB47-A12BE2549E9D}" type="slidenum">
              <a:rPr b="0" lang="en-US" sz="1050" spc="-1" strike="noStrike">
                <a:solidFill>
                  <a:srgbClr val="ffffff"/>
                </a:solidFill>
                <a:latin typeface="Calibri"/>
              </a:rPr>
              <a:t>&lt;number&gt;</a:t>
            </a:fld>
            <a:endParaRPr b="0" lang="en-US" sz="1050" spc="-1" strike="noStrike">
              <a:latin typeface="Times New Roman"/>
            </a:endParaRPr>
          </a:p>
        </p:txBody>
      </p:sp>
      <p:grpSp>
        <p:nvGrpSpPr>
          <p:cNvPr id="128" name="Group 3"/>
          <p:cNvGrpSpPr/>
          <p:nvPr/>
        </p:nvGrpSpPr>
        <p:grpSpPr>
          <a:xfrm>
            <a:off x="1745280" y="1995840"/>
            <a:ext cx="8078040" cy="3926160"/>
            <a:chOff x="1745280" y="1995840"/>
            <a:chExt cx="8078040" cy="3926160"/>
          </a:xfrm>
        </p:grpSpPr>
        <p:pic>
          <p:nvPicPr>
            <p:cNvPr id="129" name="Picture 9" descr=""/>
            <p:cNvPicPr/>
            <p:nvPr/>
          </p:nvPicPr>
          <p:blipFill>
            <a:blip r:embed="rId1"/>
            <a:stretch/>
          </p:blipFill>
          <p:spPr>
            <a:xfrm>
              <a:off x="1745280" y="1995840"/>
              <a:ext cx="8078040" cy="3903480"/>
            </a:xfrm>
            <a:prstGeom prst="rect">
              <a:avLst/>
            </a:prstGeom>
            <a:ln>
              <a:noFill/>
            </a:ln>
          </p:spPr>
        </p:pic>
        <p:pic>
          <p:nvPicPr>
            <p:cNvPr id="130" name="Picture 7" descr=""/>
            <p:cNvPicPr/>
            <p:nvPr/>
          </p:nvPicPr>
          <p:blipFill>
            <a:blip r:embed="rId2"/>
            <a:stretch/>
          </p:blipFill>
          <p:spPr>
            <a:xfrm>
              <a:off x="6736680" y="5260680"/>
              <a:ext cx="181440" cy="661320"/>
            </a:xfrm>
            <a:prstGeom prst="rect">
              <a:avLst/>
            </a:prstGeom>
            <a:ln>
              <a:noFill/>
            </a:ln>
          </p:spPr>
        </p:pic>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2" descr=""/>
          <p:cNvPicPr/>
          <p:nvPr/>
        </p:nvPicPr>
        <p:blipFill>
          <a:blip r:embed="rId1"/>
          <a:stretch/>
        </p:blipFill>
        <p:spPr>
          <a:xfrm>
            <a:off x="4200120" y="1737360"/>
            <a:ext cx="3630960" cy="2378880"/>
          </a:xfrm>
          <a:prstGeom prst="rect">
            <a:avLst/>
          </a:prstGeom>
          <a:ln>
            <a:noFill/>
          </a:ln>
        </p:spPr>
      </p:pic>
      <p:sp>
        <p:nvSpPr>
          <p:cNvPr id="132"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A 2-Layer DNN</a:t>
            </a:r>
            <a:br/>
            <a:r>
              <a:rPr b="0" lang="en-US" sz="2800" spc="-49" strike="noStrike">
                <a:solidFill>
                  <a:srgbClr val="404040"/>
                </a:solidFill>
                <a:latin typeface="Calibri Light"/>
              </a:rPr>
              <a:t>1 hidden + 1 output layer</a:t>
            </a:r>
            <a:endParaRPr b="0" lang="en-US" sz="2800" spc="-1" strike="noStrike">
              <a:solidFill>
                <a:srgbClr val="000000"/>
              </a:solidFill>
              <a:latin typeface="Calibri"/>
            </a:endParaRPr>
          </a:p>
        </p:txBody>
      </p:sp>
      <p:sp>
        <p:nvSpPr>
          <p:cNvPr id="133" name="TextShape 2"/>
          <p:cNvSpPr txBox="1"/>
          <p:nvPr/>
        </p:nvSpPr>
        <p:spPr>
          <a:xfrm>
            <a:off x="1218600" y="2115000"/>
            <a:ext cx="2896920" cy="3787200"/>
          </a:xfrm>
          <a:prstGeom prst="rect">
            <a:avLst/>
          </a:prstGeom>
          <a:noFill/>
          <a:ln>
            <a:solidFill>
              <a:srgbClr val="2683c6"/>
            </a:solidFill>
          </a:ln>
        </p:spPr>
        <p:txBody>
          <a:bodyPr lIns="0" rIns="0">
            <a:normAutofit/>
          </a:bodyPr>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emoji_model = build_nn_model(</a:t>
            </a:r>
            <a:endParaRPr b="0" lang="en-US" sz="16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    </a:t>
            </a:r>
            <a:r>
              <a:rPr b="0" lang="en-US" sz="1600" spc="-1" strike="noStrike">
                <a:solidFill>
                  <a:srgbClr val="404040"/>
                </a:solidFill>
                <a:latin typeface="Calibri"/>
              </a:rPr>
              <a:t>input_dim=50, </a:t>
            </a:r>
            <a:endParaRPr b="0" lang="en-US" sz="16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    </a:t>
            </a:r>
            <a:r>
              <a:rPr b="0" lang="en-US" sz="1600" spc="-1" strike="noStrike">
                <a:solidFill>
                  <a:srgbClr val="404040"/>
                </a:solidFill>
                <a:latin typeface="Calibri"/>
              </a:rPr>
              <a:t>layers=[50], </a:t>
            </a:r>
            <a:endParaRPr b="0" lang="en-US" sz="16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    </a:t>
            </a:r>
            <a:r>
              <a:rPr b="0" lang="en-US" sz="1600" spc="-1" strike="noStrike">
                <a:solidFill>
                  <a:srgbClr val="404040"/>
                </a:solidFill>
                <a:latin typeface="Calibri"/>
              </a:rPr>
              <a:t>output_dim=5)</a:t>
            </a:r>
            <a:endParaRPr b="0" lang="en-US" sz="1600" spc="-1" strike="noStrike">
              <a:solidFill>
                <a:srgbClr val="404040"/>
              </a:solidFill>
              <a:latin typeface="Calibri"/>
            </a:endParaRPr>
          </a:p>
          <a:p>
            <a:pPr>
              <a:lnSpc>
                <a:spcPct val="90000"/>
              </a:lnSpc>
              <a:spcBef>
                <a:spcPts val="1199"/>
              </a:spcBef>
              <a:spcAft>
                <a:spcPts val="201"/>
              </a:spcAft>
            </a:pPr>
            <a:endParaRPr b="0" lang="en-US" sz="16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emoji_model.compile(</a:t>
            </a:r>
            <a:endParaRPr b="0" lang="en-US" sz="1600" spc="-1" strike="noStrike">
              <a:solidFill>
                <a:srgbClr val="404040"/>
              </a:solidFill>
              <a:latin typeface="Calibri"/>
            </a:endParaRPr>
          </a:p>
          <a:p>
            <a:pPr>
              <a:lnSpc>
                <a:spcPct val="90000"/>
              </a:lnSpc>
              <a:spcBef>
                <a:spcPts val="1199"/>
              </a:spcBef>
              <a:spcAft>
                <a:spcPts val="201"/>
              </a:spcAft>
            </a:pPr>
            <a:r>
              <a:rPr b="0" lang="en-US" sz="1600" spc="-1" strike="noStrike">
                <a:solidFill>
                  <a:srgbClr val="404040"/>
                </a:solidFill>
                <a:latin typeface="Calibri"/>
              </a:rPr>
              <a:t> </a:t>
            </a:r>
            <a:r>
              <a:rPr b="0" lang="en-US" sz="1600" spc="-1" strike="noStrike">
                <a:solidFill>
                  <a:srgbClr val="404040"/>
                </a:solidFill>
                <a:latin typeface="Calibri"/>
              </a:rPr>
              <a:t>loss='categorical_crossentropy',</a:t>
            </a:r>
            <a:endParaRPr b="0" lang="en-US" sz="16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    </a:t>
            </a:r>
            <a:r>
              <a:rPr b="0" lang="en-US" sz="1600" spc="-1" strike="noStrike">
                <a:solidFill>
                  <a:srgbClr val="404040"/>
                </a:solidFill>
                <a:latin typeface="Calibri"/>
              </a:rPr>
              <a:t>optimizer='adam',</a:t>
            </a:r>
            <a:endParaRPr b="0" lang="en-US" sz="16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    </a:t>
            </a:r>
            <a:r>
              <a:rPr b="0" lang="en-US" sz="1600" spc="-1" strike="noStrike">
                <a:solidFill>
                  <a:srgbClr val="404040"/>
                </a:solidFill>
                <a:latin typeface="Calibri"/>
              </a:rPr>
              <a:t>metrics=['accuracy'])</a:t>
            </a:r>
            <a:endParaRPr b="0" lang="en-US" sz="1600" spc="-1" strike="noStrike">
              <a:solidFill>
                <a:srgbClr val="404040"/>
              </a:solidFill>
              <a:latin typeface="Calibri"/>
            </a:endParaRPr>
          </a:p>
        </p:txBody>
      </p:sp>
      <p:pic>
        <p:nvPicPr>
          <p:cNvPr id="134" name="Picture 4" descr=""/>
          <p:cNvPicPr/>
          <p:nvPr/>
        </p:nvPicPr>
        <p:blipFill>
          <a:blip r:embed="rId2"/>
          <a:stretch/>
        </p:blipFill>
        <p:spPr>
          <a:xfrm>
            <a:off x="4262400" y="4008960"/>
            <a:ext cx="3568680" cy="2378880"/>
          </a:xfrm>
          <a:prstGeom prst="rect">
            <a:avLst/>
          </a:prstGeom>
          <a:ln>
            <a:noFill/>
          </a:ln>
        </p:spPr>
      </p:pic>
      <p:sp>
        <p:nvSpPr>
          <p:cNvPr id="135" name="CustomShape 3"/>
          <p:cNvSpPr/>
          <p:nvPr/>
        </p:nvSpPr>
        <p:spPr>
          <a:xfrm>
            <a:off x="8127000" y="2272320"/>
            <a:ext cx="3275280" cy="3106440"/>
          </a:xfrm>
          <a:prstGeom prst="rect">
            <a:avLst/>
          </a:prstGeom>
          <a:noFill/>
          <a:ln>
            <a:solidFill>
              <a:schemeClr val="accent2"/>
            </a:solidFill>
          </a:ln>
        </p:spPr>
        <p:style>
          <a:lnRef idx="0"/>
          <a:fillRef idx="0"/>
          <a:effectRef idx="0"/>
          <a:fontRef idx="minor"/>
        </p:style>
        <p:txBody>
          <a:bodyPr lIns="0" rIns="0">
            <a:normAutofit/>
          </a:bodyPr>
          <a:p>
            <a:pPr marL="91440" indent="-91080">
              <a:lnSpc>
                <a:spcPct val="90000"/>
              </a:lnSpc>
              <a:spcBef>
                <a:spcPts val="1199"/>
              </a:spcBef>
              <a:spcAft>
                <a:spcPts val="201"/>
              </a:spcAft>
              <a:buClr>
                <a:srgbClr val="1cade4"/>
              </a:buClr>
              <a:buFont typeface="Calibri"/>
              <a:buChar char=" "/>
            </a:pPr>
            <a:r>
              <a:rPr b="1" lang="en-US" sz="2000" spc="-1" strike="noStrike">
                <a:solidFill>
                  <a:srgbClr val="404040"/>
                </a:solidFill>
                <a:latin typeface="Calibri"/>
              </a:rPr>
              <a:t>New Predictions</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love you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It's horrible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Funny lol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Lets play with a ball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Food is ready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ff0000"/>
                </a:solidFill>
                <a:latin typeface="Calibri"/>
              </a:rPr>
              <a:t>I do not like it</a:t>
            </a:r>
            <a:r>
              <a:rPr b="0" lang="en-US" sz="2000" spc="-1" strike="noStrike">
                <a:solidFill>
                  <a:srgbClr val="ff0000"/>
                </a:solidFill>
                <a:latin typeface="Calibri"/>
              </a:rPr>
              <a:t>	</a:t>
            </a:r>
            <a:r>
              <a:rPr b="0" lang="en-US" sz="2000" spc="-1" strike="noStrike">
                <a:solidFill>
                  <a:srgbClr val="ff0000"/>
                </a:solidFill>
                <a:latin typeface="Calibri"/>
              </a:rPr>
              <a:t>	</a:t>
            </a:r>
            <a:r>
              <a:rPr b="0" lang="en-US" sz="2000" spc="-1" strike="noStrike">
                <a:solidFill>
                  <a:srgbClr val="ff0000"/>
                </a:solidFill>
                <a:latin typeface="Calibri"/>
              </a:rPr>
              <a:t>😄</a:t>
            </a:r>
            <a:endParaRPr b="0" lang="en-US" sz="2000" spc="-1" strike="noStrike">
              <a:latin typeface="Arial"/>
            </a:endParaRPr>
          </a:p>
        </p:txBody>
      </p:sp>
      <p:sp>
        <p:nvSpPr>
          <p:cNvPr id="136" name="TextShape 4"/>
          <p:cNvSpPr txBox="1"/>
          <p:nvPr/>
        </p:nvSpPr>
        <p:spPr>
          <a:xfrm>
            <a:off x="9900360" y="6459840"/>
            <a:ext cx="1311840" cy="364680"/>
          </a:xfrm>
          <a:prstGeom prst="rect">
            <a:avLst/>
          </a:prstGeom>
          <a:noFill/>
          <a:ln>
            <a:noFill/>
          </a:ln>
        </p:spPr>
        <p:txBody>
          <a:bodyPr anchor="ctr"/>
          <a:p>
            <a:pPr algn="r">
              <a:lnSpc>
                <a:spcPct val="100000"/>
              </a:lnSpc>
            </a:pPr>
            <a:fld id="{6FDE138E-5E45-494D-A7C4-7B4E429AEA6D}" type="slidenum">
              <a:rPr b="0" lang="en-US" sz="1050" spc="-1" strike="noStrike">
                <a:solidFill>
                  <a:srgbClr val="ffffff"/>
                </a:solidFill>
                <a:latin typeface="Calibri"/>
              </a:rPr>
              <a:t>&lt;number&gt;</a:t>
            </a:fld>
            <a:endParaRPr b="0" lang="en-US" sz="1050" spc="-1" strike="noStrike">
              <a:latin typeface="Times New Roman"/>
            </a:endParaRPr>
          </a:p>
        </p:txBody>
      </p:sp>
      <p:graphicFrame>
        <p:nvGraphicFramePr>
          <p:cNvPr id="137" name="Table 5"/>
          <p:cNvGraphicFramePr/>
          <p:nvPr/>
        </p:nvGraphicFramePr>
        <p:xfrm>
          <a:off x="5284800" y="2410920"/>
          <a:ext cx="2102760" cy="719280"/>
        </p:xfrm>
        <a:graphic>
          <a:graphicData uri="http://schemas.openxmlformats.org/drawingml/2006/table">
            <a:tbl>
              <a:tblPr/>
              <a:tblGrid>
                <a:gridCol w="807120"/>
                <a:gridCol w="561600"/>
                <a:gridCol w="734040"/>
              </a:tblGrid>
              <a:tr h="417960">
                <a:tc>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c>
                  <a:txBody>
                    <a:bodyPr/>
                    <a:p>
                      <a:pPr algn="ctr">
                        <a:lnSpc>
                          <a:spcPct val="100000"/>
                        </a:lnSpc>
                      </a:pPr>
                      <a:r>
                        <a:rPr b="1" lang="en-US" sz="1100" spc="-1" strike="noStrike">
                          <a:solidFill>
                            <a:srgbClr val="ffffff"/>
                          </a:solidFill>
                          <a:latin typeface="Calibri"/>
                        </a:rPr>
                        <a:t>Loss</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c>
                  <a:txBody>
                    <a:bodyPr/>
                    <a:p>
                      <a:pPr algn="ctr">
                        <a:lnSpc>
                          <a:spcPct val="100000"/>
                        </a:lnSpc>
                      </a:pPr>
                      <a:r>
                        <a:rPr b="1" lang="en-US" sz="1100" spc="-1" strike="noStrike">
                          <a:solidFill>
                            <a:srgbClr val="ffffff"/>
                          </a:solidFill>
                          <a:latin typeface="Calibri"/>
                        </a:rPr>
                        <a:t>Accuracy</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r>
              <a:tr h="417960">
                <a:tc>
                  <a:txBody>
                    <a:bodyPr/>
                    <a:p>
                      <a:pPr algn="ctr">
                        <a:lnSpc>
                          <a:spcPct val="100000"/>
                        </a:lnSpc>
                      </a:pPr>
                      <a:r>
                        <a:rPr b="0" lang="en-US" sz="1100" spc="-1" strike="noStrike">
                          <a:solidFill>
                            <a:srgbClr val="000000"/>
                          </a:solidFill>
                          <a:latin typeface="Calibri"/>
                        </a:rPr>
                        <a:t>Train</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p>
                      <a:pPr algn="ctr">
                        <a:lnSpc>
                          <a:spcPct val="100000"/>
                        </a:lnSpc>
                      </a:pPr>
                      <a:r>
                        <a:rPr b="0" lang="en-US" sz="1100" spc="-1" strike="noStrike">
                          <a:solidFill>
                            <a:srgbClr val="000000"/>
                          </a:solidFill>
                          <a:latin typeface="Calibri"/>
                        </a:rPr>
                        <a:t>0.047</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p>
                      <a:pPr algn="ctr">
                        <a:lnSpc>
                          <a:spcPct val="100000"/>
                        </a:lnSpc>
                      </a:pPr>
                      <a:r>
                        <a:rPr b="0" lang="en-US" sz="1100" spc="-1" strike="noStrike">
                          <a:solidFill>
                            <a:srgbClr val="000000"/>
                          </a:solidFill>
                          <a:latin typeface="Calibri"/>
                        </a:rPr>
                        <a:t>0.99</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r>
              <a:tr h="417960">
                <a:tc>
                  <a:txBody>
                    <a:bodyPr/>
                    <a:p>
                      <a:pPr algn="ctr">
                        <a:lnSpc>
                          <a:spcPct val="100000"/>
                        </a:lnSpc>
                      </a:pPr>
                      <a:r>
                        <a:rPr b="0" lang="en-US" sz="1100" spc="-1" strike="noStrike">
                          <a:solidFill>
                            <a:srgbClr val="000000"/>
                          </a:solidFill>
                          <a:latin typeface="Calibri"/>
                        </a:rPr>
                        <a:t>Validation</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c>
                  <a:txBody>
                    <a:bodyPr/>
                    <a:p>
                      <a:pPr algn="ctr">
                        <a:lnSpc>
                          <a:spcPct val="100000"/>
                        </a:lnSpc>
                      </a:pPr>
                      <a:r>
                        <a:rPr b="0" lang="en-US" sz="1100" spc="-1" strike="noStrike">
                          <a:solidFill>
                            <a:srgbClr val="000000"/>
                          </a:solidFill>
                          <a:latin typeface="Calibri"/>
                        </a:rPr>
                        <a:t>0.288</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c>
                  <a:txBody>
                    <a:bodyPr/>
                    <a:p>
                      <a:pPr algn="ctr">
                        <a:lnSpc>
                          <a:spcPct val="100000"/>
                        </a:lnSpc>
                      </a:pPr>
                      <a:r>
                        <a:rPr b="0" lang="en-US" sz="1100" spc="-1" strike="noStrike">
                          <a:solidFill>
                            <a:srgbClr val="000000"/>
                          </a:solidFill>
                          <a:latin typeface="Calibri"/>
                        </a:rPr>
                        <a:t>0.82</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A 2-Layer LSTM</a:t>
            </a:r>
            <a:endParaRPr b="0" lang="en-US" sz="4800" spc="-1" strike="noStrike">
              <a:solidFill>
                <a:srgbClr val="000000"/>
              </a:solidFill>
              <a:latin typeface="Calibri"/>
            </a:endParaRPr>
          </a:p>
        </p:txBody>
      </p:sp>
      <p:sp>
        <p:nvSpPr>
          <p:cNvPr id="139" name="CustomShape 2"/>
          <p:cNvSpPr/>
          <p:nvPr/>
        </p:nvSpPr>
        <p:spPr>
          <a:xfrm>
            <a:off x="1097280" y="1894320"/>
            <a:ext cx="3267720" cy="2666160"/>
          </a:xfrm>
          <a:prstGeom prst="rect">
            <a:avLst/>
          </a:prstGeom>
          <a:noFill/>
          <a:ln>
            <a:solidFill>
              <a:schemeClr val="accent2"/>
            </a:solidFill>
          </a:ln>
        </p:spPr>
        <p:style>
          <a:lnRef idx="0"/>
          <a:fillRef idx="0"/>
          <a:effectRef idx="0"/>
          <a:fontRef idx="minor"/>
        </p:style>
        <p:txBody>
          <a:bodyPr lIns="0" rIns="0">
            <a:normAutofit/>
          </a:bodyPr>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X = LSTM(128, return_sequences=True, recurrent_dropout=0.5)(embeddings) </a:t>
            </a:r>
            <a:endParaRPr b="0" lang="en-US" sz="16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X = Dropout(rate=0.2)(X)</a:t>
            </a:r>
            <a:endParaRPr b="0" lang="en-US" sz="16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X = LSTM(128, recurrent_dropout=0.5)(X) </a:t>
            </a:r>
            <a:endParaRPr b="0" lang="en-US" sz="16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1600" spc="-1" strike="noStrike">
                <a:solidFill>
                  <a:srgbClr val="404040"/>
                </a:solidFill>
                <a:latin typeface="Calibri"/>
              </a:rPr>
              <a:t>X = Dropout(rate=0.2)(X)</a:t>
            </a:r>
            <a:endParaRPr b="0" lang="en-US" sz="1600" spc="-1" strike="noStrike">
              <a:latin typeface="Arial"/>
            </a:endParaRPr>
          </a:p>
          <a:p>
            <a:pPr>
              <a:lnSpc>
                <a:spcPct val="90000"/>
              </a:lnSpc>
              <a:spcBef>
                <a:spcPts val="1199"/>
              </a:spcBef>
              <a:spcAft>
                <a:spcPts val="201"/>
              </a:spcAft>
            </a:pPr>
            <a:r>
              <a:rPr b="0" lang="en-US" sz="1600" spc="-1" strike="noStrike">
                <a:solidFill>
                  <a:srgbClr val="404040"/>
                </a:solidFill>
                <a:latin typeface="Calibri"/>
              </a:rPr>
              <a:t>  </a:t>
            </a:r>
            <a:r>
              <a:rPr b="0" lang="en-US" sz="1600" spc="-1" strike="noStrike">
                <a:solidFill>
                  <a:srgbClr val="404040"/>
                </a:solidFill>
                <a:latin typeface="Calibri"/>
              </a:rPr>
              <a:t>X = Dense(5, activation='softmax')(X)</a:t>
            </a:r>
            <a:endParaRPr b="0" lang="en-US" sz="1600" spc="-1" strike="noStrike">
              <a:latin typeface="Arial"/>
            </a:endParaRPr>
          </a:p>
        </p:txBody>
      </p:sp>
      <p:pic>
        <p:nvPicPr>
          <p:cNvPr id="140" name="Picture 2" descr=""/>
          <p:cNvPicPr/>
          <p:nvPr/>
        </p:nvPicPr>
        <p:blipFill>
          <a:blip r:embed="rId1"/>
          <a:stretch/>
        </p:blipFill>
        <p:spPr>
          <a:xfrm>
            <a:off x="4473720" y="1767600"/>
            <a:ext cx="3524040" cy="2349360"/>
          </a:xfrm>
          <a:prstGeom prst="rect">
            <a:avLst/>
          </a:prstGeom>
          <a:ln>
            <a:noFill/>
          </a:ln>
        </p:spPr>
      </p:pic>
      <p:pic>
        <p:nvPicPr>
          <p:cNvPr id="141" name="Picture 4" descr=""/>
          <p:cNvPicPr/>
          <p:nvPr/>
        </p:nvPicPr>
        <p:blipFill>
          <a:blip r:embed="rId2"/>
          <a:stretch/>
        </p:blipFill>
        <p:spPr>
          <a:xfrm>
            <a:off x="4473720" y="4019760"/>
            <a:ext cx="3524040" cy="2349360"/>
          </a:xfrm>
          <a:prstGeom prst="rect">
            <a:avLst/>
          </a:prstGeom>
          <a:ln>
            <a:noFill/>
          </a:ln>
        </p:spPr>
      </p:pic>
      <p:sp>
        <p:nvSpPr>
          <p:cNvPr id="142" name="TextShape 3"/>
          <p:cNvSpPr txBox="1"/>
          <p:nvPr/>
        </p:nvSpPr>
        <p:spPr>
          <a:xfrm>
            <a:off x="9900360" y="6459840"/>
            <a:ext cx="1311840" cy="364680"/>
          </a:xfrm>
          <a:prstGeom prst="rect">
            <a:avLst/>
          </a:prstGeom>
          <a:noFill/>
          <a:ln>
            <a:noFill/>
          </a:ln>
        </p:spPr>
        <p:txBody>
          <a:bodyPr anchor="ctr"/>
          <a:p>
            <a:pPr algn="r">
              <a:lnSpc>
                <a:spcPct val="100000"/>
              </a:lnSpc>
            </a:pPr>
            <a:fld id="{A02C1344-95BA-4A20-A96E-1C6CFF55D051}" type="slidenum">
              <a:rPr b="0" lang="en-US" sz="1050" spc="-1" strike="noStrike">
                <a:solidFill>
                  <a:srgbClr val="ffffff"/>
                </a:solidFill>
                <a:latin typeface="Calibri"/>
              </a:rPr>
              <a:t>&lt;number&gt;</a:t>
            </a:fld>
            <a:endParaRPr b="0" lang="en-US" sz="1050" spc="-1" strike="noStrike">
              <a:latin typeface="Times New Roman"/>
            </a:endParaRPr>
          </a:p>
        </p:txBody>
      </p:sp>
      <p:sp>
        <p:nvSpPr>
          <p:cNvPr id="143" name="CustomShape 4"/>
          <p:cNvSpPr/>
          <p:nvPr/>
        </p:nvSpPr>
        <p:spPr>
          <a:xfrm>
            <a:off x="8106480" y="2087640"/>
            <a:ext cx="3240360" cy="3106440"/>
          </a:xfrm>
          <a:prstGeom prst="rect">
            <a:avLst/>
          </a:prstGeom>
          <a:noFill/>
          <a:ln>
            <a:solidFill>
              <a:schemeClr val="accent2"/>
            </a:solidFill>
          </a:ln>
        </p:spPr>
        <p:style>
          <a:lnRef idx="0"/>
          <a:fillRef idx="0"/>
          <a:effectRef idx="0"/>
          <a:fontRef idx="minor"/>
        </p:style>
        <p:txBody>
          <a:bodyPr lIns="0" rIns="0">
            <a:normAutofit/>
          </a:bodyPr>
          <a:p>
            <a:pPr marL="91440" indent="-91080">
              <a:lnSpc>
                <a:spcPct val="90000"/>
              </a:lnSpc>
              <a:spcBef>
                <a:spcPts val="1199"/>
              </a:spcBef>
              <a:spcAft>
                <a:spcPts val="201"/>
              </a:spcAft>
              <a:buClr>
                <a:srgbClr val="1cade4"/>
              </a:buClr>
              <a:buFont typeface="Calibri"/>
              <a:buChar char=" "/>
            </a:pPr>
            <a:r>
              <a:rPr b="1" lang="en-US" sz="2000" spc="-1" strike="noStrike">
                <a:solidFill>
                  <a:srgbClr val="404040"/>
                </a:solidFill>
                <a:latin typeface="Calibri"/>
              </a:rPr>
              <a:t>New Predictions</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love you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It's horrible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Funny lol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Lets play with a ball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Food is ready </a:t>
            </a:r>
            <a:r>
              <a:rPr b="0" lang="en-US" sz="2000" spc="-1" strike="noStrike">
                <a:solidFill>
                  <a:srgbClr val="404040"/>
                </a:solidFill>
                <a:latin typeface="Calibri"/>
              </a:rPr>
              <a:t>	</a:t>
            </a:r>
            <a:r>
              <a:rPr b="0" lang="en-US" sz="2000" spc="-1" strike="noStrike">
                <a:solidFill>
                  <a:srgbClr val="404040"/>
                </a:solidFill>
                <a:latin typeface="Calibri"/>
              </a:rPr>
              <a:t>	</a:t>
            </a:r>
            <a:r>
              <a:rPr b="0" lang="en-US" sz="2000" spc="-1" strike="noStrike">
                <a:solidFill>
                  <a:srgbClr val="404040"/>
                </a:solidFill>
                <a:latin typeface="Calibri"/>
              </a:rPr>
              <a:t>🍴</a:t>
            </a:r>
            <a:endParaRPr b="0" lang="en-US" sz="2000" spc="-1" strike="noStrike">
              <a:latin typeface="Arial"/>
            </a:endParaRPr>
          </a:p>
          <a:p>
            <a:pPr marL="91440" indent="-91080">
              <a:lnSpc>
                <a:spcPct val="90000"/>
              </a:lnSpc>
              <a:spcBef>
                <a:spcPts val="1199"/>
              </a:spcBef>
              <a:spcAft>
                <a:spcPts val="201"/>
              </a:spcAft>
              <a:buClr>
                <a:srgbClr val="1cade4"/>
              </a:buClr>
              <a:buFont typeface="Calibri"/>
              <a:buChar char=" "/>
            </a:pPr>
            <a:r>
              <a:rPr b="0" lang="en-US" sz="2000" spc="-1" strike="noStrike">
                <a:solidFill>
                  <a:srgbClr val="ff0000"/>
                </a:solidFill>
                <a:latin typeface="Calibri"/>
              </a:rPr>
              <a:t>I do not like it</a:t>
            </a:r>
            <a:r>
              <a:rPr b="0" lang="en-US" sz="2000" spc="-1" strike="noStrike">
                <a:solidFill>
                  <a:srgbClr val="ff0000"/>
                </a:solidFill>
                <a:latin typeface="Calibri"/>
              </a:rPr>
              <a:t>	</a:t>
            </a:r>
            <a:r>
              <a:rPr b="0" lang="en-US" sz="2000" spc="-1" strike="noStrike">
                <a:solidFill>
                  <a:srgbClr val="ff0000"/>
                </a:solidFill>
                <a:latin typeface="Calibri"/>
              </a:rPr>
              <a:t>	</a:t>
            </a:r>
            <a:r>
              <a:rPr b="0" lang="en-US" sz="2000" spc="-1" strike="noStrike">
                <a:solidFill>
                  <a:srgbClr val="ff0000"/>
                </a:solidFill>
                <a:latin typeface="Calibri"/>
              </a:rPr>
              <a:t> 😞</a:t>
            </a:r>
            <a:endParaRPr b="0" lang="en-US" sz="2000" spc="-1" strike="noStrike">
              <a:latin typeface="Arial"/>
            </a:endParaRPr>
          </a:p>
        </p:txBody>
      </p:sp>
      <p:graphicFrame>
        <p:nvGraphicFramePr>
          <p:cNvPr id="144" name="Table 5"/>
          <p:cNvGraphicFramePr/>
          <p:nvPr/>
        </p:nvGraphicFramePr>
        <p:xfrm>
          <a:off x="1486080" y="4765320"/>
          <a:ext cx="2490480" cy="1078560"/>
        </p:xfrm>
        <a:graphic>
          <a:graphicData uri="http://schemas.openxmlformats.org/drawingml/2006/table">
            <a:tbl>
              <a:tblPr/>
              <a:tblGrid>
                <a:gridCol w="496440"/>
                <a:gridCol w="716400"/>
                <a:gridCol w="539280"/>
                <a:gridCol w="738360"/>
              </a:tblGrid>
              <a:tr h="417960">
                <a:tc>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c>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c>
                  <a:txBody>
                    <a:bodyPr anchor="ctr"/>
                    <a:p>
                      <a:pPr algn="ctr">
                        <a:lnSpc>
                          <a:spcPct val="100000"/>
                        </a:lnSpc>
                      </a:pPr>
                      <a:r>
                        <a:rPr b="1" lang="en-US" sz="1100" spc="-1" strike="noStrike">
                          <a:solidFill>
                            <a:srgbClr val="ffffff"/>
                          </a:solidFill>
                          <a:latin typeface="Calibri"/>
                        </a:rPr>
                        <a:t>Loss</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c>
                  <a:txBody>
                    <a:bodyPr anchor="ctr"/>
                    <a:p>
                      <a:pPr algn="ctr">
                        <a:lnSpc>
                          <a:spcPct val="100000"/>
                        </a:lnSpc>
                      </a:pPr>
                      <a:r>
                        <a:rPr b="1" lang="en-US" sz="1100" spc="-1" strike="noStrike">
                          <a:solidFill>
                            <a:srgbClr val="ffffff"/>
                          </a:solidFill>
                          <a:latin typeface="Calibri"/>
                        </a:rPr>
                        <a:t>Accuracy</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3e8853"/>
                    </a:solidFill>
                  </a:tcPr>
                </a:tc>
              </a:tr>
              <a:tr h="387720">
                <a:tc rowSpan="2">
                  <a:txBody>
                    <a:bodyPr anchor="ctr"/>
                    <a:p>
                      <a:pPr algn="ctr">
                        <a:lnSpc>
                          <a:spcPct val="100000"/>
                        </a:lnSpc>
                      </a:pPr>
                      <a:r>
                        <a:rPr b="0" lang="en-US" sz="1100" spc="-1" strike="noStrike">
                          <a:solidFill>
                            <a:srgbClr val="000000"/>
                          </a:solidFill>
                          <a:latin typeface="Calibri"/>
                        </a:rPr>
                        <a:t>DNN</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nchor="ctr"/>
                    <a:p>
                      <a:pPr algn="ctr">
                        <a:lnSpc>
                          <a:spcPct val="100000"/>
                        </a:lnSpc>
                      </a:pPr>
                      <a:r>
                        <a:rPr b="0" lang="en-US" sz="1000" spc="-1" strike="noStrike">
                          <a:solidFill>
                            <a:srgbClr val="000000"/>
                          </a:solidFill>
                          <a:latin typeface="Calibri"/>
                        </a:rPr>
                        <a:t>Train</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nchor="ctr"/>
                    <a:p>
                      <a:pPr algn="ctr">
                        <a:lnSpc>
                          <a:spcPct val="100000"/>
                        </a:lnSpc>
                      </a:pPr>
                      <a:r>
                        <a:rPr b="0" lang="en-US" sz="1000" spc="-1" strike="noStrike">
                          <a:solidFill>
                            <a:srgbClr val="000000"/>
                          </a:solidFill>
                          <a:latin typeface="Calibri"/>
                        </a:rPr>
                        <a:t>0.047</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nchor="ctr"/>
                    <a:p>
                      <a:pPr algn="ctr">
                        <a:lnSpc>
                          <a:spcPct val="100000"/>
                        </a:lnSpc>
                      </a:pPr>
                      <a:r>
                        <a:rPr b="0" lang="en-US" sz="1000" spc="-1" strike="noStrike">
                          <a:solidFill>
                            <a:srgbClr val="000000"/>
                          </a:solidFill>
                          <a:latin typeface="Calibri"/>
                        </a:rPr>
                        <a:t>0.99</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r>
              <a:tr h="387720">
                <a:tc vMerge="1">
                  <a:tcPr>
                    <a:solidFill>
                      <a:srgbClr val="729fcf"/>
                    </a:solidFill>
                  </a:tcPr>
                </a:tc>
                <a:tc>
                  <a:txBody>
                    <a:bodyPr anchor="ctr"/>
                    <a:p>
                      <a:pPr algn="ctr">
                        <a:lnSpc>
                          <a:spcPct val="100000"/>
                        </a:lnSpc>
                      </a:pPr>
                      <a:r>
                        <a:rPr b="0" lang="en-US" sz="1000" spc="-1" strike="noStrike">
                          <a:solidFill>
                            <a:srgbClr val="000000"/>
                          </a:solidFill>
                          <a:latin typeface="Calibri"/>
                        </a:rPr>
                        <a:t>Validation</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c>
                  <a:txBody>
                    <a:bodyPr anchor="ctr"/>
                    <a:p>
                      <a:pPr algn="ctr">
                        <a:lnSpc>
                          <a:spcPct val="100000"/>
                        </a:lnSpc>
                      </a:pPr>
                      <a:r>
                        <a:rPr b="0" lang="en-US" sz="1000" spc="-1" strike="noStrike">
                          <a:solidFill>
                            <a:srgbClr val="000000"/>
                          </a:solidFill>
                          <a:latin typeface="Calibri"/>
                        </a:rPr>
                        <a:t>0.288</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c>
                  <a:txBody>
                    <a:bodyPr anchor="ctr"/>
                    <a:p>
                      <a:pPr algn="ctr">
                        <a:lnSpc>
                          <a:spcPct val="100000"/>
                        </a:lnSpc>
                      </a:pPr>
                      <a:r>
                        <a:rPr b="0" lang="en-US" sz="1000" spc="-1" strike="noStrike">
                          <a:solidFill>
                            <a:srgbClr val="000000"/>
                          </a:solidFill>
                          <a:latin typeface="Calibri"/>
                        </a:rPr>
                        <a:t>0.82</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r>
              <a:tr h="387720">
                <a:tc rowSpan="2">
                  <a:txBody>
                    <a:bodyPr anchor="ctr"/>
                    <a:p>
                      <a:pPr algn="ctr">
                        <a:lnSpc>
                          <a:spcPct val="100000"/>
                        </a:lnSpc>
                      </a:pPr>
                      <a:r>
                        <a:rPr b="0" lang="en-US" sz="1100" spc="-1" strike="noStrike">
                          <a:solidFill>
                            <a:srgbClr val="000000"/>
                          </a:solidFill>
                          <a:latin typeface="Calibri"/>
                        </a:rPr>
                        <a:t>LSTM</a:t>
                      </a:r>
                      <a:endParaRPr b="0" lang="en-US" sz="11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nchor="ctr"/>
                    <a:p>
                      <a:pPr algn="ctr">
                        <a:lnSpc>
                          <a:spcPct val="100000"/>
                        </a:lnSpc>
                      </a:pPr>
                      <a:r>
                        <a:rPr b="0" lang="en-US" sz="1000" spc="-1" strike="noStrike">
                          <a:solidFill>
                            <a:srgbClr val="000000"/>
                          </a:solidFill>
                          <a:latin typeface="Calibri"/>
                        </a:rPr>
                        <a:t>Train</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nchor="ctr"/>
                    <a:p>
                      <a:pPr algn="ctr">
                        <a:lnSpc>
                          <a:spcPct val="100000"/>
                        </a:lnSpc>
                      </a:pPr>
                      <a:r>
                        <a:rPr b="0" lang="en-US" sz="1000" spc="-1" strike="noStrike">
                          <a:solidFill>
                            <a:srgbClr val="000000"/>
                          </a:solidFill>
                          <a:latin typeface="Calibri"/>
                        </a:rPr>
                        <a:t>0.013</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c>
                  <a:txBody>
                    <a:bodyPr anchor="ctr"/>
                    <a:p>
                      <a:pPr algn="ctr">
                        <a:lnSpc>
                          <a:spcPct val="100000"/>
                        </a:lnSpc>
                      </a:pPr>
                      <a:r>
                        <a:rPr b="0" lang="en-US" sz="1000" spc="-1" strike="noStrike">
                          <a:solidFill>
                            <a:srgbClr val="000000"/>
                          </a:solidFill>
                          <a:latin typeface="Calibri"/>
                        </a:rPr>
                        <a:t>0.99</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e8ede9"/>
                    </a:solidFill>
                  </a:tcPr>
                </a:tc>
              </a:tr>
              <a:tr h="387720">
                <a:tc vMerge="1">
                  <a:tcPr>
                    <a:solidFill>
                      <a:srgbClr val="729fcf"/>
                    </a:solidFill>
                  </a:tcPr>
                </a:tc>
                <a:tc>
                  <a:txBody>
                    <a:bodyPr anchor="ctr"/>
                    <a:p>
                      <a:pPr algn="ctr">
                        <a:lnSpc>
                          <a:spcPct val="100000"/>
                        </a:lnSpc>
                      </a:pPr>
                      <a:r>
                        <a:rPr b="0" lang="en-US" sz="1000" spc="-1" strike="noStrike">
                          <a:solidFill>
                            <a:srgbClr val="000000"/>
                          </a:solidFill>
                          <a:latin typeface="Calibri"/>
                        </a:rPr>
                        <a:t>Validation</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c>
                  <a:txBody>
                    <a:bodyPr anchor="ctr"/>
                    <a:p>
                      <a:pPr algn="ctr">
                        <a:lnSpc>
                          <a:spcPct val="100000"/>
                        </a:lnSpc>
                      </a:pPr>
                      <a:r>
                        <a:rPr b="0" lang="en-US" sz="1000" spc="-1" strike="noStrike">
                          <a:solidFill>
                            <a:srgbClr val="000000"/>
                          </a:solidFill>
                          <a:latin typeface="Calibri"/>
                        </a:rPr>
                        <a:t>0.464</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c>
                  <a:txBody>
                    <a:bodyPr anchor="ctr"/>
                    <a:p>
                      <a:pPr algn="ctr">
                        <a:lnSpc>
                          <a:spcPct val="100000"/>
                        </a:lnSpc>
                      </a:pPr>
                      <a:r>
                        <a:rPr b="0" lang="en-US" sz="1000" spc="-1" strike="noStrike">
                          <a:solidFill>
                            <a:srgbClr val="000000"/>
                          </a:solidFill>
                          <a:latin typeface="Calibri"/>
                        </a:rPr>
                        <a:t>0.89</a:t>
                      </a:r>
                      <a:endParaRPr b="0" lang="en-US" sz="1000" spc="-1" strike="noStrike">
                        <a:latin typeface="Arial"/>
                      </a:endParaRPr>
                    </a:p>
                  </a:txBody>
                  <a:tcPr marL="91440" marR="91440">
                    <a:lnL w="12240">
                      <a:solidFill>
                        <a:srgbClr val="3e8853"/>
                      </a:solidFill>
                    </a:lnL>
                    <a:lnR w="12240">
                      <a:solidFill>
                        <a:srgbClr val="3e8853"/>
                      </a:solidFill>
                    </a:lnR>
                    <a:lnT w="12240">
                      <a:solidFill>
                        <a:srgbClr val="3e8853"/>
                      </a:solidFill>
                    </a:lnT>
                    <a:lnB w="12240">
                      <a:solidFill>
                        <a:srgbClr val="3e8853"/>
                      </a:solidFill>
                    </a:lnB>
                    <a:solidFill>
                      <a:srgbClr val="ffffff"/>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4782</TotalTime>
  <Application>LibreOffice/6.0.7.3$Linux_X86_64 LibreOffice_project/00m0$Build-3</Application>
  <Words>825</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2020-05-22T22:17:45Z</dcterms:created>
  <dc:creator>Juan Chen</dc:creator>
  <dc:description/>
  <dc:language>en-US</dc:language>
  <cp:lastModifiedBy/>
  <dcterms:modified xsi:type="dcterms:W3CDTF">2020-06-17T15:09:10Z</dcterms:modified>
  <cp:revision>206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