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4" r:id="rId4"/>
  </p:sldMasterIdLst>
  <p:notesMasterIdLst>
    <p:notesMasterId r:id="rId20"/>
  </p:notesMasterIdLst>
  <p:handoutMasterIdLst>
    <p:handoutMasterId r:id="rId21"/>
  </p:handoutMasterIdLst>
  <p:sldIdLst>
    <p:sldId id="259" r:id="rId5"/>
    <p:sldId id="2040" r:id="rId6"/>
    <p:sldId id="2041" r:id="rId7"/>
    <p:sldId id="2039" r:id="rId8"/>
    <p:sldId id="2035" r:id="rId9"/>
    <p:sldId id="2032" r:id="rId10"/>
    <p:sldId id="2047" r:id="rId11"/>
    <p:sldId id="2048" r:id="rId12"/>
    <p:sldId id="2049" r:id="rId13"/>
    <p:sldId id="2050" r:id="rId14"/>
    <p:sldId id="2054" r:id="rId15"/>
    <p:sldId id="2055" r:id="rId16"/>
    <p:sldId id="2056" r:id="rId17"/>
    <p:sldId id="2053" r:id="rId18"/>
    <p:sldId id="308" r:id="rId19"/>
  </p:sldIdLst>
  <p:sldSz cx="12188825" cy="6858000"/>
  <p:notesSz cx="6858000" cy="9144000"/>
  <p:defaultTextStyle>
    <a:defPPr>
      <a:defRPr lang="en-US"/>
    </a:defPPr>
    <a:lvl1pPr marL="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60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21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822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043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03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7EBF5"/>
    <a:srgbClr val="CBD3EA"/>
    <a:srgbClr val="0186FF"/>
    <a:srgbClr val="FF0066"/>
    <a:srgbClr val="324715"/>
    <a:srgbClr val="9EA2A2"/>
    <a:srgbClr val="FFFFFF"/>
    <a:srgbClr val="2999FF"/>
    <a:srgbClr val="80B73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0FEF5-246F-4F21-84D8-24B781A67243}" v="269" dt="2020-01-14T05:52:18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1454" autoAdjust="0"/>
  </p:normalViewPr>
  <p:slideViewPr>
    <p:cSldViewPr snapToGrid="0" snapToObjects="1">
      <p:cViewPr varScale="1">
        <p:scale>
          <a:sx n="105" d="100"/>
          <a:sy n="105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-6768"/>
    </p:cViewPr>
  </p:sorterViewPr>
  <p:notesViewPr>
    <p:cSldViewPr snapToGrid="0" snapToObjects="1">
      <p:cViewPr>
        <p:scale>
          <a:sx n="91" d="100"/>
          <a:sy n="91" d="100"/>
        </p:scale>
        <p:origin x="2520" y="-15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2020 NetApp, Inc. All rights reserved.  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7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2020 NetApp, Inc. All rights reserved.  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21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209550" indent="-128588" algn="l" defTabSz="915216" rtl="0" eaLnBrk="1" latinLnBrk="0" hangingPunct="1">
      <a:buClr>
        <a:schemeClr val="accent1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15913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41325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36575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41350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8038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59" userDrawn="1">
          <p15:clr>
            <a:srgbClr val="F26B43"/>
          </p15:clr>
        </p15:guide>
        <p15:guide id="3" pos="431" userDrawn="1">
          <p15:clr>
            <a:srgbClr val="F26B43"/>
          </p15:clr>
        </p15:guide>
        <p15:guide id="4" pos="503" userDrawn="1">
          <p15:clr>
            <a:srgbClr val="F26B43"/>
          </p15:clr>
        </p15:guide>
        <p15:guide id="5" pos="569" userDrawn="1">
          <p15:clr>
            <a:srgbClr val="F26B43"/>
          </p15:clr>
        </p15:guide>
        <p15:guide id="6" pos="636" userDrawn="1">
          <p15:clr>
            <a:srgbClr val="F26B43"/>
          </p15:clr>
        </p15:guide>
        <p15:guide id="7" pos="695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962" indent="0">
              <a:buFont typeface="Wingdings" panose="05000000000000000000" pitchFamily="2" charset="2"/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1</a:t>
            </a:fld>
            <a:endParaRPr lang="en-US" dirty="0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3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2015 NetApp, Inc. All rights reserved. NetApp Proprietary – Limited Use Only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9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 NetApp, Inc. All rights reserved.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1938" y="240329"/>
            <a:ext cx="11553408" cy="775671"/>
          </a:xfrm>
        </p:spPr>
        <p:txBody>
          <a:bodyPr lIns="91521" tIns="45761" rIns="91521" bIns="45761" anchor="ctr">
            <a:noAutofit/>
          </a:bodyPr>
          <a:lstStyle>
            <a:lvl1pPr>
              <a:defRPr sz="2800" b="1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560269"/>
            <a:ext cx="683965" cy="125394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5E58B536-B02A-4766-BEC8-87CDF89268EE}"/>
              </a:ext>
            </a:extLst>
          </p:cNvPr>
          <p:cNvSpPr txBox="1">
            <a:spLocks/>
          </p:cNvSpPr>
          <p:nvPr userDrawn="1"/>
        </p:nvSpPr>
        <p:spPr>
          <a:xfrm>
            <a:off x="491706" y="1014082"/>
            <a:ext cx="11323640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521" tIns="45761" rIns="91521" bIns="45761" rtlCol="0" anchor="ctr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8F9D4-814A-41FE-9AB9-C0414547686D}"/>
              </a:ext>
            </a:extLst>
          </p:cNvPr>
          <p:cNvSpPr txBox="1"/>
          <p:nvPr userDrawn="1"/>
        </p:nvSpPr>
        <p:spPr>
          <a:xfrm>
            <a:off x="491706" y="1015999"/>
            <a:ext cx="11323640" cy="43338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</a:pPr>
            <a:endParaRPr kumimoji="0" lang="ko-KR" altLang="en-US" sz="1600" b="1" i="0" u="none" strike="noStrike" kern="120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9B60948-52DF-4515-8EE6-F63DE8DE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4" y="1016000"/>
            <a:ext cx="11326813" cy="433388"/>
          </a:xfrm>
        </p:spPr>
        <p:txBody>
          <a:bodyPr anchor="ctr"/>
          <a:lstStyle>
            <a:lvl1pPr marL="0" indent="0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510333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pos="165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pos="7445" userDrawn="1">
          <p15:clr>
            <a:srgbClr val="FBAE40"/>
          </p15:clr>
        </p15:guide>
        <p15:guide id="7" orient="horz" pos="142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9" pos="310" userDrawn="1">
          <p15:clr>
            <a:srgbClr val="FBAE40"/>
          </p15:clr>
        </p15:guide>
        <p15:guide id="10" orient="horz" pos="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5A1329D4-B2C0-467F-AC25-FFAD05F9D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" y="0"/>
            <a:ext cx="12198096" cy="685800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FE2885-0231-4338-B973-6B16A08505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568466"/>
            <a:ext cx="9052560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001132B-EBC0-495F-845A-AD2DB34567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13" y="990600"/>
            <a:ext cx="182880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600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D8ECA4-6F39-4C9B-8CD3-E9DEEE69E5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571982" y="4085415"/>
            <a:ext cx="9044797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199" b="0">
                <a:solidFill>
                  <a:schemeClr val="accent1"/>
                </a:solidFill>
              </a:defRPr>
            </a:lvl1pPr>
            <a:lvl2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2pPr>
            <a:lvl3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3pPr>
            <a:lvl4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4pPr>
            <a:lvl5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189C41-0C93-4863-8F90-008CCED3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900525" y="1618366"/>
            <a:ext cx="1847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4941"/>
            <a:endParaRPr lang="en-US" sz="4399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19B42D-6928-4F04-85FA-9FE265D8C7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88825" cy="2289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3DAC0D-CF84-4529-AB38-946F108812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1" y="2"/>
            <a:ext cx="2745646" cy="2289053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B8C20EA-F84B-4CDB-ABBA-A1E63D49CF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1981" y="2592850"/>
            <a:ext cx="9052560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0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79" y="-9236"/>
            <a:ext cx="5110546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2950" y="2586362"/>
            <a:ext cx="9052560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2950" y="4028011"/>
            <a:ext cx="9052560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13" y="990600"/>
            <a:ext cx="1828800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2950" y="5148360"/>
            <a:ext cx="9052560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2950" y="5445777"/>
            <a:ext cx="9052560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5769492"/>
            <a:ext cx="9052560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009843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963" y="232385"/>
            <a:ext cx="11658600" cy="912741"/>
          </a:xfrm>
        </p:spPr>
        <p:txBody>
          <a:bodyPr wrap="square" lIns="91521">
            <a:noAutofit/>
          </a:bodyPr>
          <a:lstStyle>
            <a:lvl1pPr>
              <a:defRPr sz="2999" b="1" baseline="0"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6" y="1106420"/>
            <a:ext cx="1164776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 baseline="0">
                <a:solidFill>
                  <a:schemeClr val="accent1"/>
                </a:solidFill>
                <a:latin typeface="+mj-lt"/>
                <a:ea typeface="Malgun Gothic" panose="020B0503020000020004" pitchFamily="34" charset="-127"/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5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baseline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Malgun Gothic" panose="020B0503020000020004" pitchFamily="34" charset="-127"/>
              </a:defRPr>
            </a:lvl1pPr>
          </a:lstStyle>
          <a:p>
            <a:fld id="{B071A5F3-A4FF-4CEE-8215-C08835B585C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5686EC6E-9CA1-4E1D-A946-433D790C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472735"/>
            <a:ext cx="6538761" cy="2404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NetApp,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249175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63" y="1686767"/>
            <a:ext cx="11658600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99539B-CE91-4561-92DD-F90297B0A2D7}"/>
              </a:ext>
            </a:extLst>
          </p:cNvPr>
          <p:cNvSpPr/>
          <p:nvPr userDrawn="1"/>
        </p:nvSpPr>
        <p:spPr>
          <a:xfrm>
            <a:off x="737678" y="6483744"/>
            <a:ext cx="17908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NetApp, Inc. All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rights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reserved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C433909C-757A-4BBE-A2DA-2BCE06592B56}"/>
              </a:ext>
            </a:extLst>
          </p:cNvPr>
          <p:cNvSpPr txBox="1">
            <a:spLocks/>
          </p:cNvSpPr>
          <p:nvPr userDrawn="1"/>
        </p:nvSpPr>
        <p:spPr>
          <a:xfrm>
            <a:off x="418455" y="6463602"/>
            <a:ext cx="448653" cy="26080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1A5F3-A4FF-4CEE-8215-C08835B585C1}" type="slidenum">
              <a:rPr lang="en-US" altLang="ko-KR" sz="1000" smtClean="0">
                <a:solidFill>
                  <a:srgbClr val="9EA2A2">
                    <a:lumMod val="50000"/>
                  </a:srgbClr>
                </a:solidFill>
              </a:rPr>
              <a:pPr/>
              <a:t>‹#›</a:t>
            </a:fld>
            <a:endParaRPr lang="ko-KR" altLang="en-US" sz="1000" dirty="0">
              <a:solidFill>
                <a:srgbClr val="9EA2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9" r:id="rId2"/>
    <p:sldLayoutId id="2147483963" r:id="rId3"/>
    <p:sldLayoutId id="2147483964" r:id="rId4"/>
    <p:sldLayoutId id="2147483965" r:id="rId5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[NetApp] </a:t>
            </a:r>
            <a:br>
              <a:rPr lang="en-US" b="1" dirty="0"/>
            </a:br>
            <a:r>
              <a:rPr lang="ko-KR" altLang="ko-KR" sz="4000" dirty="0"/>
              <a:t>반도체</a:t>
            </a:r>
            <a:r>
              <a:rPr lang="en-US" altLang="ko-KR" sz="4000" dirty="0"/>
              <a:t> 20</a:t>
            </a:r>
            <a:r>
              <a:rPr lang="ko-KR" altLang="ko-KR" sz="4000" dirty="0"/>
              <a:t>년</a:t>
            </a:r>
            <a:r>
              <a:rPr lang="en-US" altLang="ko-KR" sz="4000" dirty="0"/>
              <a:t> 1</a:t>
            </a:r>
            <a:r>
              <a:rPr lang="ko-KR" altLang="ko-KR" sz="4000" dirty="0"/>
              <a:t>차 평택</a:t>
            </a:r>
            <a:r>
              <a:rPr lang="en-US" altLang="ko-KR" sz="4000" dirty="0"/>
              <a:t>DB </a:t>
            </a:r>
            <a:r>
              <a:rPr lang="ko-KR" altLang="ko-KR" sz="4000" dirty="0" err="1"/>
              <a:t>클라우드시스템</a:t>
            </a:r>
            <a:r>
              <a:rPr lang="ko-KR" altLang="ko-KR" sz="4000" dirty="0"/>
              <a:t> </a:t>
            </a:r>
            <a:r>
              <a:rPr lang="ko-KR" altLang="ko-KR" sz="4000" dirty="0" smtClean="0"/>
              <a:t>구축</a:t>
            </a:r>
            <a:r>
              <a:rPr lang="en-US" altLang="ko-KR" sz="4000" dirty="0" smtClean="0"/>
              <a:t> </a:t>
            </a:r>
            <a:r>
              <a:rPr lang="ko-KR" altLang="en-US" sz="4000" dirty="0" err="1" smtClean="0"/>
              <a:t>완료보고서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42950" y="5148360"/>
            <a:ext cx="4980517" cy="378972"/>
          </a:xfrm>
        </p:spPr>
        <p:txBody>
          <a:bodyPr/>
          <a:lstStyle/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NetApp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Korea / e-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ech system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8FEA288-D7E3-49C4-BB35-AD65A8795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AFF-A400 Model (MCC)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59216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디스크 구성 정보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1341128"/>
            <a:ext cx="11121904" cy="51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776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인터페이스 </a:t>
            </a:r>
            <a:r>
              <a:rPr lang="ko-KR" altLang="en-US" dirty="0" smtClean="0"/>
              <a:t>구성 </a:t>
            </a:r>
            <a:r>
              <a:rPr lang="en-US" altLang="ko-KR" dirty="0"/>
              <a:t>– </a:t>
            </a:r>
            <a:r>
              <a:rPr lang="en-US" altLang="ko-KR" dirty="0" smtClean="0"/>
              <a:t>P2 </a:t>
            </a:r>
            <a:r>
              <a:rPr lang="ko-KR" altLang="en-US" dirty="0" smtClean="0"/>
              <a:t>전산실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80766"/>
              </p:ext>
            </p:extLst>
          </p:nvPr>
        </p:nvGraphicFramePr>
        <p:xfrm>
          <a:off x="275726" y="1744274"/>
          <a:ext cx="5882731" cy="4574486"/>
        </p:xfrm>
        <a:graphic>
          <a:graphicData uri="http://schemas.openxmlformats.org/drawingml/2006/table">
            <a:tbl>
              <a:tblPr/>
              <a:tblGrid>
                <a:gridCol w="1071133">
                  <a:extLst>
                    <a:ext uri="{9D8B030D-6E8A-4147-A177-3AD203B41FA5}">
                      <a16:colId xmlns:a16="http://schemas.microsoft.com/office/drawing/2014/main" val="762611752"/>
                    </a:ext>
                  </a:extLst>
                </a:gridCol>
                <a:gridCol w="1144809">
                  <a:extLst>
                    <a:ext uri="{9D8B030D-6E8A-4147-A177-3AD203B41FA5}">
                      <a16:colId xmlns:a16="http://schemas.microsoft.com/office/drawing/2014/main" val="2783591782"/>
                    </a:ext>
                  </a:extLst>
                </a:gridCol>
                <a:gridCol w="532733">
                  <a:extLst>
                    <a:ext uri="{9D8B030D-6E8A-4147-A177-3AD203B41FA5}">
                      <a16:colId xmlns:a16="http://schemas.microsoft.com/office/drawing/2014/main" val="1502659391"/>
                    </a:ext>
                  </a:extLst>
                </a:gridCol>
                <a:gridCol w="357044">
                  <a:extLst>
                    <a:ext uri="{9D8B030D-6E8A-4147-A177-3AD203B41FA5}">
                      <a16:colId xmlns:a16="http://schemas.microsoft.com/office/drawing/2014/main" val="1600435617"/>
                    </a:ext>
                  </a:extLst>
                </a:gridCol>
                <a:gridCol w="685752">
                  <a:extLst>
                    <a:ext uri="{9D8B030D-6E8A-4147-A177-3AD203B41FA5}">
                      <a16:colId xmlns:a16="http://schemas.microsoft.com/office/drawing/2014/main" val="3395104667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545390012"/>
                    </a:ext>
                  </a:extLst>
                </a:gridCol>
                <a:gridCol w="957786">
                  <a:extLst>
                    <a:ext uri="{9D8B030D-6E8A-4147-A177-3AD203B41FA5}">
                      <a16:colId xmlns:a16="http://schemas.microsoft.com/office/drawing/2014/main" val="1455455511"/>
                    </a:ext>
                  </a:extLst>
                </a:gridCol>
              </a:tblGrid>
              <a:tr h="1244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Infomations - IP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740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 Virtual Machine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Logical Interface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IPSpace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 Node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Operational Speed(Mbps)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 address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17307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cluster_mgmt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e0M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10.138.116.55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952818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N1_MGMT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e0M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10.138.116.56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327188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N2_MGMT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e0M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10.138.116.57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644388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N1_int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10.155.171.11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691636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N2_int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10.155.171.12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763784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63721"/>
                  </a:ext>
                </a:extLst>
              </a:tr>
              <a:tr h="1244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Group Properties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25230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 Name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Distribution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Policy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 List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56148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Single-mode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e0e, e0f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160753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Single-mode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e0e, e0f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64505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81496"/>
                  </a:ext>
                </a:extLst>
              </a:tr>
              <a:tr h="1244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Infomations - 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64157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 Virtual Machine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Logical Interface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Admin/Oper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 Node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Address/Mask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68033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m_n1_e4a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e4a-166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10.155.166.11/24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19905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m_n1_e4b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e4b-167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10.155.167.11/24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272345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m_n1_e5a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e5a-166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10.155.166.13/24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494938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m_n1_e5b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e5b-167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10.155.167.13/24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489869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m_n2_e4a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e4a-166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10.155.166.15/24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361364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m_n2_e4b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e4b-167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10.155.167.15/24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58500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m_n2_e5a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e5a-166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10.155.166.17/24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79360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m_n2_e5b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e5b-167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10.155.167.17/24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54129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um_n1_e4c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e4c-166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10.155.166.12/24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56482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um_n1_e4d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e4d-167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10.155.167.12/24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61609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um_n1_e5c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e5c-166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10.155.166.14/24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69276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um_n1_e5d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e5d-167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10.155.167.14/24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1385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um_n2_e4c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e4c-166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10.155.166.16/24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97877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um_n2_e4d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e4d-167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10.155.167.16/24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260070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um_n2_e5c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e5c-166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10.155.166.18/24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450363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um_n2_e5d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e5d-167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10.155.167.18/24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376704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810788"/>
                  </a:ext>
                </a:extLst>
              </a:tr>
              <a:tr h="124442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Processor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84587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Subnet Mask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Gateway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Firmware Version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33540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10.138.116.58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255.255.255.0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10.138.116.1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46528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10.138.116.59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255.255.255.0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10.138.116.1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24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0265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볼륨 구성 </a:t>
            </a:r>
            <a:r>
              <a:rPr lang="en-US" altLang="ko-KR" dirty="0"/>
              <a:t>– </a:t>
            </a:r>
            <a:r>
              <a:rPr lang="en-US" altLang="ko-KR" dirty="0" smtClean="0"/>
              <a:t>P2 </a:t>
            </a:r>
            <a:r>
              <a:rPr lang="ko-KR" altLang="en-US" dirty="0" smtClean="0"/>
              <a:t>전산실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7519"/>
              </p:ext>
            </p:extLst>
          </p:nvPr>
        </p:nvGraphicFramePr>
        <p:xfrm>
          <a:off x="275726" y="1687519"/>
          <a:ext cx="7204501" cy="4479912"/>
        </p:xfrm>
        <a:graphic>
          <a:graphicData uri="http://schemas.openxmlformats.org/drawingml/2006/table">
            <a:tbl>
              <a:tblPr/>
              <a:tblGrid>
                <a:gridCol w="707627">
                  <a:extLst>
                    <a:ext uri="{9D8B030D-6E8A-4147-A177-3AD203B41FA5}">
                      <a16:colId xmlns:a16="http://schemas.microsoft.com/office/drawing/2014/main" val="159649008"/>
                    </a:ext>
                  </a:extLst>
                </a:gridCol>
                <a:gridCol w="940337">
                  <a:extLst>
                    <a:ext uri="{9D8B030D-6E8A-4147-A177-3AD203B41FA5}">
                      <a16:colId xmlns:a16="http://schemas.microsoft.com/office/drawing/2014/main" val="730254410"/>
                    </a:ext>
                  </a:extLst>
                </a:gridCol>
                <a:gridCol w="598396">
                  <a:extLst>
                    <a:ext uri="{9D8B030D-6E8A-4147-A177-3AD203B41FA5}">
                      <a16:colId xmlns:a16="http://schemas.microsoft.com/office/drawing/2014/main" val="2851124524"/>
                    </a:ext>
                  </a:extLst>
                </a:gridCol>
                <a:gridCol w="702878">
                  <a:extLst>
                    <a:ext uri="{9D8B030D-6E8A-4147-A177-3AD203B41FA5}">
                      <a16:colId xmlns:a16="http://schemas.microsoft.com/office/drawing/2014/main" val="1835457626"/>
                    </a:ext>
                  </a:extLst>
                </a:gridCol>
                <a:gridCol w="778865">
                  <a:extLst>
                    <a:ext uri="{9D8B030D-6E8A-4147-A177-3AD203B41FA5}">
                      <a16:colId xmlns:a16="http://schemas.microsoft.com/office/drawing/2014/main" val="56936449"/>
                    </a:ext>
                  </a:extLst>
                </a:gridCol>
                <a:gridCol w="807360">
                  <a:extLst>
                    <a:ext uri="{9D8B030D-6E8A-4147-A177-3AD203B41FA5}">
                      <a16:colId xmlns:a16="http://schemas.microsoft.com/office/drawing/2014/main" val="1200441617"/>
                    </a:ext>
                  </a:extLst>
                </a:gridCol>
                <a:gridCol w="498664">
                  <a:extLst>
                    <a:ext uri="{9D8B030D-6E8A-4147-A177-3AD203B41FA5}">
                      <a16:colId xmlns:a16="http://schemas.microsoft.com/office/drawing/2014/main" val="3050274727"/>
                    </a:ext>
                  </a:extLst>
                </a:gridCol>
                <a:gridCol w="821608">
                  <a:extLst>
                    <a:ext uri="{9D8B030D-6E8A-4147-A177-3AD203B41FA5}">
                      <a16:colId xmlns:a16="http://schemas.microsoft.com/office/drawing/2014/main" val="305820611"/>
                    </a:ext>
                  </a:extLst>
                </a:gridCol>
                <a:gridCol w="731373">
                  <a:extLst>
                    <a:ext uri="{9D8B030D-6E8A-4147-A177-3AD203B41FA5}">
                      <a16:colId xmlns:a16="http://schemas.microsoft.com/office/drawing/2014/main" val="3483283923"/>
                    </a:ext>
                  </a:extLst>
                </a:gridCol>
                <a:gridCol w="617393">
                  <a:extLst>
                    <a:ext uri="{9D8B030D-6E8A-4147-A177-3AD203B41FA5}">
                      <a16:colId xmlns:a16="http://schemas.microsoft.com/office/drawing/2014/main" val="2389811209"/>
                    </a:ext>
                  </a:extLst>
                </a:gridCol>
              </a:tblGrid>
              <a:tr h="10418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 Table for aggr1_N1_mirror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28278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Aggregate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Used(%)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 of RAID Groups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Group Size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32955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64-bit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raid_DP, mirrored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9,174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8,662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513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94%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377386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079902"/>
                  </a:ext>
                </a:extLst>
              </a:tr>
              <a:tr h="10418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 Table for aggr1_N2_mirror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62789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Aggregate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Used(%)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 of RAID Groups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Group Size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93134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64-bit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raid_DP, mirrored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9,174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8,662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513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94%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79706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153863"/>
                  </a:ext>
                </a:extLst>
              </a:tr>
              <a:tr h="10418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 Table for aggr2_N1_Unmirror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27771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Aggregate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Used(%)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 of RAID Groups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Group Size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148441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64-bit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raid_DP, mirrored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48,286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38,928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9,358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81%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90889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38913"/>
                  </a:ext>
                </a:extLst>
              </a:tr>
              <a:tr h="104184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 Table for aggr2_N2_Unmirror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27519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Aggregate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Disk Count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Available(GB)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Used(%)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 of RAID Groups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 Group Size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978647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64-bit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raid_DP, mirrored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48,286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38,928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9,358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680924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9652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(iscsi) Volume Information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63361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Name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Allocated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 - Data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 by Snapshots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Percent of Snapshots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 Thin Provisioned?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Security-Type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Containing Aggregate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15418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8.40TB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66988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8.40TB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32287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40150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(iscsi) Volume Information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83056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Name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Allocated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 - Data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Used by Snapshots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Percent of Snapshots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 Thin Provisioned?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Security-Type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Containing Aggregate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898175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12.60TB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691730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12.60TB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49998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12.60TB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915966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12.60TB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296867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12.60TB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87016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12.60TB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 type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52791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416008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Information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806243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Name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Path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Size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Space Reservation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Space allocation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78896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lun1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/vol/n1_mirror_vol1/lun1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829865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lun2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/vol/n2_mirror_vol2/lun2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8TB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958429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00480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Information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746747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Name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Path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Size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Space Reservation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Space allocation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846191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lun3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/vol/n1_unmirror_vol3/lun3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244795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lun4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/vol/n1_unmirror_vol5/lun5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721303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lun5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/vol/n1_unmirror_vol7/lun7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73697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lun6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/vol/n2_unmirror_vol4/lun4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855440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lun7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/vol/n2_unmirror_vol6/lun6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89159"/>
                  </a:ext>
                </a:extLst>
              </a:tr>
              <a:tr h="10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lun8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/vol/n2_unmirror_vol8/lun8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12TB 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6" marR="4736" marT="47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816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38496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매핑 구성 </a:t>
            </a:r>
            <a:r>
              <a:rPr lang="en-US" altLang="ko-KR" dirty="0"/>
              <a:t>– </a:t>
            </a:r>
            <a:r>
              <a:rPr lang="en-US" altLang="ko-KR" dirty="0" smtClean="0"/>
              <a:t>P2 </a:t>
            </a:r>
            <a:r>
              <a:rPr lang="ko-KR" altLang="en-US" dirty="0" smtClean="0"/>
              <a:t>전산실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4304"/>
              </p:ext>
            </p:extLst>
          </p:nvPr>
        </p:nvGraphicFramePr>
        <p:xfrm>
          <a:off x="6935113" y="1687519"/>
          <a:ext cx="4387039" cy="4479934"/>
        </p:xfrm>
        <a:graphic>
          <a:graphicData uri="http://schemas.openxmlformats.org/drawingml/2006/table">
            <a:tbl>
              <a:tblPr/>
              <a:tblGrid>
                <a:gridCol w="1124799">
                  <a:extLst>
                    <a:ext uri="{9D8B030D-6E8A-4147-A177-3AD203B41FA5}">
                      <a16:colId xmlns:a16="http://schemas.microsoft.com/office/drawing/2014/main" val="970803265"/>
                    </a:ext>
                  </a:extLst>
                </a:gridCol>
                <a:gridCol w="1126424">
                  <a:extLst>
                    <a:ext uri="{9D8B030D-6E8A-4147-A177-3AD203B41FA5}">
                      <a16:colId xmlns:a16="http://schemas.microsoft.com/office/drawing/2014/main" val="326901258"/>
                    </a:ext>
                  </a:extLst>
                </a:gridCol>
                <a:gridCol w="1336104">
                  <a:extLst>
                    <a:ext uri="{9D8B030D-6E8A-4147-A177-3AD203B41FA5}">
                      <a16:colId xmlns:a16="http://schemas.microsoft.com/office/drawing/2014/main" val="1366655051"/>
                    </a:ext>
                  </a:extLst>
                </a:gridCol>
                <a:gridCol w="799712">
                  <a:extLst>
                    <a:ext uri="{9D8B030D-6E8A-4147-A177-3AD203B41FA5}">
                      <a16:colId xmlns:a16="http://schemas.microsoft.com/office/drawing/2014/main" val="2213874884"/>
                    </a:ext>
                  </a:extLst>
                </a:gridCol>
              </a:tblGrid>
              <a:tr h="11789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LUN Mapping info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89336"/>
                  </a:ext>
                </a:extLst>
              </a:tr>
              <a:tr h="117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Vserser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LUN#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igroup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ID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115422"/>
                  </a:ext>
                </a:extLst>
              </a:tr>
              <a:tr h="117893">
                <a:tc rowSpan="36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/vol/n1_unmirror_vol3/lun3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353914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/vol/n1_unmirror_vol3/lun3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pr-p1cz-svr-prod002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504275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/vol/n1_unmirror_vol3/lun3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52228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/vol/n1_unmirror_vol3/lun3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pr-p2z-svr-db-prod001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842452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/vol/n1_unmirror_vol3/lun3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pr-p2z-svr-db-prod002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571880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/vol/n1_unmirror_vol3/lun3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30841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/vol/n1_unmirror_vol5/lun5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81462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/vol/n1_unmirror_vol5/lun5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pr-p1cz-svr-dev002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386762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/vol/n1_unmirror_vol5/lun5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902827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/vol/n1_unmirror_vol5/lun5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pr-p2z-svr-dev001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805983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/vol/n1_unmirror_vol5/lun5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pr-p2z-svr-dev002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88628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/vol/n1_unmirror_vol5/lun5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93935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/vol/n1_unmirror_vol7/lun7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pr-p1cz-svr-dev001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45012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/vol/n1_unmirror_vol7/lun7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pr-p1cz-svr-dev002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966413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/vol/n1_unmirror_vol7/lun7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436321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/vol/n1_unmirror_vol7/lun7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pr-p2z-svr-dev001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62141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/vol/n1_unmirror_vol7/lun7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pr-p2z-svr-dev002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620590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/vol/n1_unmirror_vol7/lun7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331486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/vol/n2_unmirror_vol4/lun4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370085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/vol/n2_unmirror_vol4/lun4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pr-p1cz-svr-dev002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69189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/vol/n2_unmirror_vol4/lun4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994486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/vol/n2_unmirror_vol4/lun4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232708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/vol/n2_unmirror_vol4/lun4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pr-p2z-svr-dev002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061681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/vol/n2_unmirror_vol4/lun4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274179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/vol/n2_unmirror_vol6/lun6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66745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/vol/n2_unmirror_vol6/lun6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pr-p1cz-svr-dev002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324133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/vol/n2_unmirror_vol6/lun6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46047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/vol/n2_unmirror_vol6/lun6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81883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/vol/n2_unmirror_vol6/lun6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pr-p2z-svr-dev002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687958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/vol/n2_unmirror_vol6/lun6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27532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/vol/n2_unmirror_vol8/lun8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678861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/vol/n2_unmirror_vol8/lun8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pr-p1cz-svr-dev002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951347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/vol/n2_unmirror_vol8/lun8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43513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/vol/n2_unmirror_vol8/lun8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pr-p2z-svr-dev001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01451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/vol/n2_unmirror_vol8/lun8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pr-p2z-svr-dev002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24020"/>
                  </a:ext>
                </a:extLst>
              </a:tr>
              <a:tr h="117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/vol/n2_unmirror_vol8/lun8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 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3647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95784"/>
              </p:ext>
            </p:extLst>
          </p:nvPr>
        </p:nvGraphicFramePr>
        <p:xfrm>
          <a:off x="275726" y="1687519"/>
          <a:ext cx="6403126" cy="4479912"/>
        </p:xfrm>
        <a:graphic>
          <a:graphicData uri="http://schemas.openxmlformats.org/drawingml/2006/table">
            <a:tbl>
              <a:tblPr/>
              <a:tblGrid>
                <a:gridCol w="1218972">
                  <a:extLst>
                    <a:ext uri="{9D8B030D-6E8A-4147-A177-3AD203B41FA5}">
                      <a16:colId xmlns:a16="http://schemas.microsoft.com/office/drawing/2014/main" val="2856431703"/>
                    </a:ext>
                  </a:extLst>
                </a:gridCol>
                <a:gridCol w="1220734">
                  <a:extLst>
                    <a:ext uri="{9D8B030D-6E8A-4147-A177-3AD203B41FA5}">
                      <a16:colId xmlns:a16="http://schemas.microsoft.com/office/drawing/2014/main" val="1830612135"/>
                    </a:ext>
                  </a:extLst>
                </a:gridCol>
                <a:gridCol w="665855">
                  <a:extLst>
                    <a:ext uri="{9D8B030D-6E8A-4147-A177-3AD203B41FA5}">
                      <a16:colId xmlns:a16="http://schemas.microsoft.com/office/drawing/2014/main" val="1078352526"/>
                    </a:ext>
                  </a:extLst>
                </a:gridCol>
                <a:gridCol w="782115">
                  <a:extLst>
                    <a:ext uri="{9D8B030D-6E8A-4147-A177-3AD203B41FA5}">
                      <a16:colId xmlns:a16="http://schemas.microsoft.com/office/drawing/2014/main" val="1530545564"/>
                    </a:ext>
                  </a:extLst>
                </a:gridCol>
                <a:gridCol w="866668">
                  <a:extLst>
                    <a:ext uri="{9D8B030D-6E8A-4147-A177-3AD203B41FA5}">
                      <a16:colId xmlns:a16="http://schemas.microsoft.com/office/drawing/2014/main" val="2997521164"/>
                    </a:ext>
                  </a:extLst>
                </a:gridCol>
                <a:gridCol w="898375">
                  <a:extLst>
                    <a:ext uri="{9D8B030D-6E8A-4147-A177-3AD203B41FA5}">
                      <a16:colId xmlns:a16="http://schemas.microsoft.com/office/drawing/2014/main" val="1138308882"/>
                    </a:ext>
                  </a:extLst>
                </a:gridCol>
                <a:gridCol w="750407">
                  <a:extLst>
                    <a:ext uri="{9D8B030D-6E8A-4147-A177-3AD203B41FA5}">
                      <a16:colId xmlns:a16="http://schemas.microsoft.com/office/drawing/2014/main" val="1136441638"/>
                    </a:ext>
                  </a:extLst>
                </a:gridCol>
              </a:tblGrid>
              <a:tr h="12444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igroup info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09229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Vserser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igroup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Initiators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16389"/>
                  </a:ext>
                </a:extLst>
              </a:tr>
              <a:tr h="12444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iqn.1998-01.com.vmware:pr-p1cz-svr-prod001-3563f652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29358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iqn.1998-01.com.vmware:pr-p1cz-svr-prod002-3c08c703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27275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iqn.1998-01.com.vmware:pr-p1cz-svr-stb001-2064741d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80684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iqn.1998-01.com.vmware:pr-p2z-svr-db-prod001-7adfe1ae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142258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iqn.1998-01.com.vmware:pr-p2z-svr-db-prod002-2d48ee05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66025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iqn.1998-01.com.vmware:pr-p2z-svr-stb001-0eceda01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95815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928022"/>
                  </a:ext>
                </a:extLst>
              </a:tr>
              <a:tr h="12444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igroup info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33788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Vserser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igroup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Initiators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32108"/>
                  </a:ext>
                </a:extLst>
              </a:tr>
              <a:tr h="12444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iqn.1998-01.com.vmware:pr-p1cz-svr-dev001-334c477d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50978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pr-p1cz-svr-dev002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iqn.1998-01.com.vmware:pr-p1cz-svr-dev002-7be5a356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2648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iqn.1998-01.com.vmware:pr-p1cz-svr-prod001-3563f652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80135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pr-p1cz-svr-prod002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iqn.1998-01.com.vmware:pr-p1cz-svr-prod002-3c08c703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57362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iqn.1998-01.com.vmware:pr-p1cz-svr-stb001-2064741d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82436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iqn.1998-01.com.vmware:pr-p2z-svr-db-prod001-7adfe1ae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24695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iqn.1998-01.com.vmware:pr-p2z-svr-db-prod002-2d48ee05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4061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pr-p2z-svr-dev001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iqn.1998-01.com.vmware:pr-p2z-svr-dev001-3f4d88c9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61419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pr-p2z-svr-dev002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iqn.1998-01.com.vmware:pr-p2z-svr-dev002-11616566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320321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iscsi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iqn.1998-01.com.vmware:pr-p2z-svr-stb001-0eceda01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33715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2767"/>
                  </a:ext>
                </a:extLst>
              </a:tr>
              <a:tr h="12444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LUN Mapping info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512769"/>
                  </a:ext>
                </a:extLst>
              </a:tr>
              <a:tr h="124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Vserser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LUN#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igroup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 ID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41675"/>
                  </a:ext>
                </a:extLst>
              </a:tr>
              <a:tr h="12444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/vol/n1_mirror_vol1/lun1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pr-p1cz-svr-prod001 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70429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/vol/n1_mirror_vol1/lun1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pr-p1cz-svr-prod002 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491068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/vol/n1_mirror_vol1/lun1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889941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/vol/n1_mirror_vol1/lun1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5263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/vol/n1_mirror_vol1/lun1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08707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/vol/n1_mirror_vol1/lun1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710809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/vol/n2_mirror_vol2/lun2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pr-p1cz-svr-prod001 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713866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/vol/n2_mirror_vol2/lun2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pr-p1cz-svr-prod002  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57986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/vol/n2_mirror_vol2/lun2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pr-p1cz-svr-stb001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446903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/vol/n2_mirror_vol2/lun2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218950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/vol/n2_mirror_vol2/lun2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pr-p2z-svr-db-prod002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039154"/>
                  </a:ext>
                </a:extLst>
              </a:tr>
              <a:tr h="124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/vol/n2_mirror_vol2/lun2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pr-p2z-svr-stb001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6" marR="5656" marT="56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3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32032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인터페이스 및 </a:t>
            </a:r>
            <a:r>
              <a:rPr lang="en-US" altLang="ko-KR" dirty="0"/>
              <a:t>Volume </a:t>
            </a:r>
            <a:r>
              <a:rPr lang="ko-KR" altLang="en-US" dirty="0"/>
              <a:t>구성 </a:t>
            </a:r>
            <a:r>
              <a:rPr lang="en-US" altLang="ko-KR" dirty="0"/>
              <a:t>– </a:t>
            </a:r>
            <a:r>
              <a:rPr lang="en-US" altLang="ko-KR" dirty="0" smtClean="0"/>
              <a:t>P1C </a:t>
            </a:r>
            <a:r>
              <a:rPr lang="ko-KR" altLang="en-US" dirty="0" smtClean="0"/>
              <a:t>전산실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7224"/>
              </p:ext>
            </p:extLst>
          </p:nvPr>
        </p:nvGraphicFramePr>
        <p:xfrm>
          <a:off x="554563" y="2297631"/>
          <a:ext cx="9855200" cy="2514600"/>
        </p:xfrm>
        <a:graphic>
          <a:graphicData uri="http://schemas.openxmlformats.org/drawingml/2006/table">
            <a:tbl>
              <a:tblPr/>
              <a:tblGrid>
                <a:gridCol w="1804877">
                  <a:extLst>
                    <a:ext uri="{9D8B030D-6E8A-4147-A177-3AD203B41FA5}">
                      <a16:colId xmlns:a16="http://schemas.microsoft.com/office/drawing/2014/main" val="2904475638"/>
                    </a:ext>
                  </a:extLst>
                </a:gridCol>
                <a:gridCol w="1929022">
                  <a:extLst>
                    <a:ext uri="{9D8B030D-6E8A-4147-A177-3AD203B41FA5}">
                      <a16:colId xmlns:a16="http://schemas.microsoft.com/office/drawing/2014/main" val="3900161015"/>
                    </a:ext>
                  </a:extLst>
                </a:gridCol>
                <a:gridCol w="897664">
                  <a:extLst>
                    <a:ext uri="{9D8B030D-6E8A-4147-A177-3AD203B41FA5}">
                      <a16:colId xmlns:a16="http://schemas.microsoft.com/office/drawing/2014/main" val="863415593"/>
                    </a:ext>
                  </a:extLst>
                </a:gridCol>
                <a:gridCol w="544328">
                  <a:extLst>
                    <a:ext uri="{9D8B030D-6E8A-4147-A177-3AD203B41FA5}">
                      <a16:colId xmlns:a16="http://schemas.microsoft.com/office/drawing/2014/main" val="4172327057"/>
                    </a:ext>
                  </a:extLst>
                </a:gridCol>
                <a:gridCol w="1155503">
                  <a:extLst>
                    <a:ext uri="{9D8B030D-6E8A-4147-A177-3AD203B41FA5}">
                      <a16:colId xmlns:a16="http://schemas.microsoft.com/office/drawing/2014/main" val="759068413"/>
                    </a:ext>
                  </a:extLst>
                </a:gridCol>
                <a:gridCol w="1909922">
                  <a:extLst>
                    <a:ext uri="{9D8B030D-6E8A-4147-A177-3AD203B41FA5}">
                      <a16:colId xmlns:a16="http://schemas.microsoft.com/office/drawing/2014/main" val="1303915041"/>
                    </a:ext>
                  </a:extLst>
                </a:gridCol>
                <a:gridCol w="1613884">
                  <a:extLst>
                    <a:ext uri="{9D8B030D-6E8A-4147-A177-3AD203B41FA5}">
                      <a16:colId xmlns:a16="http://schemas.microsoft.com/office/drawing/2014/main" val="3746648204"/>
                    </a:ext>
                  </a:extLst>
                </a:gridCol>
              </a:tblGrid>
              <a:tr h="20955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Infomations - 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12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 Virtual Machine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Logical 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IPSpace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Home Node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Operational Speed(Mbps)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404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cluster_mgmt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10.138.113.225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083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N3_MGMT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3679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N4_MGMT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10.138.113.227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551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N3_int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10.155.218.11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3883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N4_int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10.155.218.12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021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110638"/>
                  </a:ext>
                </a:extLst>
              </a:tr>
              <a:tr h="20955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Group Properties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41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Policy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 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750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Single-mode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e0e, e0f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582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a0a-171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Single-mode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e0e, e0f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88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27304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65273" y="3115157"/>
            <a:ext cx="5074920" cy="14700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400" b="1" dirty="0">
                <a:ea typeface="맑은 고딕" panose="020B0503020000020004" pitchFamily="50" charset="-127"/>
              </a:rPr>
              <a:t>감사합니다</a:t>
            </a:r>
            <a:r>
              <a:rPr lang="en-US" altLang="ko-KR" sz="4400" b="1" dirty="0">
                <a:ea typeface="맑은 고딕" panose="020B0503020000020004" pitchFamily="50" charset="-127"/>
              </a:rPr>
              <a:t>.</a:t>
            </a:r>
            <a:endParaRPr lang="en-US" sz="44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53370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en-US" altLang="ko-KR" dirty="0"/>
              <a:t>NetApp </a:t>
            </a:r>
            <a:r>
              <a:rPr lang="en-US" altLang="ko-KR" dirty="0" smtClean="0"/>
              <a:t>AFF-A400 </a:t>
            </a:r>
            <a:r>
              <a:rPr lang="ko-KR" altLang="en-US" dirty="0"/>
              <a:t>상세 제원</a:t>
            </a:r>
          </a:p>
        </p:txBody>
      </p:sp>
      <p:graphicFrame>
        <p:nvGraphicFramePr>
          <p:cNvPr id="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36309"/>
              </p:ext>
            </p:extLst>
          </p:nvPr>
        </p:nvGraphicFramePr>
        <p:xfrm>
          <a:off x="802256" y="1392697"/>
          <a:ext cx="10566783" cy="5088015"/>
        </p:xfrm>
        <a:graphic>
          <a:graphicData uri="http://schemas.openxmlformats.org/drawingml/2006/table">
            <a:tbl>
              <a:tblPr/>
              <a:tblGrid>
                <a:gridCol w="453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모습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캐비넷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헤더 모습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컨트롤러 기능 포함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88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디스크 확장 모듈 모습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14"/>
          <p:cNvSpPr>
            <a:spLocks noChangeArrowheads="1"/>
          </p:cNvSpPr>
          <p:nvPr/>
        </p:nvSpPr>
        <p:spPr bwMode="auto">
          <a:xfrm>
            <a:off x="5626735" y="3239038"/>
            <a:ext cx="4465638" cy="621762"/>
          </a:xfrm>
          <a:prstGeom prst="rect">
            <a:avLst/>
          </a:prstGeom>
          <a:solidFill>
            <a:srgbClr val="9EA2A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1691641" y="4334412"/>
            <a:ext cx="3641408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폭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(Width)     : 60.9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높이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(Height)  : 201.4 cm (42U)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깊이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(Depth) : 128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서비스 지역  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전후방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122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여유공간      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최소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20cm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이상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A400 Header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부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:  17.5cm (8U)                          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DS224C Disk Shelf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부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: 8.8 cm (2U)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전원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: AC 100~240 V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전류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: 30A Total 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7787323" y="2088099"/>
            <a:ext cx="24384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폭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(Width)       : 44.7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높이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(Height)  : 17.5 cm (4U) 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깊이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(Depth)   : 82.8cm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전원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: 100~240 VAC (3A,250W)</a:t>
            </a:r>
          </a:p>
        </p:txBody>
      </p:sp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8230235" y="5088474"/>
            <a:ext cx="205581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폭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(Width)     : 44.7 cm        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높이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(Height)  : 8.8 cm (2U)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깊이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(Depth) : 50.85 cm 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전원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( AC Power) : 100~240V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663248" y="3262321"/>
            <a:ext cx="4248150" cy="553998"/>
          </a:xfrm>
          <a:prstGeom prst="rect">
            <a:avLst/>
          </a:prstGeom>
          <a:solidFill>
            <a:srgbClr val="9EA2A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/>
            <a:r>
              <a:rPr lang="en-US" altLang="ko-KR" sz="1000" b="1" dirty="0"/>
              <a:t>Controller Spec</a:t>
            </a:r>
          </a:p>
          <a:p>
            <a:pPr eaLnBrk="1" latinLnBrk="1" hangingPunct="1"/>
            <a:r>
              <a:rPr lang="pt-BR" altLang="ko-KR" sz="1000" dirty="0"/>
              <a:t>4 x 64-bit 10-core 2.20 </a:t>
            </a:r>
            <a:r>
              <a:rPr lang="pt-BR" altLang="ko-KR" sz="1000" dirty="0" smtClean="0"/>
              <a:t>Ghz</a:t>
            </a:r>
          </a:p>
          <a:p>
            <a:pPr eaLnBrk="1" latinLnBrk="1" hangingPunct="1"/>
            <a:r>
              <a:rPr lang="en-US" altLang="ko-KR" sz="1000" dirty="0" smtClean="0"/>
              <a:t>Memory </a:t>
            </a:r>
            <a:r>
              <a:rPr lang="en-US" altLang="ko-KR" sz="1000" dirty="0"/>
              <a:t>Size: </a:t>
            </a:r>
            <a:r>
              <a:rPr lang="en-US" altLang="ko-KR" sz="1000" dirty="0" smtClean="0"/>
              <a:t>256 </a:t>
            </a:r>
            <a:r>
              <a:rPr lang="en-US" altLang="ko-KR" sz="1000" dirty="0"/>
              <a:t>GB</a:t>
            </a:r>
            <a:endParaRPr lang="ko-KR" altLang="ko-KR" sz="1000" dirty="0"/>
          </a:p>
        </p:txBody>
      </p:sp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511" y="1820174"/>
            <a:ext cx="983771" cy="25142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5628323" y="5069424"/>
            <a:ext cx="2601912" cy="879475"/>
            <a:chOff x="5628323" y="5069424"/>
            <a:chExt cx="2601912" cy="87947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323" y="5069424"/>
              <a:ext cx="2601912" cy="41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323" y="5488929"/>
              <a:ext cx="2601912" cy="45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57" y="2211801"/>
            <a:ext cx="1562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5675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ko-KR" altLang="en-US" dirty="0"/>
              <a:t>전체 전력 및 발열량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8131" y="2297749"/>
            <a:ext cx="5198534" cy="4826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173038" indent="-173038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/>
              <a:t>metrocluster1: Site </a:t>
            </a:r>
            <a:r>
              <a:rPr lang="en-US" altLang="ko-KR" sz="1600" b="1" dirty="0" smtClean="0"/>
              <a:t>A</a:t>
            </a:r>
            <a:endParaRPr lang="ko-KR" altLang="ko-KR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20190"/>
              </p:ext>
            </p:extLst>
          </p:nvPr>
        </p:nvGraphicFramePr>
        <p:xfrm>
          <a:off x="728131" y="2920048"/>
          <a:ext cx="4741334" cy="2270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0495">
                  <a:extLst>
                    <a:ext uri="{9D8B030D-6E8A-4147-A177-3AD203B41FA5}">
                      <a16:colId xmlns:a16="http://schemas.microsoft.com/office/drawing/2014/main" val="1889702084"/>
                    </a:ext>
                  </a:extLst>
                </a:gridCol>
                <a:gridCol w="289937">
                  <a:extLst>
                    <a:ext uri="{9D8B030D-6E8A-4147-A177-3AD203B41FA5}">
                      <a16:colId xmlns:a16="http://schemas.microsoft.com/office/drawing/2014/main" val="32282083"/>
                    </a:ext>
                  </a:extLst>
                </a:gridCol>
                <a:gridCol w="388858">
                  <a:extLst>
                    <a:ext uri="{9D8B030D-6E8A-4147-A177-3AD203B41FA5}">
                      <a16:colId xmlns:a16="http://schemas.microsoft.com/office/drawing/2014/main" val="920282570"/>
                    </a:ext>
                  </a:extLst>
                </a:gridCol>
                <a:gridCol w="483684">
                  <a:extLst>
                    <a:ext uri="{9D8B030D-6E8A-4147-A177-3AD203B41FA5}">
                      <a16:colId xmlns:a16="http://schemas.microsoft.com/office/drawing/2014/main" val="2489711210"/>
                    </a:ext>
                  </a:extLst>
                </a:gridCol>
                <a:gridCol w="483684">
                  <a:extLst>
                    <a:ext uri="{9D8B030D-6E8A-4147-A177-3AD203B41FA5}">
                      <a16:colId xmlns:a16="http://schemas.microsoft.com/office/drawing/2014/main" val="2996352645"/>
                    </a:ext>
                  </a:extLst>
                </a:gridCol>
                <a:gridCol w="483684">
                  <a:extLst>
                    <a:ext uri="{9D8B030D-6E8A-4147-A177-3AD203B41FA5}">
                      <a16:colId xmlns:a16="http://schemas.microsoft.com/office/drawing/2014/main" val="3807284751"/>
                    </a:ext>
                  </a:extLst>
                </a:gridCol>
                <a:gridCol w="580558">
                  <a:extLst>
                    <a:ext uri="{9D8B030D-6E8A-4147-A177-3AD203B41FA5}">
                      <a16:colId xmlns:a16="http://schemas.microsoft.com/office/drawing/2014/main" val="603687554"/>
                    </a:ext>
                  </a:extLst>
                </a:gridCol>
                <a:gridCol w="580558">
                  <a:extLst>
                    <a:ext uri="{9D8B030D-6E8A-4147-A177-3AD203B41FA5}">
                      <a16:colId xmlns:a16="http://schemas.microsoft.com/office/drawing/2014/main" val="2479207049"/>
                    </a:ext>
                  </a:extLst>
                </a:gridCol>
                <a:gridCol w="579876">
                  <a:extLst>
                    <a:ext uri="{9D8B030D-6E8A-4147-A177-3AD203B41FA5}">
                      <a16:colId xmlns:a16="http://schemas.microsoft.com/office/drawing/2014/main" val="1735174296"/>
                    </a:ext>
                  </a:extLst>
                </a:gridCol>
              </a:tblGrid>
              <a:tr h="366469">
                <a:tc rowSpan="2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700" kern="1200">
                          <a:effectLst/>
                        </a:rPr>
                        <a:t>System Components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700" kern="1200">
                          <a:effectLst/>
                        </a:rPr>
                        <a:t>Qty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Rack Units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Current</a:t>
                      </a:r>
                      <a:endParaRPr lang="ko-KR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(Amps)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AC Power</a:t>
                      </a:r>
                      <a:endParaRPr lang="ko-KR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(Watts)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Thermal Rating</a:t>
                      </a:r>
                      <a:endParaRPr lang="ko-KR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(BTU/hr)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33513"/>
                  </a:ext>
                </a:extLst>
              </a:tr>
              <a:tr h="219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Typical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Worst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Typical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Worst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Typical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Worst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2897046209"/>
                  </a:ext>
                </a:extLst>
              </a:tr>
              <a:tr h="6170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Brocade G610, 24-port, Enterprise, 16Gb Shortwave SFP 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0.66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0.78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120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146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410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498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539985531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ASA AFF A400 (2xControllers, 1xChassis) 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6.3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7.8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1,233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1,527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4,209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5,212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4086853394"/>
                  </a:ext>
                </a:extLst>
              </a:tr>
              <a:tr h="281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ATTO Fibre Bridge 7600N 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0.72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0.78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172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188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586.88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641.48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1278970365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DS224C w/ 24x3.84TB SSDX357A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7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7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7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1.92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4.26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372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834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1,272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2,847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72080154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23029" y="2301033"/>
            <a:ext cx="5198534" cy="4826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173038" indent="-173038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/>
              <a:t>metrocluster1: Site B</a:t>
            </a:r>
            <a:endParaRPr lang="ko-KR" altLang="ko-KR" sz="16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65807"/>
              </p:ext>
            </p:extLst>
          </p:nvPr>
        </p:nvGraphicFramePr>
        <p:xfrm>
          <a:off x="6723029" y="2923332"/>
          <a:ext cx="4741334" cy="2270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0495">
                  <a:extLst>
                    <a:ext uri="{9D8B030D-6E8A-4147-A177-3AD203B41FA5}">
                      <a16:colId xmlns:a16="http://schemas.microsoft.com/office/drawing/2014/main" val="1889702084"/>
                    </a:ext>
                  </a:extLst>
                </a:gridCol>
                <a:gridCol w="289937">
                  <a:extLst>
                    <a:ext uri="{9D8B030D-6E8A-4147-A177-3AD203B41FA5}">
                      <a16:colId xmlns:a16="http://schemas.microsoft.com/office/drawing/2014/main" val="32282083"/>
                    </a:ext>
                  </a:extLst>
                </a:gridCol>
                <a:gridCol w="388858">
                  <a:extLst>
                    <a:ext uri="{9D8B030D-6E8A-4147-A177-3AD203B41FA5}">
                      <a16:colId xmlns:a16="http://schemas.microsoft.com/office/drawing/2014/main" val="920282570"/>
                    </a:ext>
                  </a:extLst>
                </a:gridCol>
                <a:gridCol w="483684">
                  <a:extLst>
                    <a:ext uri="{9D8B030D-6E8A-4147-A177-3AD203B41FA5}">
                      <a16:colId xmlns:a16="http://schemas.microsoft.com/office/drawing/2014/main" val="2489711210"/>
                    </a:ext>
                  </a:extLst>
                </a:gridCol>
                <a:gridCol w="483684">
                  <a:extLst>
                    <a:ext uri="{9D8B030D-6E8A-4147-A177-3AD203B41FA5}">
                      <a16:colId xmlns:a16="http://schemas.microsoft.com/office/drawing/2014/main" val="2996352645"/>
                    </a:ext>
                  </a:extLst>
                </a:gridCol>
                <a:gridCol w="483684">
                  <a:extLst>
                    <a:ext uri="{9D8B030D-6E8A-4147-A177-3AD203B41FA5}">
                      <a16:colId xmlns:a16="http://schemas.microsoft.com/office/drawing/2014/main" val="3807284751"/>
                    </a:ext>
                  </a:extLst>
                </a:gridCol>
                <a:gridCol w="580558">
                  <a:extLst>
                    <a:ext uri="{9D8B030D-6E8A-4147-A177-3AD203B41FA5}">
                      <a16:colId xmlns:a16="http://schemas.microsoft.com/office/drawing/2014/main" val="603687554"/>
                    </a:ext>
                  </a:extLst>
                </a:gridCol>
                <a:gridCol w="580558">
                  <a:extLst>
                    <a:ext uri="{9D8B030D-6E8A-4147-A177-3AD203B41FA5}">
                      <a16:colId xmlns:a16="http://schemas.microsoft.com/office/drawing/2014/main" val="2479207049"/>
                    </a:ext>
                  </a:extLst>
                </a:gridCol>
                <a:gridCol w="579876">
                  <a:extLst>
                    <a:ext uri="{9D8B030D-6E8A-4147-A177-3AD203B41FA5}">
                      <a16:colId xmlns:a16="http://schemas.microsoft.com/office/drawing/2014/main" val="1735174296"/>
                    </a:ext>
                  </a:extLst>
                </a:gridCol>
              </a:tblGrid>
              <a:tr h="366469">
                <a:tc rowSpan="2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700" kern="1200">
                          <a:effectLst/>
                        </a:rPr>
                        <a:t>System Components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700" kern="1200">
                          <a:effectLst/>
                        </a:rPr>
                        <a:t>Qty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Rack Units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Current</a:t>
                      </a:r>
                      <a:endParaRPr lang="ko-KR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(Amps)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AC Power</a:t>
                      </a:r>
                      <a:endParaRPr lang="ko-KR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(Watts)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Thermal Rating</a:t>
                      </a:r>
                      <a:endParaRPr lang="ko-KR" sz="1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(BTU/hr)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733513"/>
                  </a:ext>
                </a:extLst>
              </a:tr>
              <a:tr h="219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Typical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Worst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Typical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Worst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Typical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Worst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2897046209"/>
                  </a:ext>
                </a:extLst>
              </a:tr>
              <a:tr h="6170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Brocade G610, 24-port, Enterprise, 16Gb Shortwave SFP 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0.66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0.78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120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146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410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498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539985531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ASA AFF A400 (2xControllers, 1xChassis) 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6.3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7.8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1,233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1,527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4,209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5,212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4086853394"/>
                  </a:ext>
                </a:extLst>
              </a:tr>
              <a:tr h="2811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ATTO Fibre Bridge 7600N 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0.72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0.78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172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188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586.88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641.48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1278970365"/>
                  </a:ext>
                </a:extLst>
              </a:tr>
              <a:tr h="3931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DS224C w/ 24x3.84TB SSDX357A</a:t>
                      </a:r>
                      <a:endParaRPr lang="ko-KR" sz="100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7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7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1.28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2.84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248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556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848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kern="1200" dirty="0" smtClean="0">
                          <a:effectLst/>
                        </a:rPr>
                        <a:t>1898</a:t>
                      </a:r>
                      <a:endParaRPr lang="ko-KR" sz="1000" dirty="0">
                        <a:effectLst/>
                        <a:latin typeface="Arial" panose="020B0604020202020204" pitchFamily="34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4610" marR="54610" marT="27305" marB="27305" anchor="ctr"/>
                </a:tc>
                <a:extLst>
                  <a:ext uri="{0D108BD9-81ED-4DB2-BD59-A6C34878D82A}">
                    <a16:rowId xmlns:a16="http://schemas.microsoft.com/office/drawing/2014/main" val="72080154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01133" y="2226733"/>
            <a:ext cx="5181600" cy="32681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ko-KR" altLang="en-US" dirty="0" err="1" smtClean="0"/>
          </a:p>
        </p:txBody>
      </p:sp>
      <p:sp>
        <p:nvSpPr>
          <p:cNvPr id="24" name="직사각형 23"/>
          <p:cNvSpPr/>
          <p:nvPr/>
        </p:nvSpPr>
        <p:spPr>
          <a:xfrm>
            <a:off x="6502896" y="2167466"/>
            <a:ext cx="5181600" cy="32681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ko-KR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17823333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953FA1-4DB2-4984-992D-4EEE912DB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4400" b="1" dirty="0" smtClean="0"/>
              <a:t>NetApp </a:t>
            </a:r>
            <a:r>
              <a:rPr lang="en-US" altLang="ko-KR" sz="4400" b="1" dirty="0" smtClean="0"/>
              <a:t>AFF-A400 MCC </a:t>
            </a:r>
            <a:r>
              <a:rPr lang="ko-KR" altLang="en-US" sz="4400" b="1" dirty="0" smtClean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en-US" altLang="ko-KR" dirty="0" err="1"/>
              <a:t>MetroCluster</a:t>
            </a:r>
            <a:r>
              <a:rPr lang="en-US" altLang="ko-KR" dirty="0"/>
              <a:t> </a:t>
            </a:r>
            <a:r>
              <a:rPr lang="ko-KR" altLang="en-US" dirty="0"/>
              <a:t>구성 개요</a:t>
            </a:r>
          </a:p>
        </p:txBody>
      </p:sp>
      <p:cxnSp>
        <p:nvCxnSpPr>
          <p:cNvPr id="3" name="Elbow Connector 9"/>
          <p:cNvCxnSpPr/>
          <p:nvPr/>
        </p:nvCxnSpPr>
        <p:spPr bwMode="auto">
          <a:xfrm>
            <a:off x="3155266" y="2862717"/>
            <a:ext cx="544241" cy="325296"/>
          </a:xfrm>
          <a:prstGeom prst="bentConnector3">
            <a:avLst>
              <a:gd name="adj1" fmla="val 2720"/>
            </a:avLst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10"/>
          <p:cNvCxnSpPr/>
          <p:nvPr/>
        </p:nvCxnSpPr>
        <p:spPr bwMode="auto">
          <a:xfrm rot="5400000">
            <a:off x="8515720" y="2758733"/>
            <a:ext cx="325295" cy="533264"/>
          </a:xfrm>
          <a:prstGeom prst="bentConnector2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 bwMode="auto">
          <a:xfrm>
            <a:off x="9536594" y="4217389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12"/>
          <p:cNvSpPr/>
          <p:nvPr/>
        </p:nvSpPr>
        <p:spPr bwMode="auto">
          <a:xfrm>
            <a:off x="9536594" y="4485953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14"/>
          <p:cNvSpPr/>
          <p:nvPr/>
        </p:nvSpPr>
        <p:spPr bwMode="auto">
          <a:xfrm>
            <a:off x="7827638" y="4217389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16"/>
          <p:cNvSpPr/>
          <p:nvPr/>
        </p:nvSpPr>
        <p:spPr bwMode="auto">
          <a:xfrm>
            <a:off x="7827638" y="4485953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7"/>
          <p:cNvSpPr/>
          <p:nvPr/>
        </p:nvSpPr>
        <p:spPr bwMode="auto">
          <a:xfrm>
            <a:off x="8115260" y="3793329"/>
            <a:ext cx="1493111" cy="1750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/>
          </a:p>
        </p:txBody>
      </p:sp>
      <p:sp>
        <p:nvSpPr>
          <p:cNvPr id="10" name="Rectangle 18"/>
          <p:cNvSpPr/>
          <p:nvPr/>
        </p:nvSpPr>
        <p:spPr bwMode="auto">
          <a:xfrm>
            <a:off x="4170986" y="4233597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9"/>
          <p:cNvSpPr/>
          <p:nvPr/>
        </p:nvSpPr>
        <p:spPr bwMode="auto">
          <a:xfrm>
            <a:off x="4170986" y="4775925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20"/>
          <p:cNvSpPr/>
          <p:nvPr/>
        </p:nvSpPr>
        <p:spPr bwMode="auto">
          <a:xfrm>
            <a:off x="4170986" y="4502161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21"/>
          <p:cNvSpPr/>
          <p:nvPr/>
        </p:nvSpPr>
        <p:spPr bwMode="auto">
          <a:xfrm>
            <a:off x="2462030" y="4233597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22"/>
          <p:cNvSpPr/>
          <p:nvPr/>
        </p:nvSpPr>
        <p:spPr bwMode="auto">
          <a:xfrm>
            <a:off x="2462030" y="4775925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25"/>
          <p:cNvSpPr/>
          <p:nvPr/>
        </p:nvSpPr>
        <p:spPr bwMode="auto">
          <a:xfrm>
            <a:off x="2462030" y="4502161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2653897" y="3539173"/>
            <a:ext cx="1696258" cy="1750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/>
          </a:p>
        </p:txBody>
      </p:sp>
      <p:cxnSp>
        <p:nvCxnSpPr>
          <p:cNvPr id="17" name="Straight Connector 27"/>
          <p:cNvCxnSpPr/>
          <p:nvPr/>
        </p:nvCxnSpPr>
        <p:spPr bwMode="auto">
          <a:xfrm flipH="1">
            <a:off x="2868327" y="4062542"/>
            <a:ext cx="1024227" cy="168216"/>
          </a:xfrm>
          <a:prstGeom prst="lin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" name="Group 28"/>
          <p:cNvGrpSpPr/>
          <p:nvPr/>
        </p:nvGrpSpPr>
        <p:grpSpPr>
          <a:xfrm flipH="1">
            <a:off x="9452831" y="2269325"/>
            <a:ext cx="764981" cy="508000"/>
            <a:chOff x="1066801" y="1962150"/>
            <a:chExt cx="685801" cy="381000"/>
          </a:xfrm>
        </p:grpSpPr>
        <p:sp>
          <p:nvSpPr>
            <p:cNvPr id="19" name="Rectangle 29"/>
            <p:cNvSpPr/>
            <p:nvPr/>
          </p:nvSpPr>
          <p:spPr bwMode="auto">
            <a:xfrm>
              <a:off x="1066801" y="1962150"/>
              <a:ext cx="685801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Rectangle 30"/>
            <p:cNvSpPr/>
            <p:nvPr/>
          </p:nvSpPr>
          <p:spPr bwMode="auto">
            <a:xfrm>
              <a:off x="1173454" y="2057400"/>
              <a:ext cx="342901" cy="1905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3930509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4109722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6" y="4893202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4606125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4350166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36"/>
          <p:cNvCxnSpPr/>
          <p:nvPr/>
        </p:nvCxnSpPr>
        <p:spPr bwMode="auto">
          <a:xfrm>
            <a:off x="3035529" y="3767155"/>
            <a:ext cx="729167" cy="229368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7"/>
          <p:cNvCxnSpPr/>
          <p:nvPr/>
        </p:nvCxnSpPr>
        <p:spPr bwMode="auto">
          <a:xfrm flipV="1">
            <a:off x="3892572" y="4716927"/>
            <a:ext cx="278433" cy="242305"/>
          </a:xfrm>
          <a:prstGeom prst="lin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" name="Elbow Connector 39"/>
          <p:cNvCxnSpPr/>
          <p:nvPr/>
        </p:nvCxnSpPr>
        <p:spPr bwMode="auto">
          <a:xfrm rot="5400000">
            <a:off x="3285699" y="3544414"/>
            <a:ext cx="1962867" cy="1117309"/>
          </a:xfrm>
          <a:prstGeom prst="bentConnector3">
            <a:avLst>
              <a:gd name="adj1" fmla="val 116139"/>
            </a:avLst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0"/>
          <p:cNvCxnSpPr/>
          <p:nvPr/>
        </p:nvCxnSpPr>
        <p:spPr bwMode="auto">
          <a:xfrm flipH="1">
            <a:off x="2904516" y="2862733"/>
            <a:ext cx="1" cy="798551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1"/>
          <p:cNvSpPr/>
          <p:nvPr/>
        </p:nvSpPr>
        <p:spPr bwMode="auto">
          <a:xfrm>
            <a:off x="6054063" y="3522965"/>
            <a:ext cx="1696258" cy="1750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/>
          </a:p>
        </p:txBody>
      </p:sp>
      <p:cxnSp>
        <p:nvCxnSpPr>
          <p:cNvPr id="31" name="Straight Connector 42"/>
          <p:cNvCxnSpPr/>
          <p:nvPr/>
        </p:nvCxnSpPr>
        <p:spPr bwMode="auto">
          <a:xfrm flipH="1">
            <a:off x="8233933" y="4046334"/>
            <a:ext cx="1024227" cy="168216"/>
          </a:xfrm>
          <a:prstGeom prst="line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5" y="3914301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44"/>
          <p:cNvCxnSpPr/>
          <p:nvPr/>
        </p:nvCxnSpPr>
        <p:spPr bwMode="auto">
          <a:xfrm flipH="1">
            <a:off x="9046519" y="3767155"/>
            <a:ext cx="247586" cy="213160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4" y="4641324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Connector 46"/>
          <p:cNvCxnSpPr/>
          <p:nvPr/>
        </p:nvCxnSpPr>
        <p:spPr bwMode="auto">
          <a:xfrm flipV="1">
            <a:off x="9258177" y="4465049"/>
            <a:ext cx="278433" cy="242305"/>
          </a:xfrm>
          <a:prstGeom prst="line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47"/>
          <p:cNvCxnSpPr>
            <a:endCxn id="34" idx="2"/>
          </p:cNvCxnSpPr>
          <p:nvPr/>
        </p:nvCxnSpPr>
        <p:spPr bwMode="auto">
          <a:xfrm rot="16200000" flipH="1">
            <a:off x="7442971" y="3346310"/>
            <a:ext cx="1525698" cy="1328402"/>
          </a:xfrm>
          <a:prstGeom prst="bentConnector3">
            <a:avLst>
              <a:gd name="adj1" fmla="val 114983"/>
            </a:avLst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8"/>
          <p:cNvCxnSpPr/>
          <p:nvPr/>
        </p:nvCxnSpPr>
        <p:spPr bwMode="auto">
          <a:xfrm flipH="1">
            <a:off x="9536611" y="2837333"/>
            <a:ext cx="1" cy="798551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9"/>
          <p:cNvGrpSpPr/>
          <p:nvPr/>
        </p:nvGrpSpPr>
        <p:grpSpPr>
          <a:xfrm>
            <a:off x="3652933" y="3630395"/>
            <a:ext cx="2251889" cy="68592"/>
            <a:chOff x="2915313" y="2977017"/>
            <a:chExt cx="3409287" cy="51933"/>
          </a:xfrm>
          <a:effectLst/>
        </p:grpSpPr>
        <p:cxnSp>
          <p:nvCxnSpPr>
            <p:cNvPr id="39" name="Straight Connector 50"/>
            <p:cNvCxnSpPr/>
            <p:nvPr/>
          </p:nvCxnSpPr>
          <p:spPr bwMode="auto">
            <a:xfrm>
              <a:off x="2915319" y="2977017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51"/>
            <p:cNvCxnSpPr/>
            <p:nvPr/>
          </p:nvCxnSpPr>
          <p:spPr bwMode="auto">
            <a:xfrm>
              <a:off x="2915313" y="3028950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52"/>
          <p:cNvGrpSpPr/>
          <p:nvPr/>
        </p:nvGrpSpPr>
        <p:grpSpPr>
          <a:xfrm>
            <a:off x="5819591" y="3174856"/>
            <a:ext cx="468973" cy="60959"/>
            <a:chOff x="3916685" y="2651166"/>
            <a:chExt cx="1273376" cy="47583"/>
          </a:xfrm>
        </p:grpSpPr>
        <p:cxnSp>
          <p:nvCxnSpPr>
            <p:cNvPr id="42" name="Straight Connector 53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54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55"/>
          <p:cNvGrpSpPr/>
          <p:nvPr/>
        </p:nvGrpSpPr>
        <p:grpSpPr>
          <a:xfrm>
            <a:off x="5208218" y="3173149"/>
            <a:ext cx="670379" cy="63444"/>
            <a:chOff x="3916685" y="2651166"/>
            <a:chExt cx="1273376" cy="47583"/>
          </a:xfrm>
          <a:effectLst/>
        </p:grpSpPr>
        <p:cxnSp>
          <p:nvCxnSpPr>
            <p:cNvPr id="45" name="Straight Connector 56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57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58"/>
          <p:cNvGrpSpPr/>
          <p:nvPr/>
        </p:nvGrpSpPr>
        <p:grpSpPr>
          <a:xfrm>
            <a:off x="6247551" y="3630397"/>
            <a:ext cx="2189528" cy="69244"/>
            <a:chOff x="2915313" y="2977017"/>
            <a:chExt cx="3409287" cy="51933"/>
          </a:xfrm>
          <a:effectLst/>
        </p:grpSpPr>
        <p:cxnSp>
          <p:nvCxnSpPr>
            <p:cNvPr id="48" name="Straight Connector 59"/>
            <p:cNvCxnSpPr/>
            <p:nvPr/>
          </p:nvCxnSpPr>
          <p:spPr bwMode="auto">
            <a:xfrm>
              <a:off x="2915319" y="2977017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60"/>
            <p:cNvCxnSpPr/>
            <p:nvPr/>
          </p:nvCxnSpPr>
          <p:spPr bwMode="auto">
            <a:xfrm>
              <a:off x="2915313" y="3028950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61"/>
          <p:cNvGrpSpPr/>
          <p:nvPr/>
        </p:nvGrpSpPr>
        <p:grpSpPr>
          <a:xfrm>
            <a:off x="5880224" y="3635298"/>
            <a:ext cx="468973" cy="60959"/>
            <a:chOff x="3916685" y="2651166"/>
            <a:chExt cx="1273376" cy="47583"/>
          </a:xfrm>
        </p:grpSpPr>
        <p:cxnSp>
          <p:nvCxnSpPr>
            <p:cNvPr id="51" name="Straight Connector 62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63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3" name="Straight Connector 64"/>
          <p:cNvCxnSpPr/>
          <p:nvPr/>
        </p:nvCxnSpPr>
        <p:spPr bwMode="auto">
          <a:xfrm flipH="1">
            <a:off x="6047315" y="2080951"/>
            <a:ext cx="5185" cy="3663251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65"/>
          <p:cNvGrpSpPr/>
          <p:nvPr/>
        </p:nvGrpSpPr>
        <p:grpSpPr>
          <a:xfrm>
            <a:off x="6247573" y="3173149"/>
            <a:ext cx="670379" cy="63444"/>
            <a:chOff x="3916685" y="2651166"/>
            <a:chExt cx="1273376" cy="47583"/>
          </a:xfrm>
          <a:effectLst/>
        </p:grpSpPr>
        <p:cxnSp>
          <p:nvCxnSpPr>
            <p:cNvPr id="55" name="Straight Connector 66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67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668332" y="1862942"/>
            <a:ext cx="1503942" cy="584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21840" tIns="60920" rIns="121840" bIns="60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500" b="1" dirty="0"/>
              <a:t>Cluster A</a:t>
            </a:r>
          </a:p>
          <a:p>
            <a:pPr algn="ctr">
              <a:buClr>
                <a:schemeClr val="accent2"/>
              </a:buClr>
            </a:pPr>
            <a:r>
              <a:rPr lang="en-US" sz="1500" b="1" dirty="0"/>
              <a:t>Data Center 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27149" y="1862942"/>
            <a:ext cx="1518218" cy="58475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21840" tIns="60920" rIns="121840" bIns="60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500" b="1" dirty="0"/>
              <a:t>Cluster B</a:t>
            </a:r>
          </a:p>
          <a:p>
            <a:pPr algn="ctr">
              <a:buClr>
                <a:schemeClr val="accent2"/>
              </a:buClr>
            </a:pPr>
            <a:r>
              <a:rPr lang="en-US" sz="1500" b="1" dirty="0"/>
              <a:t>Data Center B</a:t>
            </a:r>
          </a:p>
        </p:txBody>
      </p:sp>
      <p:cxnSp>
        <p:nvCxnSpPr>
          <p:cNvPr id="59" name="Elbow Connector 80"/>
          <p:cNvCxnSpPr/>
          <p:nvPr/>
        </p:nvCxnSpPr>
        <p:spPr bwMode="auto">
          <a:xfrm rot="5400000" flipH="1" flipV="1">
            <a:off x="6043102" y="-986340"/>
            <a:ext cx="16933" cy="6291203"/>
          </a:xfrm>
          <a:prstGeom prst="bentConnector3">
            <a:avLst>
              <a:gd name="adj1" fmla="val 2875866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5" y="4093514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5" y="4333958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87"/>
          <p:cNvGrpSpPr/>
          <p:nvPr/>
        </p:nvGrpSpPr>
        <p:grpSpPr>
          <a:xfrm>
            <a:off x="1841155" y="2269325"/>
            <a:ext cx="914162" cy="508000"/>
            <a:chOff x="1066800" y="1962150"/>
            <a:chExt cx="685800" cy="381000"/>
          </a:xfrm>
        </p:grpSpPr>
        <p:sp>
          <p:nvSpPr>
            <p:cNvPr id="63" name="Rectangle 88"/>
            <p:cNvSpPr/>
            <p:nvPr/>
          </p:nvSpPr>
          <p:spPr bwMode="auto">
            <a:xfrm>
              <a:off x="1066800" y="1962150"/>
              <a:ext cx="685800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4" name="Rectangle 89"/>
            <p:cNvSpPr/>
            <p:nvPr/>
          </p:nvSpPr>
          <p:spPr bwMode="auto">
            <a:xfrm>
              <a:off x="1173454" y="2057400"/>
              <a:ext cx="342900" cy="1905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5" name="Group 3"/>
          <p:cNvGrpSpPr/>
          <p:nvPr/>
        </p:nvGrpSpPr>
        <p:grpSpPr>
          <a:xfrm>
            <a:off x="2192797" y="2050011"/>
            <a:ext cx="1585895" cy="929578"/>
            <a:chOff x="3283251" y="1635329"/>
            <a:chExt cx="1585895" cy="929578"/>
          </a:xfrm>
        </p:grpSpPr>
        <p:pic>
          <p:nvPicPr>
            <p:cNvPr id="66" name="Picture 91" descr="F_NA_FAS8060_Icon_Lrg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83251" y="1635329"/>
              <a:ext cx="1585895" cy="929578"/>
            </a:xfrm>
            <a:prstGeom prst="rect">
              <a:avLst/>
            </a:prstGeom>
          </p:spPr>
        </p:pic>
        <p:sp>
          <p:nvSpPr>
            <p:cNvPr id="67" name="Rectangle 92"/>
            <p:cNvSpPr/>
            <p:nvPr/>
          </p:nvSpPr>
          <p:spPr>
            <a:xfrm>
              <a:off x="3452642" y="1709392"/>
              <a:ext cx="55015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A1 </a:t>
              </a:r>
            </a:p>
          </p:txBody>
        </p:sp>
        <p:sp>
          <p:nvSpPr>
            <p:cNvPr id="68" name="Rectangle 93"/>
            <p:cNvSpPr/>
            <p:nvPr/>
          </p:nvSpPr>
          <p:spPr>
            <a:xfrm>
              <a:off x="3452642" y="2173433"/>
              <a:ext cx="55015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A2 </a:t>
              </a:r>
            </a:p>
          </p:txBody>
        </p:sp>
        <p:sp>
          <p:nvSpPr>
            <p:cNvPr id="69" name="Rectangle 94"/>
            <p:cNvSpPr/>
            <p:nvPr/>
          </p:nvSpPr>
          <p:spPr>
            <a:xfrm>
              <a:off x="4005195" y="1958457"/>
              <a:ext cx="398115" cy="2787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gradFill>
                <a:gsLst>
                  <a:gs pos="0">
                    <a:sysClr val="window" lastClr="FFFFFF"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lIns="0" tIns="91440" rIns="0" bIns="91440" rtlCol="0" anchor="ctr"/>
            <a:lstStyle/>
            <a:p>
              <a:pPr algn="ctr" defTabSz="1218429">
                <a:lnSpc>
                  <a:spcPct val="95000"/>
                </a:lnSpc>
                <a:defRPr/>
              </a:pPr>
              <a:r>
                <a:rPr lang="en-US" kern="0" dirty="0">
                  <a:solidFill>
                    <a:srgbClr val="000000"/>
                  </a:solidFill>
                  <a:latin typeface="Arial"/>
                </a:rPr>
                <a:t>HA</a:t>
              </a:r>
            </a:p>
          </p:txBody>
        </p:sp>
      </p:grpSp>
      <p:grpSp>
        <p:nvGrpSpPr>
          <p:cNvPr id="70" name="Group 4"/>
          <p:cNvGrpSpPr/>
          <p:nvPr/>
        </p:nvGrpSpPr>
        <p:grpSpPr>
          <a:xfrm>
            <a:off x="8336440" y="2043187"/>
            <a:ext cx="1585893" cy="936403"/>
            <a:chOff x="9426927" y="1628499"/>
            <a:chExt cx="1585895" cy="936400"/>
          </a:xfrm>
        </p:grpSpPr>
        <p:sp>
          <p:nvSpPr>
            <p:cNvPr id="71" name="Rectangle 85"/>
            <p:cNvSpPr/>
            <p:nvPr/>
          </p:nvSpPr>
          <p:spPr>
            <a:xfrm>
              <a:off x="9484102" y="1628499"/>
              <a:ext cx="611652" cy="415471"/>
            </a:xfrm>
            <a:prstGeom prst="rect">
              <a:avLst/>
            </a:prstGeom>
          </p:spPr>
          <p:txBody>
            <a:bodyPr wrap="none" lIns="121893" tIns="60947" rIns="121893" bIns="60947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B1 </a:t>
              </a:r>
            </a:p>
          </p:txBody>
        </p:sp>
        <p:sp>
          <p:nvSpPr>
            <p:cNvPr id="72" name="Rectangle 86"/>
            <p:cNvSpPr/>
            <p:nvPr/>
          </p:nvSpPr>
          <p:spPr>
            <a:xfrm>
              <a:off x="9484102" y="2077154"/>
              <a:ext cx="611652" cy="415471"/>
            </a:xfrm>
            <a:prstGeom prst="rect">
              <a:avLst/>
            </a:prstGeom>
          </p:spPr>
          <p:txBody>
            <a:bodyPr wrap="none" lIns="121893" tIns="60947" rIns="121893" bIns="60947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B2 </a:t>
              </a:r>
            </a:p>
          </p:txBody>
        </p:sp>
        <p:pic>
          <p:nvPicPr>
            <p:cNvPr id="73" name="Picture 96" descr="F_NA_FAS8060_Icon_Lrg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26927" y="1635322"/>
              <a:ext cx="1585895" cy="929577"/>
            </a:xfrm>
            <a:prstGeom prst="rect">
              <a:avLst/>
            </a:prstGeom>
          </p:spPr>
        </p:pic>
        <p:sp>
          <p:nvSpPr>
            <p:cNvPr id="74" name="Rectangle 97"/>
            <p:cNvSpPr/>
            <p:nvPr/>
          </p:nvSpPr>
          <p:spPr>
            <a:xfrm>
              <a:off x="10164547" y="1958450"/>
              <a:ext cx="398115" cy="278785"/>
            </a:xfrm>
            <a:prstGeom prst="rect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HA</a:t>
              </a:r>
            </a:p>
          </p:txBody>
        </p:sp>
        <p:sp>
          <p:nvSpPr>
            <p:cNvPr id="75" name="Rectangle 98"/>
            <p:cNvSpPr/>
            <p:nvPr/>
          </p:nvSpPr>
          <p:spPr>
            <a:xfrm>
              <a:off x="10478111" y="2173432"/>
              <a:ext cx="482825" cy="384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B2</a:t>
              </a:r>
            </a:p>
          </p:txBody>
        </p:sp>
        <p:sp>
          <p:nvSpPr>
            <p:cNvPr id="76" name="Rectangle 99"/>
            <p:cNvSpPr/>
            <p:nvPr/>
          </p:nvSpPr>
          <p:spPr>
            <a:xfrm>
              <a:off x="10478110" y="1709392"/>
              <a:ext cx="482825" cy="384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B1</a:t>
              </a:r>
            </a:p>
          </p:txBody>
        </p:sp>
      </p:grpSp>
      <p:pic>
        <p:nvPicPr>
          <p:cNvPr id="77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9367" y="3317019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9086" y="3317019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193" y="2960843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725" y="2967503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3022" y="3261362"/>
            <a:ext cx="680833" cy="337693"/>
          </a:xfrm>
          <a:prstGeom prst="rect">
            <a:avLst/>
          </a:prstGeom>
        </p:spPr>
      </p:pic>
      <p:grpSp>
        <p:nvGrpSpPr>
          <p:cNvPr id="82" name="Group 70"/>
          <p:cNvGrpSpPr/>
          <p:nvPr/>
        </p:nvGrpSpPr>
        <p:grpSpPr>
          <a:xfrm>
            <a:off x="9987809" y="5163613"/>
            <a:ext cx="1056280" cy="1049212"/>
            <a:chOff x="4960747" y="3853214"/>
            <a:chExt cx="792416" cy="786909"/>
          </a:xfrm>
        </p:grpSpPr>
        <p:sp>
          <p:nvSpPr>
            <p:cNvPr id="83" name="Rectangle 71"/>
            <p:cNvSpPr/>
            <p:nvPr/>
          </p:nvSpPr>
          <p:spPr bwMode="auto">
            <a:xfrm>
              <a:off x="4960747" y="3864984"/>
              <a:ext cx="792416" cy="77513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sz="1500" dirty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84" name="Straight Connector 72"/>
            <p:cNvCxnSpPr/>
            <p:nvPr/>
          </p:nvCxnSpPr>
          <p:spPr bwMode="auto">
            <a:xfrm>
              <a:off x="5050473" y="3986024"/>
              <a:ext cx="326979" cy="7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73"/>
            <p:cNvCxnSpPr/>
            <p:nvPr/>
          </p:nvCxnSpPr>
          <p:spPr bwMode="auto">
            <a:xfrm>
              <a:off x="5050473" y="4334889"/>
              <a:ext cx="32697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74"/>
            <p:cNvCxnSpPr/>
            <p:nvPr/>
          </p:nvCxnSpPr>
          <p:spPr bwMode="auto">
            <a:xfrm>
              <a:off x="5050473" y="4536701"/>
              <a:ext cx="326979" cy="0"/>
            </a:xfrm>
            <a:prstGeom prst="line">
              <a:avLst/>
            </a:prstGeom>
            <a:noFill/>
            <a:ln>
              <a:solidFill>
                <a:srgbClr val="C60047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341380" y="3853214"/>
              <a:ext cx="24796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/>
                <a:t>IP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41380" y="4044041"/>
              <a:ext cx="29246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/>
                <a:t>FC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41380" y="4425694"/>
              <a:ext cx="369428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 smtClean="0"/>
                <a:t>SAS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41380" y="4234868"/>
              <a:ext cx="31170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/>
                <a:t>ISL</a:t>
              </a:r>
            </a:p>
          </p:txBody>
        </p:sp>
        <p:cxnSp>
          <p:nvCxnSpPr>
            <p:cNvPr id="91" name="Straight Connector 79"/>
            <p:cNvCxnSpPr/>
            <p:nvPr/>
          </p:nvCxnSpPr>
          <p:spPr bwMode="auto">
            <a:xfrm>
              <a:off x="5050473" y="4150304"/>
              <a:ext cx="326979" cy="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91"/>
          <p:cNvSpPr/>
          <p:nvPr/>
        </p:nvSpPr>
        <p:spPr>
          <a:xfrm>
            <a:off x="308408" y="2316434"/>
            <a:ext cx="1174028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ko-KR" altLang="en-US" sz="14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8403" y="3327844"/>
            <a:ext cx="1174028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8397" y="3840474"/>
            <a:ext cx="1532757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ATTO bridge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08392" y="4505509"/>
            <a:ext cx="1532757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디스크쉘프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71446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en-US" altLang="ko-KR" dirty="0" smtClean="0"/>
              <a:t>Rack </a:t>
            </a:r>
            <a:r>
              <a:rPr lang="ko-KR" altLang="en-US" dirty="0"/>
              <a:t>실장도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8A31465D-FF42-4A06-8415-AA1B5359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9" y="1849310"/>
            <a:ext cx="2452084" cy="399860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sz="2000" dirty="0"/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E435863C-EA4C-412E-8D41-463B8895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536" y="1877762"/>
            <a:ext cx="2590654" cy="397238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sz="2000" dirty="0"/>
          </a:p>
        </p:txBody>
      </p:sp>
      <p:grpSp>
        <p:nvGrpSpPr>
          <p:cNvPr id="113" name="그룹 35">
            <a:extLst>
              <a:ext uri="{FF2B5EF4-FFF2-40B4-BE49-F238E27FC236}">
                <a16:creationId xmlns:a16="http://schemas.microsoft.com/office/drawing/2014/main" id="{43D7107C-4616-484D-ADBB-982B45B71666}"/>
              </a:ext>
            </a:extLst>
          </p:cNvPr>
          <p:cNvGrpSpPr/>
          <p:nvPr/>
        </p:nvGrpSpPr>
        <p:grpSpPr>
          <a:xfrm>
            <a:off x="637958" y="1667968"/>
            <a:ext cx="2116033" cy="279211"/>
            <a:chOff x="647700" y="2350976"/>
            <a:chExt cx="3549532" cy="220172"/>
          </a:xfrm>
        </p:grpSpPr>
        <p:sp>
          <p:nvSpPr>
            <p:cNvPr id="114" name="사다리꼴 36">
              <a:extLst>
                <a:ext uri="{FF2B5EF4-FFF2-40B4-BE49-F238E27FC236}">
                  <a16:creationId xmlns:a16="http://schemas.microsoft.com/office/drawing/2014/main" id="{5AF3F25B-BBD8-4600-AA4F-A41CFF45B462}"/>
                </a:ext>
              </a:extLst>
            </p:cNvPr>
            <p:cNvSpPr/>
            <p:nvPr/>
          </p:nvSpPr>
          <p:spPr>
            <a:xfrm>
              <a:off x="647700" y="2350976"/>
              <a:ext cx="3549532" cy="142998"/>
            </a:xfrm>
            <a:prstGeom prst="trapezoid">
              <a:avLst>
                <a:gd name="adj" fmla="val 72236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양쪽 모서리가 둥근 사각형 37">
              <a:extLst>
                <a:ext uri="{FF2B5EF4-FFF2-40B4-BE49-F238E27FC236}">
                  <a16:creationId xmlns:a16="http://schemas.microsoft.com/office/drawing/2014/main" id="{E7AAA75D-9912-4C70-ADC8-92603962D131}"/>
                </a:ext>
              </a:extLst>
            </p:cNvPr>
            <p:cNvSpPr/>
            <p:nvPr/>
          </p:nvSpPr>
          <p:spPr>
            <a:xfrm>
              <a:off x="770892" y="2351740"/>
              <a:ext cx="3303464" cy="219408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lvl="0" indent="-201715" algn="ctr" defTabSz="1018936" fontAlgn="auto">
                <a:lnSpc>
                  <a:spcPct val="105000"/>
                </a:lnSpc>
                <a:spcBef>
                  <a:spcPts val="0"/>
                </a:spcBef>
                <a:spcAft>
                  <a:spcPts val="268"/>
                </a:spcAft>
                <a:buClr>
                  <a:prstClr val="black"/>
                </a:buClr>
                <a:buSzPct val="80000"/>
                <a:defRPr/>
              </a:pPr>
              <a:r>
                <a:rPr lang="en-US" altLang="ko-KR" sz="1400" b="1" dirty="0" smtClean="0">
                  <a:ln>
                    <a:solidFill>
                      <a:srgbClr val="D5D5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P2 </a:t>
              </a:r>
              <a:r>
                <a:rPr lang="ko-KR" altLang="en-US" sz="1400" b="1" dirty="0" smtClean="0">
                  <a:ln>
                    <a:solidFill>
                      <a:srgbClr val="D5D5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전산실</a:t>
              </a:r>
              <a:endParaRPr lang="en-US" altLang="ko-KR" sz="1400" b="1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35">
            <a:extLst>
              <a:ext uri="{FF2B5EF4-FFF2-40B4-BE49-F238E27FC236}">
                <a16:creationId xmlns:a16="http://schemas.microsoft.com/office/drawing/2014/main" id="{B1D66951-35B7-4F56-8140-E8644A28486E}"/>
              </a:ext>
            </a:extLst>
          </p:cNvPr>
          <p:cNvGrpSpPr/>
          <p:nvPr/>
        </p:nvGrpSpPr>
        <p:grpSpPr>
          <a:xfrm>
            <a:off x="3724073" y="1709521"/>
            <a:ext cx="2116033" cy="279217"/>
            <a:chOff x="647700" y="2350976"/>
            <a:chExt cx="3549532" cy="220177"/>
          </a:xfrm>
        </p:grpSpPr>
        <p:sp>
          <p:nvSpPr>
            <p:cNvPr id="117" name="사다리꼴 36">
              <a:extLst>
                <a:ext uri="{FF2B5EF4-FFF2-40B4-BE49-F238E27FC236}">
                  <a16:creationId xmlns:a16="http://schemas.microsoft.com/office/drawing/2014/main" id="{E8E6629F-4615-43A1-9A92-9496FB59299D}"/>
                </a:ext>
              </a:extLst>
            </p:cNvPr>
            <p:cNvSpPr/>
            <p:nvPr/>
          </p:nvSpPr>
          <p:spPr>
            <a:xfrm>
              <a:off x="647700" y="2350976"/>
              <a:ext cx="3549532" cy="142998"/>
            </a:xfrm>
            <a:prstGeom prst="trapezoid">
              <a:avLst>
                <a:gd name="adj" fmla="val 72236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189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양쪽 모서리가 둥근 사각형 37">
              <a:extLst>
                <a:ext uri="{FF2B5EF4-FFF2-40B4-BE49-F238E27FC236}">
                  <a16:creationId xmlns:a16="http://schemas.microsoft.com/office/drawing/2014/main" id="{EBD1FC5B-0592-4518-A0DD-63DC89783A32}"/>
                </a:ext>
              </a:extLst>
            </p:cNvPr>
            <p:cNvSpPr/>
            <p:nvPr/>
          </p:nvSpPr>
          <p:spPr>
            <a:xfrm>
              <a:off x="770892" y="2351740"/>
              <a:ext cx="3303464" cy="219413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lvl="0" indent="-201715" algn="ctr" defTabSz="1018936" fontAlgn="auto">
                <a:lnSpc>
                  <a:spcPct val="105000"/>
                </a:lnSpc>
                <a:spcBef>
                  <a:spcPts val="0"/>
                </a:spcBef>
                <a:spcAft>
                  <a:spcPts val="268"/>
                </a:spcAft>
                <a:buClr>
                  <a:prstClr val="black"/>
                </a:buClr>
                <a:buSzPct val="80000"/>
                <a:defRPr/>
              </a:pPr>
              <a:r>
                <a:rPr lang="en-US" altLang="ko-KR" sz="1400" b="1" dirty="0" smtClean="0">
                  <a:ln>
                    <a:solidFill>
                      <a:srgbClr val="D5D5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P1C </a:t>
              </a:r>
              <a:r>
                <a:rPr lang="ko-KR" altLang="en-US" sz="1400" b="1" dirty="0" smtClean="0">
                  <a:ln>
                    <a:solidFill>
                      <a:srgbClr val="D5D5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전산실</a:t>
              </a:r>
              <a:endParaRPr lang="en-US" altLang="ko-KR" sz="1400" b="1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C4A9A3F-8687-4505-A716-59432E89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65" y="1961059"/>
            <a:ext cx="1170943" cy="37018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8A82D6-C50A-4934-BE97-20CB9304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068" y="1971296"/>
            <a:ext cx="1171587" cy="3681386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36263"/>
              </p:ext>
            </p:extLst>
          </p:nvPr>
        </p:nvGraphicFramePr>
        <p:xfrm>
          <a:off x="6341532" y="1527181"/>
          <a:ext cx="5580031" cy="435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144">
                  <a:extLst>
                    <a:ext uri="{9D8B030D-6E8A-4147-A177-3AD203B41FA5}">
                      <a16:colId xmlns:a16="http://schemas.microsoft.com/office/drawing/2014/main" val="67463957"/>
                    </a:ext>
                  </a:extLst>
                </a:gridCol>
                <a:gridCol w="1509866">
                  <a:extLst>
                    <a:ext uri="{9D8B030D-6E8A-4147-A177-3AD203B41FA5}">
                      <a16:colId xmlns:a16="http://schemas.microsoft.com/office/drawing/2014/main" val="4113024285"/>
                    </a:ext>
                  </a:extLst>
                </a:gridCol>
                <a:gridCol w="1543466">
                  <a:extLst>
                    <a:ext uri="{9D8B030D-6E8A-4147-A177-3AD203B41FA5}">
                      <a16:colId xmlns:a16="http://schemas.microsoft.com/office/drawing/2014/main" val="77867804"/>
                    </a:ext>
                  </a:extLst>
                </a:gridCol>
                <a:gridCol w="1570555">
                  <a:extLst>
                    <a:ext uri="{9D8B030D-6E8A-4147-A177-3AD203B41FA5}">
                      <a16:colId xmlns:a16="http://schemas.microsoft.com/office/drawing/2014/main" val="346636207"/>
                    </a:ext>
                  </a:extLst>
                </a:gridCol>
              </a:tblGrid>
              <a:tr h="26559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Model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S/N (P2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전산실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S/N (P1C</a:t>
                      </a:r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전산실</a:t>
                      </a:r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539190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DS224C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(Shelf)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SHFNC2028000018</a:t>
                      </a:r>
                      <a:endParaRPr lang="en-US" altLang="ko-KR" sz="9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ko-KR" sz="1000" b="0" dirty="0" smtClean="0">
                          <a:latin typeface="+mn-ea"/>
                          <a:ea typeface="+mn-ea"/>
                        </a:rPr>
                        <a:t>SHFNC2025000347</a:t>
                      </a:r>
                      <a:endParaRPr lang="fr-FR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071142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ATTO 7600N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(Bridge)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FB7600N102251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FB7600N102253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422414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Brocade G610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(SAN Switch)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EZL1912R010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EZL1912R010</a:t>
                      </a:r>
                      <a:endParaRPr lang="en-US" altLang="ko-KR" sz="1000" b="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75763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AFF-A400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(Controller)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452028000029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452028000030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452028000031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452028000032</a:t>
                      </a:r>
                      <a:endParaRPr lang="en-US" altLang="ko-KR" sz="1000" b="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72210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Brocade G610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(SAN Switch)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EZL1943Q01V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EZL1943Q01V</a:t>
                      </a:r>
                      <a:endParaRPr lang="en-US" altLang="ko-KR" sz="1000" b="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286570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ATTO 7600N</a:t>
                      </a:r>
                    </a:p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(Bridge)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FB7600N102245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FE7600M102249</a:t>
                      </a:r>
                      <a:endParaRPr lang="en-US" altLang="ko-KR" sz="1000" b="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823039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DS224C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(Shelf)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SHFNC2025000350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SHFNC2025000321</a:t>
                      </a:r>
                      <a:endParaRPr lang="en-US" altLang="ko-KR" sz="1000" b="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366127"/>
                  </a:ext>
                </a:extLst>
              </a:tr>
              <a:tr h="510834"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DS224C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(Shelf)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SHFNC202600030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N/A</a:t>
                      </a:r>
                      <a:endParaRPr lang="en-US" altLang="ko-KR" sz="1000" b="0" baseline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18635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50224" y="3382960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1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3144" y="3586893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2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3144" y="3747896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3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3144" y="4032808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4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3144" y="4317720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5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3144" y="4512995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6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3144" y="4700270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7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0224" y="4942747"/>
            <a:ext cx="144000" cy="1370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/>
                </a:solidFill>
              </a:rPr>
              <a:t>8</a:t>
            </a:r>
            <a:endParaRPr lang="ko-KR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683" y="3981184"/>
            <a:ext cx="1025525" cy="8683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AFF400#2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6349" y="3751929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Switch x</a:t>
            </a:r>
            <a:r>
              <a:rPr lang="en-US" altLang="ko-KR" sz="800" b="1" dirty="0"/>
              <a:t> 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8385" y="3573611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ATTO Bridge x </a:t>
            </a: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28606" y="3385257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SSD3.8TB x 23ea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3054" y="4694568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SSD3.8TB x 23ea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99947" y="4929253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SSD3.8TB x 1</a:t>
            </a: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8130" y="4313986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Switch x</a:t>
            </a:r>
            <a:r>
              <a:rPr lang="en-US" altLang="ko-KR" sz="800" b="1" dirty="0"/>
              <a:t> 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6506" y="4484483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ATTO Bridge x </a:t>
            </a: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9396" y="3369692"/>
            <a:ext cx="1116013" cy="71803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701" rIns="91400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ko-KR" altLang="en-US" dirty="0" err="1" smtClean="0"/>
          </a:p>
        </p:txBody>
      </p:sp>
      <p:sp>
        <p:nvSpPr>
          <p:cNvPr id="43" name="직사각형 42"/>
          <p:cNvSpPr/>
          <p:nvPr/>
        </p:nvSpPr>
        <p:spPr>
          <a:xfrm>
            <a:off x="1209851" y="4117916"/>
            <a:ext cx="1116013" cy="988820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701" rIns="91400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ko-KR" altLang="en-US" dirty="0" err="1" smtClean="0"/>
          </a:p>
        </p:txBody>
      </p:sp>
      <p:sp>
        <p:nvSpPr>
          <p:cNvPr id="45" name="TextBox 44"/>
          <p:cNvSpPr txBox="1"/>
          <p:nvPr/>
        </p:nvSpPr>
        <p:spPr>
          <a:xfrm>
            <a:off x="2665785" y="4194391"/>
            <a:ext cx="1113577" cy="259556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metrocluster</a:t>
            </a:r>
            <a:endParaRPr lang="ko-KR" altLang="en-US" sz="12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91480" y="4188709"/>
            <a:ext cx="1025525" cy="8683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AFF400#1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72256" y="3996852"/>
            <a:ext cx="1025525" cy="8683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AFF400#4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6922" y="3767597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Switch x</a:t>
            </a:r>
            <a:r>
              <a:rPr lang="en-US" altLang="ko-KR" sz="800" b="1" dirty="0"/>
              <a:t> 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88958" y="3589279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ATTO Bridge x </a:t>
            </a: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99179" y="3400925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SSD3.8TB x 14ea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53627" y="4710236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SSD3.8TB x </a:t>
            </a: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08703" y="4329654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Switch x</a:t>
            </a:r>
            <a:r>
              <a:rPr lang="en-US" altLang="ko-KR" sz="800" b="1" dirty="0"/>
              <a:t> </a:t>
            </a: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07079" y="4500151"/>
            <a:ext cx="1104900" cy="17049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ATTO Bridge x </a:t>
            </a: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1ea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89969" y="3385360"/>
            <a:ext cx="1116013" cy="718038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701" rIns="91400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ko-KR" altLang="en-US" dirty="0" err="1" smtClean="0"/>
          </a:p>
        </p:txBody>
      </p:sp>
      <p:sp>
        <p:nvSpPr>
          <p:cNvPr id="73" name="직사각형 72"/>
          <p:cNvSpPr/>
          <p:nvPr/>
        </p:nvSpPr>
        <p:spPr>
          <a:xfrm>
            <a:off x="4180424" y="4133584"/>
            <a:ext cx="1116013" cy="795669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0" tIns="45701" rIns="91400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ko-KR" altLang="en-US" dirty="0" err="1" smtClean="0"/>
          </a:p>
        </p:txBody>
      </p:sp>
      <p:sp>
        <p:nvSpPr>
          <p:cNvPr id="75" name="TextBox 74"/>
          <p:cNvSpPr txBox="1"/>
          <p:nvPr/>
        </p:nvSpPr>
        <p:spPr>
          <a:xfrm>
            <a:off x="4162053" y="4204377"/>
            <a:ext cx="1025525" cy="8683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algn="ctr"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AFF400#3</a:t>
            </a:r>
            <a:endParaRPr lang="ko-KR" altLang="en-US" sz="8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91240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세부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11C4F84-9997-4193-B0D0-1394C758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97" y="2019336"/>
            <a:ext cx="5371431" cy="202869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492E91-3269-4A14-9A5B-5F76AEC704D9}"/>
              </a:ext>
            </a:extLst>
          </p:cNvPr>
          <p:cNvSpPr/>
          <p:nvPr/>
        </p:nvSpPr>
        <p:spPr>
          <a:xfrm>
            <a:off x="4922104" y="3113480"/>
            <a:ext cx="1337570" cy="253679"/>
          </a:xfrm>
          <a:prstGeom prst="rect">
            <a:avLst/>
          </a:prstGeom>
          <a:solidFill>
            <a:srgbClr val="4472C4">
              <a:lumMod val="7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FC-VI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89C8F0-01CD-4CC3-AA6D-1D8E1B833B10}"/>
              </a:ext>
            </a:extLst>
          </p:cNvPr>
          <p:cNvSpPr/>
          <p:nvPr/>
        </p:nvSpPr>
        <p:spPr>
          <a:xfrm>
            <a:off x="4864510" y="2127983"/>
            <a:ext cx="1337570" cy="253679"/>
          </a:xfrm>
          <a:prstGeom prst="rect">
            <a:avLst/>
          </a:prstGeom>
          <a:solidFill>
            <a:srgbClr val="4472C4">
              <a:lumMod val="7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FC-VI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757171-4F72-4DA3-88D3-AB48FC57147A}"/>
              </a:ext>
            </a:extLst>
          </p:cNvPr>
          <p:cNvSpPr/>
          <p:nvPr/>
        </p:nvSpPr>
        <p:spPr>
          <a:xfrm>
            <a:off x="6408815" y="2762251"/>
            <a:ext cx="2920635" cy="180184"/>
          </a:xfrm>
          <a:prstGeom prst="rect">
            <a:avLst/>
          </a:prstGeom>
          <a:solidFill>
            <a:srgbClr val="4472C4">
              <a:lumMod val="7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port * 2ea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38FBD4-8899-411C-8852-9A044095C911}"/>
              </a:ext>
            </a:extLst>
          </p:cNvPr>
          <p:cNvSpPr/>
          <p:nvPr/>
        </p:nvSpPr>
        <p:spPr>
          <a:xfrm>
            <a:off x="6408814" y="3747748"/>
            <a:ext cx="2920635" cy="180184"/>
          </a:xfrm>
          <a:prstGeom prst="rect">
            <a:avLst/>
          </a:prstGeom>
          <a:solidFill>
            <a:srgbClr val="4472C4">
              <a:lumMod val="7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port * 2ea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722828-046D-4171-BC7D-AC18B680A3D3}"/>
              </a:ext>
            </a:extLst>
          </p:cNvPr>
          <p:cNvSpPr/>
          <p:nvPr/>
        </p:nvSpPr>
        <p:spPr>
          <a:xfrm>
            <a:off x="1794735" y="2201478"/>
            <a:ext cx="2920635" cy="180184"/>
          </a:xfrm>
          <a:prstGeom prst="rect">
            <a:avLst/>
          </a:prstGeom>
          <a:solidFill>
            <a:srgbClr val="4472C4">
              <a:lumMod val="7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Initiator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port * 4ea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181BB1-B209-4DEB-8F53-DADC80C7C8BD}"/>
              </a:ext>
            </a:extLst>
          </p:cNvPr>
          <p:cNvSpPr/>
          <p:nvPr/>
        </p:nvSpPr>
        <p:spPr>
          <a:xfrm>
            <a:off x="1794733" y="3186975"/>
            <a:ext cx="2920635" cy="180184"/>
          </a:xfrm>
          <a:prstGeom prst="rect">
            <a:avLst/>
          </a:prstGeom>
          <a:solidFill>
            <a:srgbClr val="4472C4">
              <a:lumMod val="75000"/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Initatior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port * 4ea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093065-D8E1-4781-B3E5-7C19B4FE579A}"/>
              </a:ext>
            </a:extLst>
          </p:cNvPr>
          <p:cNvSpPr/>
          <p:nvPr/>
        </p:nvSpPr>
        <p:spPr>
          <a:xfrm>
            <a:off x="6408813" y="2446018"/>
            <a:ext cx="2920635" cy="180184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port * 4ea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0ED71A-5BA7-4AC7-B7DB-75EAE6FBCB60}"/>
              </a:ext>
            </a:extLst>
          </p:cNvPr>
          <p:cNvSpPr/>
          <p:nvPr/>
        </p:nvSpPr>
        <p:spPr>
          <a:xfrm>
            <a:off x="6408813" y="3432995"/>
            <a:ext cx="2920635" cy="180184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port * 4ea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0ED71A-5BA7-4AC7-B7DB-75EAE6FBCB60}"/>
              </a:ext>
            </a:extLst>
          </p:cNvPr>
          <p:cNvSpPr/>
          <p:nvPr/>
        </p:nvSpPr>
        <p:spPr>
          <a:xfrm>
            <a:off x="6408813" y="3164907"/>
            <a:ext cx="2920635" cy="180184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port * 4ea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0ED71A-5BA7-4AC7-B7DB-75EAE6FBCB60}"/>
              </a:ext>
            </a:extLst>
          </p:cNvPr>
          <p:cNvSpPr/>
          <p:nvPr/>
        </p:nvSpPr>
        <p:spPr>
          <a:xfrm>
            <a:off x="6408813" y="2201478"/>
            <a:ext cx="2920635" cy="180184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port * 4ea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12717"/>
              </p:ext>
            </p:extLst>
          </p:nvPr>
        </p:nvGraphicFramePr>
        <p:xfrm>
          <a:off x="1021716" y="4637186"/>
          <a:ext cx="101557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260">
                  <a:extLst>
                    <a:ext uri="{9D8B030D-6E8A-4147-A177-3AD203B41FA5}">
                      <a16:colId xmlns:a16="http://schemas.microsoft.com/office/drawing/2014/main" val="2354409487"/>
                    </a:ext>
                  </a:extLst>
                </a:gridCol>
                <a:gridCol w="3385260">
                  <a:extLst>
                    <a:ext uri="{9D8B030D-6E8A-4147-A177-3AD203B41FA5}">
                      <a16:colId xmlns:a16="http://schemas.microsoft.com/office/drawing/2014/main" val="2959721130"/>
                    </a:ext>
                  </a:extLst>
                </a:gridCol>
                <a:gridCol w="3385260">
                  <a:extLst>
                    <a:ext uri="{9D8B030D-6E8A-4147-A177-3AD203B41FA5}">
                      <a16:colId xmlns:a16="http://schemas.microsoft.com/office/drawing/2014/main" val="49325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Site A (P2 </a:t>
                      </a:r>
                      <a:r>
                        <a:rPr lang="ko-KR" altLang="en-US" sz="1600" dirty="0" smtClean="0"/>
                        <a:t>전산실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Site B (P1C </a:t>
                      </a:r>
                      <a:r>
                        <a:rPr lang="ko-KR" altLang="en-US" sz="1600" dirty="0" smtClean="0"/>
                        <a:t>전산실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비고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0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16G FC = Total 12 EA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16G FC = Total 12 EA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MCC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구성에 필요한 </a:t>
                      </a:r>
                      <a:r>
                        <a:rPr lang="en-US" altLang="ko-KR" sz="1000" baseline="0" dirty="0" smtClean="0"/>
                        <a:t>initiator</a:t>
                      </a:r>
                      <a:r>
                        <a:rPr lang="ko-KR" altLang="en-US" sz="1000" baseline="0" dirty="0" smtClean="0"/>
                        <a:t>와 </a:t>
                      </a:r>
                      <a:r>
                        <a:rPr lang="en-US" altLang="ko-KR" sz="1000" baseline="0" dirty="0" smtClean="0"/>
                        <a:t>FC-VI</a:t>
                      </a:r>
                      <a:r>
                        <a:rPr lang="ko-KR" altLang="en-US" sz="1000" baseline="0" dirty="0" smtClean="0"/>
                        <a:t>용으로 사용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17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10G SFP+ = Total 20 EA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10G SFP+ = Total 20 EA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</a:t>
                      </a:r>
                      <a:r>
                        <a:rPr lang="en-US" altLang="ko-KR" sz="1000" dirty="0" smtClean="0"/>
                        <a:t>Site</a:t>
                      </a:r>
                      <a:r>
                        <a:rPr lang="ko-KR" altLang="en-US" sz="1000" dirty="0" smtClean="0"/>
                        <a:t>별 </a:t>
                      </a:r>
                      <a:r>
                        <a:rPr lang="en-US" altLang="ko-KR" sz="1000" dirty="0" smtClean="0"/>
                        <a:t>iSCSI</a:t>
                      </a:r>
                      <a:r>
                        <a:rPr lang="ko-KR" altLang="en-US" sz="1000" dirty="0" smtClean="0"/>
                        <a:t>용 </a:t>
                      </a:r>
                      <a:r>
                        <a:rPr lang="en-US" altLang="ko-KR" sz="1000" dirty="0" smtClean="0"/>
                        <a:t>port</a:t>
                      </a:r>
                      <a:r>
                        <a:rPr lang="ko-KR" altLang="en-US" sz="1000" dirty="0" smtClean="0"/>
                        <a:t>는 </a:t>
                      </a:r>
                      <a:r>
                        <a:rPr lang="en-US" altLang="ko-KR" sz="1000" dirty="0" smtClean="0"/>
                        <a:t>16 </a:t>
                      </a:r>
                      <a:r>
                        <a:rPr lang="ko-KR" altLang="en-US" sz="1000" dirty="0" smtClean="0"/>
                        <a:t>사용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Peer</a:t>
                      </a:r>
                      <a:r>
                        <a:rPr lang="ko-KR" altLang="en-US" sz="1000" baseline="0" dirty="0" smtClean="0"/>
                        <a:t>용 </a:t>
                      </a:r>
                      <a:r>
                        <a:rPr lang="en-US" altLang="ko-KR" sz="1000" baseline="0" dirty="0" smtClean="0"/>
                        <a:t>4port </a:t>
                      </a:r>
                      <a:r>
                        <a:rPr lang="ko-KR" altLang="en-US" sz="1000" baseline="0" dirty="0" smtClean="0"/>
                        <a:t>사용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04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1G MGMT = Total 2 EA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1G MGMT = Total 2 EA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82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43918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Controller – Shelf </a:t>
            </a:r>
            <a:r>
              <a:rPr lang="ko-KR" altLang="en-US" dirty="0"/>
              <a:t>연결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2436063" y="2313794"/>
            <a:ext cx="6810375" cy="3536508"/>
            <a:chOff x="2386013" y="2652729"/>
            <a:chExt cx="6810375" cy="2965232"/>
          </a:xfrm>
        </p:grpSpPr>
        <p:sp>
          <p:nvSpPr>
            <p:cNvPr id="113" name="TextBox 112"/>
            <p:cNvSpPr txBox="1"/>
            <p:nvPr/>
          </p:nvSpPr>
          <p:spPr>
            <a:xfrm>
              <a:off x="2386013" y="2652729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SSD Shelf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86013" y="2992293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FF9E00"/>
                </a:gs>
                <a:gs pos="100000">
                  <a:srgbClr val="FF9E00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FF9E00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SAS to FC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86013" y="3319607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7B00C6"/>
                </a:gs>
                <a:gs pos="100000">
                  <a:srgbClr val="7B00C6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SAN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86013" y="3646921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8DC63F">
                    <a:tint val="80000"/>
                    <a:satMod val="300000"/>
                  </a:srgbClr>
                </a:gs>
                <a:gs pos="100000">
                  <a:srgbClr val="8DC63F">
                    <a:shade val="30000"/>
                    <a:satMod val="20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86013" y="3974235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8DC63F">
                    <a:tint val="80000"/>
                    <a:satMod val="300000"/>
                  </a:srgbClr>
                </a:gs>
                <a:gs pos="100000">
                  <a:srgbClr val="8DC63F">
                    <a:shade val="30000"/>
                    <a:satMod val="20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386013" y="4301549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7B00C6"/>
                </a:gs>
                <a:gs pos="100000">
                  <a:srgbClr val="7B00C6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SAN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386013" y="4628863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FF9E00"/>
                </a:gs>
                <a:gs pos="100000">
                  <a:srgbClr val="FF9E00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FF9E00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SAS to FC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86013" y="4998732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SSD Shelf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86013" y="5338560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algn="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SSD Shelf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86013" y="2710874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ID :20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386013" y="5051652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ID :10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386013" y="5397399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ID :11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71738" y="3038186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ATTO 2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36547" y="3365500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SAN 2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71738" y="3692814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Node 2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71738" y="4010603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Node 1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36547" y="4347442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SAN 1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71738" y="4671419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ATTO 1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81788" y="2656708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SSD Shelf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81788" y="2992293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FF9E00"/>
                </a:gs>
                <a:gs pos="100000">
                  <a:srgbClr val="FF9E00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FF9E00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SAS to FC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81788" y="3319607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7B00C6"/>
                </a:gs>
                <a:gs pos="100000">
                  <a:srgbClr val="7B00C6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SAN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681788" y="3646921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8DC63F">
                    <a:tint val="80000"/>
                    <a:satMod val="300000"/>
                  </a:srgbClr>
                </a:gs>
                <a:gs pos="100000">
                  <a:srgbClr val="8DC63F">
                    <a:shade val="30000"/>
                    <a:satMod val="20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81788" y="3974235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8DC63F">
                    <a:tint val="80000"/>
                    <a:satMod val="300000"/>
                  </a:srgbClr>
                </a:gs>
                <a:gs pos="100000">
                  <a:srgbClr val="8DC63F">
                    <a:shade val="30000"/>
                    <a:satMod val="200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81788" y="4301549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7B00C6"/>
                </a:gs>
                <a:gs pos="100000">
                  <a:srgbClr val="7B00C6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SAN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681788" y="4628863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FF9E00"/>
                </a:gs>
                <a:gs pos="100000">
                  <a:srgbClr val="FF9E00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FF9E00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SAS to FC Switch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681788" y="4983966"/>
              <a:ext cx="2514600" cy="2794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shade val="76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38100" dist="38100" dir="4800000" sx="96000" sy="96000" rotWithShape="0">
                <a:srgbClr val="000000">
                  <a:alpha val="4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3240000"/>
              </a:lightRig>
            </a:scene3d>
            <a:sp3d>
              <a:bevelT w="28575" h="28575"/>
            </a:sp3d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marL="0" marR="0" lvl="0" indent="0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+mn-ea"/>
                  <a:cs typeface="+mn-cs"/>
                </a:rPr>
                <a:t>SSD Shelf</a:t>
              </a:r>
              <a:endPara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593404" y="2710874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ID :40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593404" y="5037852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ID :30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593404" y="3038186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ATTO 4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93404" y="3365500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SAN 4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593404" y="3692814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Node 4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8593404" y="4010603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Node 3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93404" y="4347442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SAN 3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593404" y="4665231"/>
              <a:ext cx="552450" cy="187614"/>
            </a:xfrm>
            <a:prstGeom prst="rect">
              <a:avLst/>
            </a:prstGeom>
          </p:spPr>
          <p:txBody>
            <a:bodyPr vert="horz" wrap="square" lIns="3600" tIns="3600" rIns="3600" bIns="3600" rtlCol="0" anchor="ctr">
              <a:noAutofit/>
            </a:bodyPr>
            <a:lstStyle/>
            <a:p>
              <a:pPr marL="0" marR="0" lvl="0" indent="0" algn="ctr" defTabSz="914019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ATTO 3</a:t>
              </a:r>
              <a:endParaRPr kumimoji="0" lang="ko-KR" alt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cxnSp>
          <p:nvCxnSpPr>
            <p:cNvPr id="147" name="직선 연결선 146"/>
            <p:cNvCxnSpPr>
              <a:stCxn id="120" idx="3"/>
              <a:endCxn id="131" idx="1"/>
            </p:cNvCxnSpPr>
            <p:nvPr/>
          </p:nvCxnSpPr>
          <p:spPr>
            <a:xfrm flipV="1">
              <a:off x="4900613" y="2796409"/>
              <a:ext cx="1781175" cy="2342023"/>
            </a:xfrm>
            <a:prstGeom prst="line">
              <a:avLst/>
            </a:prstGeom>
            <a:noFill/>
            <a:ln w="19050" cap="flat" cmpd="sng" algn="ctr">
              <a:solidFill>
                <a:srgbClr val="5B6770"/>
              </a:solidFill>
              <a:prstDash val="sysDot"/>
              <a:headEnd type="triangle"/>
            </a:ln>
            <a:effectLst/>
          </p:spPr>
        </p:cxnSp>
        <p:cxnSp>
          <p:nvCxnSpPr>
            <p:cNvPr id="148" name="직선 연결선 147"/>
            <p:cNvCxnSpPr>
              <a:stCxn id="113" idx="3"/>
              <a:endCxn id="138" idx="1"/>
            </p:cNvCxnSpPr>
            <p:nvPr/>
          </p:nvCxnSpPr>
          <p:spPr>
            <a:xfrm>
              <a:off x="4900613" y="2792430"/>
              <a:ext cx="1781175" cy="2331237"/>
            </a:xfrm>
            <a:prstGeom prst="line">
              <a:avLst/>
            </a:prstGeom>
            <a:noFill/>
            <a:ln w="19050" cap="flat" cmpd="sng" algn="ctr">
              <a:solidFill>
                <a:srgbClr val="5B6770"/>
              </a:solidFill>
              <a:prstDash val="sysDot"/>
              <a:tailEnd type="triangle"/>
            </a:ln>
            <a:effectLst/>
          </p:spPr>
        </p:cxnSp>
        <p:cxnSp>
          <p:nvCxnSpPr>
            <p:cNvPr id="149" name="직선 연결선 148"/>
            <p:cNvCxnSpPr>
              <a:stCxn id="120" idx="3"/>
              <a:endCxn id="131" idx="1"/>
            </p:cNvCxnSpPr>
            <p:nvPr/>
          </p:nvCxnSpPr>
          <p:spPr>
            <a:xfrm flipV="1">
              <a:off x="4900613" y="2796408"/>
              <a:ext cx="1781175" cy="2342024"/>
            </a:xfrm>
            <a:prstGeom prst="line">
              <a:avLst/>
            </a:prstGeom>
            <a:noFill/>
            <a:ln w="19050" cap="flat" cmpd="sng" algn="ctr">
              <a:solidFill>
                <a:srgbClr val="5B6770"/>
              </a:solidFill>
              <a:prstDash val="sysDot"/>
              <a:tailEnd type="triangle"/>
            </a:ln>
            <a:effectLst/>
          </p:spPr>
        </p:cxnSp>
        <p:cxnSp>
          <p:nvCxnSpPr>
            <p:cNvPr id="150" name="직선 연결선 149"/>
            <p:cNvCxnSpPr>
              <a:stCxn id="138" idx="1"/>
              <a:endCxn id="113" idx="3"/>
            </p:cNvCxnSpPr>
            <p:nvPr/>
          </p:nvCxnSpPr>
          <p:spPr>
            <a:xfrm flipH="1" flipV="1">
              <a:off x="4900613" y="2792430"/>
              <a:ext cx="1781175" cy="2331237"/>
            </a:xfrm>
            <a:prstGeom prst="line">
              <a:avLst/>
            </a:prstGeom>
            <a:noFill/>
            <a:ln w="19050" cap="flat" cmpd="sng" algn="ctr">
              <a:solidFill>
                <a:srgbClr val="5B6770"/>
              </a:solidFill>
              <a:prstDash val="sysDot"/>
              <a:tailEnd type="triangle"/>
            </a:ln>
            <a:effectLst/>
          </p:spPr>
        </p:cxnSp>
        <p:cxnSp>
          <p:nvCxnSpPr>
            <p:cNvPr id="151" name="직선 연결선 150"/>
            <p:cNvCxnSpPr>
              <a:endCxn id="133" idx="1"/>
            </p:cNvCxnSpPr>
            <p:nvPr/>
          </p:nvCxnSpPr>
          <p:spPr>
            <a:xfrm>
              <a:off x="4900613" y="3459307"/>
              <a:ext cx="1781175" cy="1"/>
            </a:xfrm>
            <a:prstGeom prst="line">
              <a:avLst/>
            </a:prstGeom>
            <a:noFill/>
            <a:ln w="19050" cap="flat" cmpd="sng" algn="ctr">
              <a:solidFill>
                <a:srgbClr val="FF9E00"/>
              </a:solidFill>
              <a:prstDash val="solid"/>
            </a:ln>
            <a:effectLst/>
          </p:spPr>
        </p:cxnSp>
        <p:cxnSp>
          <p:nvCxnSpPr>
            <p:cNvPr id="152" name="직선 연결선 151"/>
            <p:cNvCxnSpPr>
              <a:stCxn id="118" idx="3"/>
              <a:endCxn id="136" idx="1"/>
            </p:cNvCxnSpPr>
            <p:nvPr/>
          </p:nvCxnSpPr>
          <p:spPr>
            <a:xfrm>
              <a:off x="4900613" y="4441250"/>
              <a:ext cx="1781175" cy="0"/>
            </a:xfrm>
            <a:prstGeom prst="line">
              <a:avLst/>
            </a:prstGeom>
            <a:noFill/>
            <a:ln w="19050" cap="flat" cmpd="sng" algn="ctr">
              <a:solidFill>
                <a:srgbClr val="FF9E00"/>
              </a:solidFill>
              <a:prstDash val="solid"/>
            </a:ln>
            <a:effectLst/>
          </p:spPr>
        </p:cxnSp>
        <p:sp>
          <p:nvSpPr>
            <p:cNvPr id="153" name="굽은 화살표 152"/>
            <p:cNvSpPr/>
            <p:nvPr/>
          </p:nvSpPr>
          <p:spPr>
            <a:xfrm>
              <a:off x="4943474" y="3485284"/>
              <a:ext cx="371475" cy="279401"/>
            </a:xfrm>
            <a:prstGeom prst="bentArrow">
              <a:avLst>
                <a:gd name="adj1" fmla="val 20739"/>
                <a:gd name="adj2" fmla="val 25000"/>
                <a:gd name="adj3" fmla="val 25000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굽은 화살표 153"/>
            <p:cNvSpPr/>
            <p:nvPr/>
          </p:nvSpPr>
          <p:spPr>
            <a:xfrm flipV="1">
              <a:off x="4943474" y="2710872"/>
              <a:ext cx="371475" cy="716108"/>
            </a:xfrm>
            <a:prstGeom prst="bentArrow">
              <a:avLst>
                <a:gd name="adj1" fmla="val 14744"/>
                <a:gd name="adj2" fmla="val 22009"/>
                <a:gd name="adj3" fmla="val 19872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굽은 화살표 154"/>
            <p:cNvSpPr/>
            <p:nvPr/>
          </p:nvSpPr>
          <p:spPr>
            <a:xfrm>
              <a:off x="4943474" y="4473576"/>
              <a:ext cx="371475" cy="706583"/>
            </a:xfrm>
            <a:prstGeom prst="bentArrow">
              <a:avLst>
                <a:gd name="adj1" fmla="val 16465"/>
                <a:gd name="adj2" fmla="val 17735"/>
                <a:gd name="adj3" fmla="val 25000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굽은 화살표 155"/>
            <p:cNvSpPr/>
            <p:nvPr/>
          </p:nvSpPr>
          <p:spPr>
            <a:xfrm flipV="1">
              <a:off x="4943474" y="4140200"/>
              <a:ext cx="371475" cy="268720"/>
            </a:xfrm>
            <a:prstGeom prst="bentArrow">
              <a:avLst>
                <a:gd name="adj1" fmla="val 20652"/>
                <a:gd name="adj2" fmla="val 22009"/>
                <a:gd name="adj3" fmla="val 29324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굽은 화살표 156"/>
            <p:cNvSpPr/>
            <p:nvPr/>
          </p:nvSpPr>
          <p:spPr>
            <a:xfrm flipH="1">
              <a:off x="6324599" y="3485284"/>
              <a:ext cx="287339" cy="279401"/>
            </a:xfrm>
            <a:prstGeom prst="bentArrow">
              <a:avLst>
                <a:gd name="adj1" fmla="val 20739"/>
                <a:gd name="adj2" fmla="val 25000"/>
                <a:gd name="adj3" fmla="val 25000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굽은 화살표 157"/>
            <p:cNvSpPr/>
            <p:nvPr/>
          </p:nvSpPr>
          <p:spPr>
            <a:xfrm flipH="1" flipV="1">
              <a:off x="6324599" y="2710872"/>
              <a:ext cx="287339" cy="716108"/>
            </a:xfrm>
            <a:prstGeom prst="bentArrow">
              <a:avLst>
                <a:gd name="adj1" fmla="val 14744"/>
                <a:gd name="adj2" fmla="val 22009"/>
                <a:gd name="adj3" fmla="val 19872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굽은 화살표 158"/>
            <p:cNvSpPr/>
            <p:nvPr/>
          </p:nvSpPr>
          <p:spPr>
            <a:xfrm flipH="1">
              <a:off x="6324599" y="4473576"/>
              <a:ext cx="287339" cy="706583"/>
            </a:xfrm>
            <a:prstGeom prst="bentArrow">
              <a:avLst>
                <a:gd name="adj1" fmla="val 16465"/>
                <a:gd name="adj2" fmla="val 17735"/>
                <a:gd name="adj3" fmla="val 25000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굽은 화살표 159"/>
            <p:cNvSpPr/>
            <p:nvPr/>
          </p:nvSpPr>
          <p:spPr>
            <a:xfrm flipH="1" flipV="1">
              <a:off x="6324599" y="4140200"/>
              <a:ext cx="287339" cy="268720"/>
            </a:xfrm>
            <a:prstGeom prst="bentArrow">
              <a:avLst>
                <a:gd name="adj1" fmla="val 20652"/>
                <a:gd name="adj2" fmla="val 22009"/>
                <a:gd name="adj3" fmla="val 29324"/>
                <a:gd name="adj4" fmla="val 43750"/>
              </a:avLst>
            </a:prstGeom>
            <a:gradFill rotWithShape="1">
              <a:gsLst>
                <a:gs pos="0">
                  <a:srgbClr val="C60047"/>
                </a:gs>
                <a:gs pos="100000">
                  <a:srgbClr val="C60047">
                    <a:shade val="76000"/>
                    <a:lumMod val="90000"/>
                  </a:srgbClr>
                </a:gs>
              </a:gsLst>
              <a:lin ang="5400000" scaled="0"/>
            </a:gradFill>
            <a:ln w="9525" cap="flat" cmpd="sng" algn="ctr">
              <a:solidFill>
                <a:srgbClr val="C60047"/>
              </a:solidFill>
              <a:prstDash val="solid"/>
            </a:ln>
            <a:effectLst>
              <a:outerShdw blurRad="38100" dist="38100" dir="4800000" sx="98000" sy="98000" rotWithShape="0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837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61" name="직선 연결선 160"/>
          <p:cNvCxnSpPr/>
          <p:nvPr/>
        </p:nvCxnSpPr>
        <p:spPr>
          <a:xfrm>
            <a:off x="9752851" y="1997859"/>
            <a:ext cx="407194" cy="0"/>
          </a:xfrm>
          <a:prstGeom prst="line">
            <a:avLst/>
          </a:prstGeom>
          <a:noFill/>
          <a:ln w="19050" cap="flat" cmpd="sng" algn="ctr">
            <a:solidFill>
              <a:srgbClr val="5B6770"/>
            </a:solidFill>
            <a:prstDash val="sysDot"/>
            <a:headEnd type="none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10363821" y="1900588"/>
            <a:ext cx="1232130" cy="163049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연결</a:t>
            </a:r>
          </a:p>
        </p:txBody>
      </p:sp>
      <p:cxnSp>
        <p:nvCxnSpPr>
          <p:cNvPr id="163" name="직선 연결선 162"/>
          <p:cNvCxnSpPr/>
          <p:nvPr/>
        </p:nvCxnSpPr>
        <p:spPr>
          <a:xfrm>
            <a:off x="9762375" y="2256046"/>
            <a:ext cx="407194" cy="0"/>
          </a:xfrm>
          <a:prstGeom prst="line">
            <a:avLst/>
          </a:prstGeom>
          <a:noFill/>
          <a:ln w="19050" cap="flat" cmpd="sng" algn="ctr">
            <a:solidFill>
              <a:srgbClr val="FF9E00"/>
            </a:solidFill>
            <a:prstDash val="solid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10363820" y="2283040"/>
            <a:ext cx="1436905" cy="172027"/>
          </a:xfrm>
          <a:prstGeom prst="rect">
            <a:avLst/>
          </a:prstGeom>
        </p:spPr>
        <p:txBody>
          <a:bodyPr vert="horz" wrap="square" lIns="91400" tIns="45701" rIns="91400" bIns="45701" rtlCol="0" anchor="ctr">
            <a:noAutofit/>
          </a:bodyPr>
          <a:lstStyle/>
          <a:p>
            <a:pPr defTabSz="914019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ko-KR" altLang="en-US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연결</a:t>
            </a:r>
            <a:r>
              <a:rPr lang="en-US" altLang="ko-KR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Firbe</a:t>
            </a:r>
            <a:r>
              <a:rPr lang="en-US" altLang="ko-KR" sz="11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Channel)</a:t>
            </a:r>
            <a:endParaRPr lang="ko-KR" altLang="en-US" sz="11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9568124" y="1697404"/>
            <a:ext cx="2232602" cy="870815"/>
          </a:xfrm>
          <a:prstGeom prst="rect">
            <a:avLst/>
          </a:prstGeom>
          <a:noFill/>
          <a:ln w="12700" cap="flat" cmpd="sng" algn="ctr">
            <a:solidFill>
              <a:srgbClr val="9EA2A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00" tIns="45701" rIns="91400" bIns="457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837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78450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스토리지 전체 구성도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649F04F-5CCF-496A-99BF-DD21FB13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1329762"/>
            <a:ext cx="2690082" cy="565671"/>
          </a:xfrm>
          <a:prstGeom prst="rect">
            <a:avLst/>
          </a:prstGeom>
        </p:spPr>
      </p:pic>
      <p:sp>
        <p:nvSpPr>
          <p:cNvPr id="62" name="자유형 84">
            <a:extLst>
              <a:ext uri="{FF2B5EF4-FFF2-40B4-BE49-F238E27FC236}">
                <a16:creationId xmlns:a16="http://schemas.microsoft.com/office/drawing/2014/main" id="{E8359865-BCF8-400C-BBB6-BEB3E3391363}"/>
              </a:ext>
            </a:extLst>
          </p:cNvPr>
          <p:cNvSpPr>
            <a:spLocks noChangeAspect="1"/>
          </p:cNvSpPr>
          <p:nvPr/>
        </p:nvSpPr>
        <p:spPr bwMode="auto">
          <a:xfrm>
            <a:off x="4269402" y="2393775"/>
            <a:ext cx="693216" cy="606564"/>
          </a:xfrm>
          <a:custGeom>
            <a:avLst/>
            <a:gdLst>
              <a:gd name="connsiteX0" fmla="*/ 55445 w 351150"/>
              <a:gd name="connsiteY0" fmla="*/ 0 h 401872"/>
              <a:gd name="connsiteX1" fmla="*/ 295705 w 351150"/>
              <a:gd name="connsiteY1" fmla="*/ 0 h 401872"/>
              <a:gd name="connsiteX2" fmla="*/ 351150 w 351150"/>
              <a:gd name="connsiteY2" fmla="*/ 51402 h 401872"/>
              <a:gd name="connsiteX3" fmla="*/ 351150 w 351150"/>
              <a:gd name="connsiteY3" fmla="*/ 350470 h 401872"/>
              <a:gd name="connsiteX4" fmla="*/ 295705 w 351150"/>
              <a:gd name="connsiteY4" fmla="*/ 401872 h 401872"/>
              <a:gd name="connsiteX5" fmla="*/ 55445 w 351150"/>
              <a:gd name="connsiteY5" fmla="*/ 401872 h 401872"/>
              <a:gd name="connsiteX6" fmla="*/ 0 w 351150"/>
              <a:gd name="connsiteY6" fmla="*/ 350470 h 401872"/>
              <a:gd name="connsiteX7" fmla="*/ 0 w 351150"/>
              <a:gd name="connsiteY7" fmla="*/ 51402 h 401872"/>
              <a:gd name="connsiteX8" fmla="*/ 55445 w 351150"/>
              <a:gd name="connsiteY8" fmla="*/ 0 h 401872"/>
              <a:gd name="connsiteX9" fmla="*/ 83887 w 351150"/>
              <a:gd name="connsiteY9" fmla="*/ 97542 h 401872"/>
              <a:gd name="connsiteX10" fmla="*/ 54624 w 351150"/>
              <a:gd name="connsiteY10" fmla="*/ 111198 h 401872"/>
              <a:gd name="connsiteX11" fmla="*/ 33165 w 351150"/>
              <a:gd name="connsiteY11" fmla="*/ 130706 h 401872"/>
              <a:gd name="connsiteX12" fmla="*/ 54624 w 351150"/>
              <a:gd name="connsiteY12" fmla="*/ 144362 h 401872"/>
              <a:gd name="connsiteX13" fmla="*/ 83887 w 351150"/>
              <a:gd name="connsiteY13" fmla="*/ 163870 h 401872"/>
              <a:gd name="connsiteX14" fmla="*/ 83887 w 351150"/>
              <a:gd name="connsiteY14" fmla="*/ 144362 h 401872"/>
              <a:gd name="connsiteX15" fmla="*/ 175577 w 351150"/>
              <a:gd name="connsiteY15" fmla="*/ 144362 h 401872"/>
              <a:gd name="connsiteX16" fmla="*/ 175577 w 351150"/>
              <a:gd name="connsiteY16" fmla="*/ 117050 h 401872"/>
              <a:gd name="connsiteX17" fmla="*/ 83887 w 351150"/>
              <a:gd name="connsiteY17" fmla="*/ 117050 h 401872"/>
              <a:gd name="connsiteX18" fmla="*/ 83887 w 351150"/>
              <a:gd name="connsiteY18" fmla="*/ 97542 h 401872"/>
              <a:gd name="connsiteX19" fmla="*/ 269215 w 351150"/>
              <a:gd name="connsiteY19" fmla="*/ 144362 h 401872"/>
              <a:gd name="connsiteX20" fmla="*/ 269215 w 351150"/>
              <a:gd name="connsiteY20" fmla="*/ 163870 h 401872"/>
              <a:gd name="connsiteX21" fmla="*/ 175575 w 351150"/>
              <a:gd name="connsiteY21" fmla="*/ 163870 h 401872"/>
              <a:gd name="connsiteX22" fmla="*/ 175575 w 351150"/>
              <a:gd name="connsiteY22" fmla="*/ 191182 h 401872"/>
              <a:gd name="connsiteX23" fmla="*/ 269215 w 351150"/>
              <a:gd name="connsiteY23" fmla="*/ 191182 h 401872"/>
              <a:gd name="connsiteX24" fmla="*/ 269215 w 351150"/>
              <a:gd name="connsiteY24" fmla="*/ 210690 h 401872"/>
              <a:gd name="connsiteX25" fmla="*/ 296527 w 351150"/>
              <a:gd name="connsiteY25" fmla="*/ 191182 h 401872"/>
              <a:gd name="connsiteX26" fmla="*/ 323838 w 351150"/>
              <a:gd name="connsiteY26" fmla="*/ 177526 h 401872"/>
              <a:gd name="connsiteX27" fmla="*/ 296527 w 351150"/>
              <a:gd name="connsiteY27" fmla="*/ 158018 h 401872"/>
              <a:gd name="connsiteX28" fmla="*/ 269215 w 351150"/>
              <a:gd name="connsiteY28" fmla="*/ 144362 h 401872"/>
              <a:gd name="connsiteX29" fmla="*/ 83887 w 351150"/>
              <a:gd name="connsiteY29" fmla="*/ 191182 h 401872"/>
              <a:gd name="connsiteX30" fmla="*/ 54624 w 351150"/>
              <a:gd name="connsiteY30" fmla="*/ 210691 h 401872"/>
              <a:gd name="connsiteX31" fmla="*/ 33165 w 351150"/>
              <a:gd name="connsiteY31" fmla="*/ 224347 h 401872"/>
              <a:gd name="connsiteX32" fmla="*/ 54624 w 351150"/>
              <a:gd name="connsiteY32" fmla="*/ 238003 h 401872"/>
              <a:gd name="connsiteX33" fmla="*/ 83887 w 351150"/>
              <a:gd name="connsiteY33" fmla="*/ 255560 h 401872"/>
              <a:gd name="connsiteX34" fmla="*/ 83887 w 351150"/>
              <a:gd name="connsiteY34" fmla="*/ 238003 h 401872"/>
              <a:gd name="connsiteX35" fmla="*/ 175577 w 351150"/>
              <a:gd name="connsiteY35" fmla="*/ 238003 h 401872"/>
              <a:gd name="connsiteX36" fmla="*/ 175577 w 351150"/>
              <a:gd name="connsiteY36" fmla="*/ 210691 h 401872"/>
              <a:gd name="connsiteX37" fmla="*/ 83887 w 351150"/>
              <a:gd name="connsiteY37" fmla="*/ 210691 h 401872"/>
              <a:gd name="connsiteX38" fmla="*/ 83887 w 351150"/>
              <a:gd name="connsiteY38" fmla="*/ 191182 h 401872"/>
              <a:gd name="connsiteX39" fmla="*/ 269215 w 351150"/>
              <a:gd name="connsiteY39" fmla="*/ 238002 h 401872"/>
              <a:gd name="connsiteX40" fmla="*/ 269215 w 351150"/>
              <a:gd name="connsiteY40" fmla="*/ 255560 h 401872"/>
              <a:gd name="connsiteX41" fmla="*/ 175575 w 351150"/>
              <a:gd name="connsiteY41" fmla="*/ 255560 h 401872"/>
              <a:gd name="connsiteX42" fmla="*/ 175575 w 351150"/>
              <a:gd name="connsiteY42" fmla="*/ 284823 h 401872"/>
              <a:gd name="connsiteX43" fmla="*/ 269215 w 351150"/>
              <a:gd name="connsiteY43" fmla="*/ 284823 h 401872"/>
              <a:gd name="connsiteX44" fmla="*/ 269215 w 351150"/>
              <a:gd name="connsiteY44" fmla="*/ 302380 h 401872"/>
              <a:gd name="connsiteX45" fmla="*/ 296527 w 351150"/>
              <a:gd name="connsiteY45" fmla="*/ 284823 h 401872"/>
              <a:gd name="connsiteX46" fmla="*/ 323838 w 351150"/>
              <a:gd name="connsiteY46" fmla="*/ 271167 h 401872"/>
              <a:gd name="connsiteX47" fmla="*/ 296527 w 351150"/>
              <a:gd name="connsiteY47" fmla="*/ 255560 h 401872"/>
              <a:gd name="connsiteX48" fmla="*/ 269215 w 351150"/>
              <a:gd name="connsiteY48" fmla="*/ 238002 h 40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1150" h="401872">
                <a:moveTo>
                  <a:pt x="55445" y="0"/>
                </a:moveTo>
                <a:cubicBezTo>
                  <a:pt x="295705" y="0"/>
                  <a:pt x="295705" y="0"/>
                  <a:pt x="295705" y="0"/>
                </a:cubicBezTo>
                <a:cubicBezTo>
                  <a:pt x="328048" y="0"/>
                  <a:pt x="351150" y="23365"/>
                  <a:pt x="351150" y="51402"/>
                </a:cubicBezTo>
                <a:lnTo>
                  <a:pt x="351150" y="350470"/>
                </a:lnTo>
                <a:cubicBezTo>
                  <a:pt x="351150" y="378508"/>
                  <a:pt x="328048" y="401872"/>
                  <a:pt x="295705" y="401872"/>
                </a:cubicBezTo>
                <a:cubicBezTo>
                  <a:pt x="55445" y="401872"/>
                  <a:pt x="55445" y="401872"/>
                  <a:pt x="55445" y="401872"/>
                </a:cubicBezTo>
                <a:cubicBezTo>
                  <a:pt x="27722" y="401872"/>
                  <a:pt x="0" y="378508"/>
                  <a:pt x="0" y="350470"/>
                </a:cubicBezTo>
                <a:cubicBezTo>
                  <a:pt x="0" y="51402"/>
                  <a:pt x="0" y="51402"/>
                  <a:pt x="0" y="51402"/>
                </a:cubicBezTo>
                <a:cubicBezTo>
                  <a:pt x="0" y="23365"/>
                  <a:pt x="27722" y="0"/>
                  <a:pt x="55445" y="0"/>
                </a:cubicBezTo>
                <a:close/>
                <a:moveTo>
                  <a:pt x="83887" y="97542"/>
                </a:moveTo>
                <a:lnTo>
                  <a:pt x="54624" y="111198"/>
                </a:lnTo>
                <a:lnTo>
                  <a:pt x="33165" y="130706"/>
                </a:lnTo>
                <a:lnTo>
                  <a:pt x="54624" y="144362"/>
                </a:lnTo>
                <a:lnTo>
                  <a:pt x="83887" y="163870"/>
                </a:lnTo>
                <a:lnTo>
                  <a:pt x="83887" y="144362"/>
                </a:lnTo>
                <a:lnTo>
                  <a:pt x="175577" y="144362"/>
                </a:lnTo>
                <a:lnTo>
                  <a:pt x="175577" y="117050"/>
                </a:lnTo>
                <a:lnTo>
                  <a:pt x="83887" y="117050"/>
                </a:lnTo>
                <a:lnTo>
                  <a:pt x="83887" y="97542"/>
                </a:lnTo>
                <a:close/>
                <a:moveTo>
                  <a:pt x="269215" y="144362"/>
                </a:moveTo>
                <a:lnTo>
                  <a:pt x="269215" y="163870"/>
                </a:lnTo>
                <a:lnTo>
                  <a:pt x="175575" y="163870"/>
                </a:lnTo>
                <a:lnTo>
                  <a:pt x="175575" y="191182"/>
                </a:lnTo>
                <a:lnTo>
                  <a:pt x="269215" y="191182"/>
                </a:lnTo>
                <a:lnTo>
                  <a:pt x="269215" y="210690"/>
                </a:lnTo>
                <a:lnTo>
                  <a:pt x="296527" y="191182"/>
                </a:lnTo>
                <a:lnTo>
                  <a:pt x="323838" y="177526"/>
                </a:lnTo>
                <a:lnTo>
                  <a:pt x="296527" y="158018"/>
                </a:lnTo>
                <a:lnTo>
                  <a:pt x="269215" y="144362"/>
                </a:lnTo>
                <a:close/>
                <a:moveTo>
                  <a:pt x="83887" y="191182"/>
                </a:moveTo>
                <a:lnTo>
                  <a:pt x="54624" y="210691"/>
                </a:lnTo>
                <a:lnTo>
                  <a:pt x="33165" y="224347"/>
                </a:lnTo>
                <a:lnTo>
                  <a:pt x="54624" y="238003"/>
                </a:lnTo>
                <a:lnTo>
                  <a:pt x="83887" y="255560"/>
                </a:lnTo>
                <a:lnTo>
                  <a:pt x="83887" y="238003"/>
                </a:lnTo>
                <a:lnTo>
                  <a:pt x="175577" y="238003"/>
                </a:lnTo>
                <a:lnTo>
                  <a:pt x="175577" y="210691"/>
                </a:lnTo>
                <a:lnTo>
                  <a:pt x="83887" y="210691"/>
                </a:lnTo>
                <a:lnTo>
                  <a:pt x="83887" y="191182"/>
                </a:lnTo>
                <a:close/>
                <a:moveTo>
                  <a:pt x="269215" y="238002"/>
                </a:moveTo>
                <a:lnTo>
                  <a:pt x="269215" y="255560"/>
                </a:lnTo>
                <a:lnTo>
                  <a:pt x="175575" y="255560"/>
                </a:lnTo>
                <a:lnTo>
                  <a:pt x="175575" y="284823"/>
                </a:lnTo>
                <a:lnTo>
                  <a:pt x="269215" y="284823"/>
                </a:lnTo>
                <a:lnTo>
                  <a:pt x="269215" y="302380"/>
                </a:lnTo>
                <a:lnTo>
                  <a:pt x="296527" y="284823"/>
                </a:lnTo>
                <a:lnTo>
                  <a:pt x="323838" y="271167"/>
                </a:lnTo>
                <a:lnTo>
                  <a:pt x="296527" y="255560"/>
                </a:lnTo>
                <a:lnTo>
                  <a:pt x="269215" y="238002"/>
                </a:lnTo>
                <a:close/>
              </a:path>
            </a:pathLst>
          </a:cu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자유형 84">
            <a:extLst>
              <a:ext uri="{FF2B5EF4-FFF2-40B4-BE49-F238E27FC236}">
                <a16:creationId xmlns:a16="http://schemas.microsoft.com/office/drawing/2014/main" id="{F6BB40F2-ACD8-47ED-AD0A-648C67DD66C4}"/>
              </a:ext>
            </a:extLst>
          </p:cNvPr>
          <p:cNvSpPr>
            <a:spLocks noChangeAspect="1"/>
          </p:cNvSpPr>
          <p:nvPr/>
        </p:nvSpPr>
        <p:spPr bwMode="auto">
          <a:xfrm>
            <a:off x="6667853" y="2393775"/>
            <a:ext cx="693216" cy="606564"/>
          </a:xfrm>
          <a:custGeom>
            <a:avLst/>
            <a:gdLst>
              <a:gd name="connsiteX0" fmla="*/ 55445 w 351150"/>
              <a:gd name="connsiteY0" fmla="*/ 0 h 401872"/>
              <a:gd name="connsiteX1" fmla="*/ 295705 w 351150"/>
              <a:gd name="connsiteY1" fmla="*/ 0 h 401872"/>
              <a:gd name="connsiteX2" fmla="*/ 351150 w 351150"/>
              <a:gd name="connsiteY2" fmla="*/ 51402 h 401872"/>
              <a:gd name="connsiteX3" fmla="*/ 351150 w 351150"/>
              <a:gd name="connsiteY3" fmla="*/ 350470 h 401872"/>
              <a:gd name="connsiteX4" fmla="*/ 295705 w 351150"/>
              <a:gd name="connsiteY4" fmla="*/ 401872 h 401872"/>
              <a:gd name="connsiteX5" fmla="*/ 55445 w 351150"/>
              <a:gd name="connsiteY5" fmla="*/ 401872 h 401872"/>
              <a:gd name="connsiteX6" fmla="*/ 0 w 351150"/>
              <a:gd name="connsiteY6" fmla="*/ 350470 h 401872"/>
              <a:gd name="connsiteX7" fmla="*/ 0 w 351150"/>
              <a:gd name="connsiteY7" fmla="*/ 51402 h 401872"/>
              <a:gd name="connsiteX8" fmla="*/ 55445 w 351150"/>
              <a:gd name="connsiteY8" fmla="*/ 0 h 401872"/>
              <a:gd name="connsiteX9" fmla="*/ 83887 w 351150"/>
              <a:gd name="connsiteY9" fmla="*/ 97542 h 401872"/>
              <a:gd name="connsiteX10" fmla="*/ 54624 w 351150"/>
              <a:gd name="connsiteY10" fmla="*/ 111198 h 401872"/>
              <a:gd name="connsiteX11" fmla="*/ 33165 w 351150"/>
              <a:gd name="connsiteY11" fmla="*/ 130706 h 401872"/>
              <a:gd name="connsiteX12" fmla="*/ 54624 w 351150"/>
              <a:gd name="connsiteY12" fmla="*/ 144362 h 401872"/>
              <a:gd name="connsiteX13" fmla="*/ 83887 w 351150"/>
              <a:gd name="connsiteY13" fmla="*/ 163870 h 401872"/>
              <a:gd name="connsiteX14" fmla="*/ 83887 w 351150"/>
              <a:gd name="connsiteY14" fmla="*/ 144362 h 401872"/>
              <a:gd name="connsiteX15" fmla="*/ 175577 w 351150"/>
              <a:gd name="connsiteY15" fmla="*/ 144362 h 401872"/>
              <a:gd name="connsiteX16" fmla="*/ 175577 w 351150"/>
              <a:gd name="connsiteY16" fmla="*/ 117050 h 401872"/>
              <a:gd name="connsiteX17" fmla="*/ 83887 w 351150"/>
              <a:gd name="connsiteY17" fmla="*/ 117050 h 401872"/>
              <a:gd name="connsiteX18" fmla="*/ 83887 w 351150"/>
              <a:gd name="connsiteY18" fmla="*/ 97542 h 401872"/>
              <a:gd name="connsiteX19" fmla="*/ 269215 w 351150"/>
              <a:gd name="connsiteY19" fmla="*/ 144362 h 401872"/>
              <a:gd name="connsiteX20" fmla="*/ 269215 w 351150"/>
              <a:gd name="connsiteY20" fmla="*/ 163870 h 401872"/>
              <a:gd name="connsiteX21" fmla="*/ 175575 w 351150"/>
              <a:gd name="connsiteY21" fmla="*/ 163870 h 401872"/>
              <a:gd name="connsiteX22" fmla="*/ 175575 w 351150"/>
              <a:gd name="connsiteY22" fmla="*/ 191182 h 401872"/>
              <a:gd name="connsiteX23" fmla="*/ 269215 w 351150"/>
              <a:gd name="connsiteY23" fmla="*/ 191182 h 401872"/>
              <a:gd name="connsiteX24" fmla="*/ 269215 w 351150"/>
              <a:gd name="connsiteY24" fmla="*/ 210690 h 401872"/>
              <a:gd name="connsiteX25" fmla="*/ 296527 w 351150"/>
              <a:gd name="connsiteY25" fmla="*/ 191182 h 401872"/>
              <a:gd name="connsiteX26" fmla="*/ 323838 w 351150"/>
              <a:gd name="connsiteY26" fmla="*/ 177526 h 401872"/>
              <a:gd name="connsiteX27" fmla="*/ 296527 w 351150"/>
              <a:gd name="connsiteY27" fmla="*/ 158018 h 401872"/>
              <a:gd name="connsiteX28" fmla="*/ 269215 w 351150"/>
              <a:gd name="connsiteY28" fmla="*/ 144362 h 401872"/>
              <a:gd name="connsiteX29" fmla="*/ 83887 w 351150"/>
              <a:gd name="connsiteY29" fmla="*/ 191182 h 401872"/>
              <a:gd name="connsiteX30" fmla="*/ 54624 w 351150"/>
              <a:gd name="connsiteY30" fmla="*/ 210691 h 401872"/>
              <a:gd name="connsiteX31" fmla="*/ 33165 w 351150"/>
              <a:gd name="connsiteY31" fmla="*/ 224347 h 401872"/>
              <a:gd name="connsiteX32" fmla="*/ 54624 w 351150"/>
              <a:gd name="connsiteY32" fmla="*/ 238003 h 401872"/>
              <a:gd name="connsiteX33" fmla="*/ 83887 w 351150"/>
              <a:gd name="connsiteY33" fmla="*/ 255560 h 401872"/>
              <a:gd name="connsiteX34" fmla="*/ 83887 w 351150"/>
              <a:gd name="connsiteY34" fmla="*/ 238003 h 401872"/>
              <a:gd name="connsiteX35" fmla="*/ 175577 w 351150"/>
              <a:gd name="connsiteY35" fmla="*/ 238003 h 401872"/>
              <a:gd name="connsiteX36" fmla="*/ 175577 w 351150"/>
              <a:gd name="connsiteY36" fmla="*/ 210691 h 401872"/>
              <a:gd name="connsiteX37" fmla="*/ 83887 w 351150"/>
              <a:gd name="connsiteY37" fmla="*/ 210691 h 401872"/>
              <a:gd name="connsiteX38" fmla="*/ 83887 w 351150"/>
              <a:gd name="connsiteY38" fmla="*/ 191182 h 401872"/>
              <a:gd name="connsiteX39" fmla="*/ 269215 w 351150"/>
              <a:gd name="connsiteY39" fmla="*/ 238002 h 401872"/>
              <a:gd name="connsiteX40" fmla="*/ 269215 w 351150"/>
              <a:gd name="connsiteY40" fmla="*/ 255560 h 401872"/>
              <a:gd name="connsiteX41" fmla="*/ 175575 w 351150"/>
              <a:gd name="connsiteY41" fmla="*/ 255560 h 401872"/>
              <a:gd name="connsiteX42" fmla="*/ 175575 w 351150"/>
              <a:gd name="connsiteY42" fmla="*/ 284823 h 401872"/>
              <a:gd name="connsiteX43" fmla="*/ 269215 w 351150"/>
              <a:gd name="connsiteY43" fmla="*/ 284823 h 401872"/>
              <a:gd name="connsiteX44" fmla="*/ 269215 w 351150"/>
              <a:gd name="connsiteY44" fmla="*/ 302380 h 401872"/>
              <a:gd name="connsiteX45" fmla="*/ 296527 w 351150"/>
              <a:gd name="connsiteY45" fmla="*/ 284823 h 401872"/>
              <a:gd name="connsiteX46" fmla="*/ 323838 w 351150"/>
              <a:gd name="connsiteY46" fmla="*/ 271167 h 401872"/>
              <a:gd name="connsiteX47" fmla="*/ 296527 w 351150"/>
              <a:gd name="connsiteY47" fmla="*/ 255560 h 401872"/>
              <a:gd name="connsiteX48" fmla="*/ 269215 w 351150"/>
              <a:gd name="connsiteY48" fmla="*/ 238002 h 40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1150" h="401872">
                <a:moveTo>
                  <a:pt x="55445" y="0"/>
                </a:moveTo>
                <a:cubicBezTo>
                  <a:pt x="295705" y="0"/>
                  <a:pt x="295705" y="0"/>
                  <a:pt x="295705" y="0"/>
                </a:cubicBezTo>
                <a:cubicBezTo>
                  <a:pt x="328048" y="0"/>
                  <a:pt x="351150" y="23365"/>
                  <a:pt x="351150" y="51402"/>
                </a:cubicBezTo>
                <a:lnTo>
                  <a:pt x="351150" y="350470"/>
                </a:lnTo>
                <a:cubicBezTo>
                  <a:pt x="351150" y="378508"/>
                  <a:pt x="328048" y="401872"/>
                  <a:pt x="295705" y="401872"/>
                </a:cubicBezTo>
                <a:cubicBezTo>
                  <a:pt x="55445" y="401872"/>
                  <a:pt x="55445" y="401872"/>
                  <a:pt x="55445" y="401872"/>
                </a:cubicBezTo>
                <a:cubicBezTo>
                  <a:pt x="27722" y="401872"/>
                  <a:pt x="0" y="378508"/>
                  <a:pt x="0" y="350470"/>
                </a:cubicBezTo>
                <a:cubicBezTo>
                  <a:pt x="0" y="51402"/>
                  <a:pt x="0" y="51402"/>
                  <a:pt x="0" y="51402"/>
                </a:cubicBezTo>
                <a:cubicBezTo>
                  <a:pt x="0" y="23365"/>
                  <a:pt x="27722" y="0"/>
                  <a:pt x="55445" y="0"/>
                </a:cubicBezTo>
                <a:close/>
                <a:moveTo>
                  <a:pt x="83887" y="97542"/>
                </a:moveTo>
                <a:lnTo>
                  <a:pt x="54624" y="111198"/>
                </a:lnTo>
                <a:lnTo>
                  <a:pt x="33165" y="130706"/>
                </a:lnTo>
                <a:lnTo>
                  <a:pt x="54624" y="144362"/>
                </a:lnTo>
                <a:lnTo>
                  <a:pt x="83887" y="163870"/>
                </a:lnTo>
                <a:lnTo>
                  <a:pt x="83887" y="144362"/>
                </a:lnTo>
                <a:lnTo>
                  <a:pt x="175577" y="144362"/>
                </a:lnTo>
                <a:lnTo>
                  <a:pt x="175577" y="117050"/>
                </a:lnTo>
                <a:lnTo>
                  <a:pt x="83887" y="117050"/>
                </a:lnTo>
                <a:lnTo>
                  <a:pt x="83887" y="97542"/>
                </a:lnTo>
                <a:close/>
                <a:moveTo>
                  <a:pt x="269215" y="144362"/>
                </a:moveTo>
                <a:lnTo>
                  <a:pt x="269215" y="163870"/>
                </a:lnTo>
                <a:lnTo>
                  <a:pt x="175575" y="163870"/>
                </a:lnTo>
                <a:lnTo>
                  <a:pt x="175575" y="191182"/>
                </a:lnTo>
                <a:lnTo>
                  <a:pt x="269215" y="191182"/>
                </a:lnTo>
                <a:lnTo>
                  <a:pt x="269215" y="210690"/>
                </a:lnTo>
                <a:lnTo>
                  <a:pt x="296527" y="191182"/>
                </a:lnTo>
                <a:lnTo>
                  <a:pt x="323838" y="177526"/>
                </a:lnTo>
                <a:lnTo>
                  <a:pt x="296527" y="158018"/>
                </a:lnTo>
                <a:lnTo>
                  <a:pt x="269215" y="144362"/>
                </a:lnTo>
                <a:close/>
                <a:moveTo>
                  <a:pt x="83887" y="191182"/>
                </a:moveTo>
                <a:lnTo>
                  <a:pt x="54624" y="210691"/>
                </a:lnTo>
                <a:lnTo>
                  <a:pt x="33165" y="224347"/>
                </a:lnTo>
                <a:lnTo>
                  <a:pt x="54624" y="238003"/>
                </a:lnTo>
                <a:lnTo>
                  <a:pt x="83887" y="255560"/>
                </a:lnTo>
                <a:lnTo>
                  <a:pt x="83887" y="238003"/>
                </a:lnTo>
                <a:lnTo>
                  <a:pt x="175577" y="238003"/>
                </a:lnTo>
                <a:lnTo>
                  <a:pt x="175577" y="210691"/>
                </a:lnTo>
                <a:lnTo>
                  <a:pt x="83887" y="210691"/>
                </a:lnTo>
                <a:lnTo>
                  <a:pt x="83887" y="191182"/>
                </a:lnTo>
                <a:close/>
                <a:moveTo>
                  <a:pt x="269215" y="238002"/>
                </a:moveTo>
                <a:lnTo>
                  <a:pt x="269215" y="255560"/>
                </a:lnTo>
                <a:lnTo>
                  <a:pt x="175575" y="255560"/>
                </a:lnTo>
                <a:lnTo>
                  <a:pt x="175575" y="284823"/>
                </a:lnTo>
                <a:lnTo>
                  <a:pt x="269215" y="284823"/>
                </a:lnTo>
                <a:lnTo>
                  <a:pt x="269215" y="302380"/>
                </a:lnTo>
                <a:lnTo>
                  <a:pt x="296527" y="284823"/>
                </a:lnTo>
                <a:lnTo>
                  <a:pt x="323838" y="271167"/>
                </a:lnTo>
                <a:lnTo>
                  <a:pt x="296527" y="255560"/>
                </a:lnTo>
                <a:lnTo>
                  <a:pt x="269215" y="238002"/>
                </a:lnTo>
                <a:close/>
              </a:path>
            </a:pathLst>
          </a:cu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자유형 84">
            <a:extLst>
              <a:ext uri="{FF2B5EF4-FFF2-40B4-BE49-F238E27FC236}">
                <a16:creationId xmlns:a16="http://schemas.microsoft.com/office/drawing/2014/main" id="{E6FFF52A-9821-4E75-AF38-CB712A044B46}"/>
              </a:ext>
            </a:extLst>
          </p:cNvPr>
          <p:cNvSpPr>
            <a:spLocks noChangeAspect="1"/>
          </p:cNvSpPr>
          <p:nvPr/>
        </p:nvSpPr>
        <p:spPr bwMode="auto">
          <a:xfrm>
            <a:off x="4300870" y="3215104"/>
            <a:ext cx="693216" cy="606564"/>
          </a:xfrm>
          <a:custGeom>
            <a:avLst/>
            <a:gdLst>
              <a:gd name="connsiteX0" fmla="*/ 55445 w 351150"/>
              <a:gd name="connsiteY0" fmla="*/ 0 h 401872"/>
              <a:gd name="connsiteX1" fmla="*/ 295705 w 351150"/>
              <a:gd name="connsiteY1" fmla="*/ 0 h 401872"/>
              <a:gd name="connsiteX2" fmla="*/ 351150 w 351150"/>
              <a:gd name="connsiteY2" fmla="*/ 51402 h 401872"/>
              <a:gd name="connsiteX3" fmla="*/ 351150 w 351150"/>
              <a:gd name="connsiteY3" fmla="*/ 350470 h 401872"/>
              <a:gd name="connsiteX4" fmla="*/ 295705 w 351150"/>
              <a:gd name="connsiteY4" fmla="*/ 401872 h 401872"/>
              <a:gd name="connsiteX5" fmla="*/ 55445 w 351150"/>
              <a:gd name="connsiteY5" fmla="*/ 401872 h 401872"/>
              <a:gd name="connsiteX6" fmla="*/ 0 w 351150"/>
              <a:gd name="connsiteY6" fmla="*/ 350470 h 401872"/>
              <a:gd name="connsiteX7" fmla="*/ 0 w 351150"/>
              <a:gd name="connsiteY7" fmla="*/ 51402 h 401872"/>
              <a:gd name="connsiteX8" fmla="*/ 55445 w 351150"/>
              <a:gd name="connsiteY8" fmla="*/ 0 h 401872"/>
              <a:gd name="connsiteX9" fmla="*/ 83887 w 351150"/>
              <a:gd name="connsiteY9" fmla="*/ 97542 h 401872"/>
              <a:gd name="connsiteX10" fmla="*/ 54624 w 351150"/>
              <a:gd name="connsiteY10" fmla="*/ 111198 h 401872"/>
              <a:gd name="connsiteX11" fmla="*/ 33165 w 351150"/>
              <a:gd name="connsiteY11" fmla="*/ 130706 h 401872"/>
              <a:gd name="connsiteX12" fmla="*/ 54624 w 351150"/>
              <a:gd name="connsiteY12" fmla="*/ 144362 h 401872"/>
              <a:gd name="connsiteX13" fmla="*/ 83887 w 351150"/>
              <a:gd name="connsiteY13" fmla="*/ 163870 h 401872"/>
              <a:gd name="connsiteX14" fmla="*/ 83887 w 351150"/>
              <a:gd name="connsiteY14" fmla="*/ 144362 h 401872"/>
              <a:gd name="connsiteX15" fmla="*/ 175577 w 351150"/>
              <a:gd name="connsiteY15" fmla="*/ 144362 h 401872"/>
              <a:gd name="connsiteX16" fmla="*/ 175577 w 351150"/>
              <a:gd name="connsiteY16" fmla="*/ 117050 h 401872"/>
              <a:gd name="connsiteX17" fmla="*/ 83887 w 351150"/>
              <a:gd name="connsiteY17" fmla="*/ 117050 h 401872"/>
              <a:gd name="connsiteX18" fmla="*/ 83887 w 351150"/>
              <a:gd name="connsiteY18" fmla="*/ 97542 h 401872"/>
              <a:gd name="connsiteX19" fmla="*/ 269215 w 351150"/>
              <a:gd name="connsiteY19" fmla="*/ 144362 h 401872"/>
              <a:gd name="connsiteX20" fmla="*/ 269215 w 351150"/>
              <a:gd name="connsiteY20" fmla="*/ 163870 h 401872"/>
              <a:gd name="connsiteX21" fmla="*/ 175575 w 351150"/>
              <a:gd name="connsiteY21" fmla="*/ 163870 h 401872"/>
              <a:gd name="connsiteX22" fmla="*/ 175575 w 351150"/>
              <a:gd name="connsiteY22" fmla="*/ 191182 h 401872"/>
              <a:gd name="connsiteX23" fmla="*/ 269215 w 351150"/>
              <a:gd name="connsiteY23" fmla="*/ 191182 h 401872"/>
              <a:gd name="connsiteX24" fmla="*/ 269215 w 351150"/>
              <a:gd name="connsiteY24" fmla="*/ 210690 h 401872"/>
              <a:gd name="connsiteX25" fmla="*/ 296527 w 351150"/>
              <a:gd name="connsiteY25" fmla="*/ 191182 h 401872"/>
              <a:gd name="connsiteX26" fmla="*/ 323838 w 351150"/>
              <a:gd name="connsiteY26" fmla="*/ 177526 h 401872"/>
              <a:gd name="connsiteX27" fmla="*/ 296527 w 351150"/>
              <a:gd name="connsiteY27" fmla="*/ 158018 h 401872"/>
              <a:gd name="connsiteX28" fmla="*/ 269215 w 351150"/>
              <a:gd name="connsiteY28" fmla="*/ 144362 h 401872"/>
              <a:gd name="connsiteX29" fmla="*/ 83887 w 351150"/>
              <a:gd name="connsiteY29" fmla="*/ 191182 h 401872"/>
              <a:gd name="connsiteX30" fmla="*/ 54624 w 351150"/>
              <a:gd name="connsiteY30" fmla="*/ 210691 h 401872"/>
              <a:gd name="connsiteX31" fmla="*/ 33165 w 351150"/>
              <a:gd name="connsiteY31" fmla="*/ 224347 h 401872"/>
              <a:gd name="connsiteX32" fmla="*/ 54624 w 351150"/>
              <a:gd name="connsiteY32" fmla="*/ 238003 h 401872"/>
              <a:gd name="connsiteX33" fmla="*/ 83887 w 351150"/>
              <a:gd name="connsiteY33" fmla="*/ 255560 h 401872"/>
              <a:gd name="connsiteX34" fmla="*/ 83887 w 351150"/>
              <a:gd name="connsiteY34" fmla="*/ 238003 h 401872"/>
              <a:gd name="connsiteX35" fmla="*/ 175577 w 351150"/>
              <a:gd name="connsiteY35" fmla="*/ 238003 h 401872"/>
              <a:gd name="connsiteX36" fmla="*/ 175577 w 351150"/>
              <a:gd name="connsiteY36" fmla="*/ 210691 h 401872"/>
              <a:gd name="connsiteX37" fmla="*/ 83887 w 351150"/>
              <a:gd name="connsiteY37" fmla="*/ 210691 h 401872"/>
              <a:gd name="connsiteX38" fmla="*/ 83887 w 351150"/>
              <a:gd name="connsiteY38" fmla="*/ 191182 h 401872"/>
              <a:gd name="connsiteX39" fmla="*/ 269215 w 351150"/>
              <a:gd name="connsiteY39" fmla="*/ 238002 h 401872"/>
              <a:gd name="connsiteX40" fmla="*/ 269215 w 351150"/>
              <a:gd name="connsiteY40" fmla="*/ 255560 h 401872"/>
              <a:gd name="connsiteX41" fmla="*/ 175575 w 351150"/>
              <a:gd name="connsiteY41" fmla="*/ 255560 h 401872"/>
              <a:gd name="connsiteX42" fmla="*/ 175575 w 351150"/>
              <a:gd name="connsiteY42" fmla="*/ 284823 h 401872"/>
              <a:gd name="connsiteX43" fmla="*/ 269215 w 351150"/>
              <a:gd name="connsiteY43" fmla="*/ 284823 h 401872"/>
              <a:gd name="connsiteX44" fmla="*/ 269215 w 351150"/>
              <a:gd name="connsiteY44" fmla="*/ 302380 h 401872"/>
              <a:gd name="connsiteX45" fmla="*/ 296527 w 351150"/>
              <a:gd name="connsiteY45" fmla="*/ 284823 h 401872"/>
              <a:gd name="connsiteX46" fmla="*/ 323838 w 351150"/>
              <a:gd name="connsiteY46" fmla="*/ 271167 h 401872"/>
              <a:gd name="connsiteX47" fmla="*/ 296527 w 351150"/>
              <a:gd name="connsiteY47" fmla="*/ 255560 h 401872"/>
              <a:gd name="connsiteX48" fmla="*/ 269215 w 351150"/>
              <a:gd name="connsiteY48" fmla="*/ 238002 h 40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1150" h="401872">
                <a:moveTo>
                  <a:pt x="55445" y="0"/>
                </a:moveTo>
                <a:cubicBezTo>
                  <a:pt x="295705" y="0"/>
                  <a:pt x="295705" y="0"/>
                  <a:pt x="295705" y="0"/>
                </a:cubicBezTo>
                <a:cubicBezTo>
                  <a:pt x="328048" y="0"/>
                  <a:pt x="351150" y="23365"/>
                  <a:pt x="351150" y="51402"/>
                </a:cubicBezTo>
                <a:lnTo>
                  <a:pt x="351150" y="350470"/>
                </a:lnTo>
                <a:cubicBezTo>
                  <a:pt x="351150" y="378508"/>
                  <a:pt x="328048" y="401872"/>
                  <a:pt x="295705" y="401872"/>
                </a:cubicBezTo>
                <a:cubicBezTo>
                  <a:pt x="55445" y="401872"/>
                  <a:pt x="55445" y="401872"/>
                  <a:pt x="55445" y="401872"/>
                </a:cubicBezTo>
                <a:cubicBezTo>
                  <a:pt x="27722" y="401872"/>
                  <a:pt x="0" y="378508"/>
                  <a:pt x="0" y="350470"/>
                </a:cubicBezTo>
                <a:cubicBezTo>
                  <a:pt x="0" y="51402"/>
                  <a:pt x="0" y="51402"/>
                  <a:pt x="0" y="51402"/>
                </a:cubicBezTo>
                <a:cubicBezTo>
                  <a:pt x="0" y="23365"/>
                  <a:pt x="27722" y="0"/>
                  <a:pt x="55445" y="0"/>
                </a:cubicBezTo>
                <a:close/>
                <a:moveTo>
                  <a:pt x="83887" y="97542"/>
                </a:moveTo>
                <a:lnTo>
                  <a:pt x="54624" y="111198"/>
                </a:lnTo>
                <a:lnTo>
                  <a:pt x="33165" y="130706"/>
                </a:lnTo>
                <a:lnTo>
                  <a:pt x="54624" y="144362"/>
                </a:lnTo>
                <a:lnTo>
                  <a:pt x="83887" y="163870"/>
                </a:lnTo>
                <a:lnTo>
                  <a:pt x="83887" y="144362"/>
                </a:lnTo>
                <a:lnTo>
                  <a:pt x="175577" y="144362"/>
                </a:lnTo>
                <a:lnTo>
                  <a:pt x="175577" y="117050"/>
                </a:lnTo>
                <a:lnTo>
                  <a:pt x="83887" y="117050"/>
                </a:lnTo>
                <a:lnTo>
                  <a:pt x="83887" y="97542"/>
                </a:lnTo>
                <a:close/>
                <a:moveTo>
                  <a:pt x="269215" y="144362"/>
                </a:moveTo>
                <a:lnTo>
                  <a:pt x="269215" y="163870"/>
                </a:lnTo>
                <a:lnTo>
                  <a:pt x="175575" y="163870"/>
                </a:lnTo>
                <a:lnTo>
                  <a:pt x="175575" y="191182"/>
                </a:lnTo>
                <a:lnTo>
                  <a:pt x="269215" y="191182"/>
                </a:lnTo>
                <a:lnTo>
                  <a:pt x="269215" y="210690"/>
                </a:lnTo>
                <a:lnTo>
                  <a:pt x="296527" y="191182"/>
                </a:lnTo>
                <a:lnTo>
                  <a:pt x="323838" y="177526"/>
                </a:lnTo>
                <a:lnTo>
                  <a:pt x="296527" y="158018"/>
                </a:lnTo>
                <a:lnTo>
                  <a:pt x="269215" y="144362"/>
                </a:lnTo>
                <a:close/>
                <a:moveTo>
                  <a:pt x="83887" y="191182"/>
                </a:moveTo>
                <a:lnTo>
                  <a:pt x="54624" y="210691"/>
                </a:lnTo>
                <a:lnTo>
                  <a:pt x="33165" y="224347"/>
                </a:lnTo>
                <a:lnTo>
                  <a:pt x="54624" y="238003"/>
                </a:lnTo>
                <a:lnTo>
                  <a:pt x="83887" y="255560"/>
                </a:lnTo>
                <a:lnTo>
                  <a:pt x="83887" y="238003"/>
                </a:lnTo>
                <a:lnTo>
                  <a:pt x="175577" y="238003"/>
                </a:lnTo>
                <a:lnTo>
                  <a:pt x="175577" y="210691"/>
                </a:lnTo>
                <a:lnTo>
                  <a:pt x="83887" y="210691"/>
                </a:lnTo>
                <a:lnTo>
                  <a:pt x="83887" y="191182"/>
                </a:lnTo>
                <a:close/>
                <a:moveTo>
                  <a:pt x="269215" y="238002"/>
                </a:moveTo>
                <a:lnTo>
                  <a:pt x="269215" y="255560"/>
                </a:lnTo>
                <a:lnTo>
                  <a:pt x="175575" y="255560"/>
                </a:lnTo>
                <a:lnTo>
                  <a:pt x="175575" y="284823"/>
                </a:lnTo>
                <a:lnTo>
                  <a:pt x="269215" y="284823"/>
                </a:lnTo>
                <a:lnTo>
                  <a:pt x="269215" y="302380"/>
                </a:lnTo>
                <a:lnTo>
                  <a:pt x="296527" y="284823"/>
                </a:lnTo>
                <a:lnTo>
                  <a:pt x="323838" y="271167"/>
                </a:lnTo>
                <a:lnTo>
                  <a:pt x="296527" y="255560"/>
                </a:lnTo>
                <a:lnTo>
                  <a:pt x="269215" y="238002"/>
                </a:lnTo>
                <a:close/>
              </a:path>
            </a:pathLst>
          </a:cu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84">
            <a:extLst>
              <a:ext uri="{FF2B5EF4-FFF2-40B4-BE49-F238E27FC236}">
                <a16:creationId xmlns:a16="http://schemas.microsoft.com/office/drawing/2014/main" id="{C31C289A-AF70-408E-B9CE-6C9B7D094592}"/>
              </a:ext>
            </a:extLst>
          </p:cNvPr>
          <p:cNvSpPr>
            <a:spLocks noChangeAspect="1"/>
          </p:cNvSpPr>
          <p:nvPr/>
        </p:nvSpPr>
        <p:spPr bwMode="auto">
          <a:xfrm>
            <a:off x="6664895" y="3215104"/>
            <a:ext cx="693216" cy="606564"/>
          </a:xfrm>
          <a:custGeom>
            <a:avLst/>
            <a:gdLst>
              <a:gd name="connsiteX0" fmla="*/ 55445 w 351150"/>
              <a:gd name="connsiteY0" fmla="*/ 0 h 401872"/>
              <a:gd name="connsiteX1" fmla="*/ 295705 w 351150"/>
              <a:gd name="connsiteY1" fmla="*/ 0 h 401872"/>
              <a:gd name="connsiteX2" fmla="*/ 351150 w 351150"/>
              <a:gd name="connsiteY2" fmla="*/ 51402 h 401872"/>
              <a:gd name="connsiteX3" fmla="*/ 351150 w 351150"/>
              <a:gd name="connsiteY3" fmla="*/ 350470 h 401872"/>
              <a:gd name="connsiteX4" fmla="*/ 295705 w 351150"/>
              <a:gd name="connsiteY4" fmla="*/ 401872 h 401872"/>
              <a:gd name="connsiteX5" fmla="*/ 55445 w 351150"/>
              <a:gd name="connsiteY5" fmla="*/ 401872 h 401872"/>
              <a:gd name="connsiteX6" fmla="*/ 0 w 351150"/>
              <a:gd name="connsiteY6" fmla="*/ 350470 h 401872"/>
              <a:gd name="connsiteX7" fmla="*/ 0 w 351150"/>
              <a:gd name="connsiteY7" fmla="*/ 51402 h 401872"/>
              <a:gd name="connsiteX8" fmla="*/ 55445 w 351150"/>
              <a:gd name="connsiteY8" fmla="*/ 0 h 401872"/>
              <a:gd name="connsiteX9" fmla="*/ 83887 w 351150"/>
              <a:gd name="connsiteY9" fmla="*/ 97542 h 401872"/>
              <a:gd name="connsiteX10" fmla="*/ 54624 w 351150"/>
              <a:gd name="connsiteY10" fmla="*/ 111198 h 401872"/>
              <a:gd name="connsiteX11" fmla="*/ 33165 w 351150"/>
              <a:gd name="connsiteY11" fmla="*/ 130706 h 401872"/>
              <a:gd name="connsiteX12" fmla="*/ 54624 w 351150"/>
              <a:gd name="connsiteY12" fmla="*/ 144362 h 401872"/>
              <a:gd name="connsiteX13" fmla="*/ 83887 w 351150"/>
              <a:gd name="connsiteY13" fmla="*/ 163870 h 401872"/>
              <a:gd name="connsiteX14" fmla="*/ 83887 w 351150"/>
              <a:gd name="connsiteY14" fmla="*/ 144362 h 401872"/>
              <a:gd name="connsiteX15" fmla="*/ 175577 w 351150"/>
              <a:gd name="connsiteY15" fmla="*/ 144362 h 401872"/>
              <a:gd name="connsiteX16" fmla="*/ 175577 w 351150"/>
              <a:gd name="connsiteY16" fmla="*/ 117050 h 401872"/>
              <a:gd name="connsiteX17" fmla="*/ 83887 w 351150"/>
              <a:gd name="connsiteY17" fmla="*/ 117050 h 401872"/>
              <a:gd name="connsiteX18" fmla="*/ 83887 w 351150"/>
              <a:gd name="connsiteY18" fmla="*/ 97542 h 401872"/>
              <a:gd name="connsiteX19" fmla="*/ 269215 w 351150"/>
              <a:gd name="connsiteY19" fmla="*/ 144362 h 401872"/>
              <a:gd name="connsiteX20" fmla="*/ 269215 w 351150"/>
              <a:gd name="connsiteY20" fmla="*/ 163870 h 401872"/>
              <a:gd name="connsiteX21" fmla="*/ 175575 w 351150"/>
              <a:gd name="connsiteY21" fmla="*/ 163870 h 401872"/>
              <a:gd name="connsiteX22" fmla="*/ 175575 w 351150"/>
              <a:gd name="connsiteY22" fmla="*/ 191182 h 401872"/>
              <a:gd name="connsiteX23" fmla="*/ 269215 w 351150"/>
              <a:gd name="connsiteY23" fmla="*/ 191182 h 401872"/>
              <a:gd name="connsiteX24" fmla="*/ 269215 w 351150"/>
              <a:gd name="connsiteY24" fmla="*/ 210690 h 401872"/>
              <a:gd name="connsiteX25" fmla="*/ 296527 w 351150"/>
              <a:gd name="connsiteY25" fmla="*/ 191182 h 401872"/>
              <a:gd name="connsiteX26" fmla="*/ 323838 w 351150"/>
              <a:gd name="connsiteY26" fmla="*/ 177526 h 401872"/>
              <a:gd name="connsiteX27" fmla="*/ 296527 w 351150"/>
              <a:gd name="connsiteY27" fmla="*/ 158018 h 401872"/>
              <a:gd name="connsiteX28" fmla="*/ 269215 w 351150"/>
              <a:gd name="connsiteY28" fmla="*/ 144362 h 401872"/>
              <a:gd name="connsiteX29" fmla="*/ 83887 w 351150"/>
              <a:gd name="connsiteY29" fmla="*/ 191182 h 401872"/>
              <a:gd name="connsiteX30" fmla="*/ 54624 w 351150"/>
              <a:gd name="connsiteY30" fmla="*/ 210691 h 401872"/>
              <a:gd name="connsiteX31" fmla="*/ 33165 w 351150"/>
              <a:gd name="connsiteY31" fmla="*/ 224347 h 401872"/>
              <a:gd name="connsiteX32" fmla="*/ 54624 w 351150"/>
              <a:gd name="connsiteY32" fmla="*/ 238003 h 401872"/>
              <a:gd name="connsiteX33" fmla="*/ 83887 w 351150"/>
              <a:gd name="connsiteY33" fmla="*/ 255560 h 401872"/>
              <a:gd name="connsiteX34" fmla="*/ 83887 w 351150"/>
              <a:gd name="connsiteY34" fmla="*/ 238003 h 401872"/>
              <a:gd name="connsiteX35" fmla="*/ 175577 w 351150"/>
              <a:gd name="connsiteY35" fmla="*/ 238003 h 401872"/>
              <a:gd name="connsiteX36" fmla="*/ 175577 w 351150"/>
              <a:gd name="connsiteY36" fmla="*/ 210691 h 401872"/>
              <a:gd name="connsiteX37" fmla="*/ 83887 w 351150"/>
              <a:gd name="connsiteY37" fmla="*/ 210691 h 401872"/>
              <a:gd name="connsiteX38" fmla="*/ 83887 w 351150"/>
              <a:gd name="connsiteY38" fmla="*/ 191182 h 401872"/>
              <a:gd name="connsiteX39" fmla="*/ 269215 w 351150"/>
              <a:gd name="connsiteY39" fmla="*/ 238002 h 401872"/>
              <a:gd name="connsiteX40" fmla="*/ 269215 w 351150"/>
              <a:gd name="connsiteY40" fmla="*/ 255560 h 401872"/>
              <a:gd name="connsiteX41" fmla="*/ 175575 w 351150"/>
              <a:gd name="connsiteY41" fmla="*/ 255560 h 401872"/>
              <a:gd name="connsiteX42" fmla="*/ 175575 w 351150"/>
              <a:gd name="connsiteY42" fmla="*/ 284823 h 401872"/>
              <a:gd name="connsiteX43" fmla="*/ 269215 w 351150"/>
              <a:gd name="connsiteY43" fmla="*/ 284823 h 401872"/>
              <a:gd name="connsiteX44" fmla="*/ 269215 w 351150"/>
              <a:gd name="connsiteY44" fmla="*/ 302380 h 401872"/>
              <a:gd name="connsiteX45" fmla="*/ 296527 w 351150"/>
              <a:gd name="connsiteY45" fmla="*/ 284823 h 401872"/>
              <a:gd name="connsiteX46" fmla="*/ 323838 w 351150"/>
              <a:gd name="connsiteY46" fmla="*/ 271167 h 401872"/>
              <a:gd name="connsiteX47" fmla="*/ 296527 w 351150"/>
              <a:gd name="connsiteY47" fmla="*/ 255560 h 401872"/>
              <a:gd name="connsiteX48" fmla="*/ 269215 w 351150"/>
              <a:gd name="connsiteY48" fmla="*/ 238002 h 40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1150" h="401872">
                <a:moveTo>
                  <a:pt x="55445" y="0"/>
                </a:moveTo>
                <a:cubicBezTo>
                  <a:pt x="295705" y="0"/>
                  <a:pt x="295705" y="0"/>
                  <a:pt x="295705" y="0"/>
                </a:cubicBezTo>
                <a:cubicBezTo>
                  <a:pt x="328048" y="0"/>
                  <a:pt x="351150" y="23365"/>
                  <a:pt x="351150" y="51402"/>
                </a:cubicBezTo>
                <a:lnTo>
                  <a:pt x="351150" y="350470"/>
                </a:lnTo>
                <a:cubicBezTo>
                  <a:pt x="351150" y="378508"/>
                  <a:pt x="328048" y="401872"/>
                  <a:pt x="295705" y="401872"/>
                </a:cubicBezTo>
                <a:cubicBezTo>
                  <a:pt x="55445" y="401872"/>
                  <a:pt x="55445" y="401872"/>
                  <a:pt x="55445" y="401872"/>
                </a:cubicBezTo>
                <a:cubicBezTo>
                  <a:pt x="27722" y="401872"/>
                  <a:pt x="0" y="378508"/>
                  <a:pt x="0" y="350470"/>
                </a:cubicBezTo>
                <a:cubicBezTo>
                  <a:pt x="0" y="51402"/>
                  <a:pt x="0" y="51402"/>
                  <a:pt x="0" y="51402"/>
                </a:cubicBezTo>
                <a:cubicBezTo>
                  <a:pt x="0" y="23365"/>
                  <a:pt x="27722" y="0"/>
                  <a:pt x="55445" y="0"/>
                </a:cubicBezTo>
                <a:close/>
                <a:moveTo>
                  <a:pt x="83887" y="97542"/>
                </a:moveTo>
                <a:lnTo>
                  <a:pt x="54624" y="111198"/>
                </a:lnTo>
                <a:lnTo>
                  <a:pt x="33165" y="130706"/>
                </a:lnTo>
                <a:lnTo>
                  <a:pt x="54624" y="144362"/>
                </a:lnTo>
                <a:lnTo>
                  <a:pt x="83887" y="163870"/>
                </a:lnTo>
                <a:lnTo>
                  <a:pt x="83887" y="144362"/>
                </a:lnTo>
                <a:lnTo>
                  <a:pt x="175577" y="144362"/>
                </a:lnTo>
                <a:lnTo>
                  <a:pt x="175577" y="117050"/>
                </a:lnTo>
                <a:lnTo>
                  <a:pt x="83887" y="117050"/>
                </a:lnTo>
                <a:lnTo>
                  <a:pt x="83887" y="97542"/>
                </a:lnTo>
                <a:close/>
                <a:moveTo>
                  <a:pt x="269215" y="144362"/>
                </a:moveTo>
                <a:lnTo>
                  <a:pt x="269215" y="163870"/>
                </a:lnTo>
                <a:lnTo>
                  <a:pt x="175575" y="163870"/>
                </a:lnTo>
                <a:lnTo>
                  <a:pt x="175575" y="191182"/>
                </a:lnTo>
                <a:lnTo>
                  <a:pt x="269215" y="191182"/>
                </a:lnTo>
                <a:lnTo>
                  <a:pt x="269215" y="210690"/>
                </a:lnTo>
                <a:lnTo>
                  <a:pt x="296527" y="191182"/>
                </a:lnTo>
                <a:lnTo>
                  <a:pt x="323838" y="177526"/>
                </a:lnTo>
                <a:lnTo>
                  <a:pt x="296527" y="158018"/>
                </a:lnTo>
                <a:lnTo>
                  <a:pt x="269215" y="144362"/>
                </a:lnTo>
                <a:close/>
                <a:moveTo>
                  <a:pt x="83887" y="191182"/>
                </a:moveTo>
                <a:lnTo>
                  <a:pt x="54624" y="210691"/>
                </a:lnTo>
                <a:lnTo>
                  <a:pt x="33165" y="224347"/>
                </a:lnTo>
                <a:lnTo>
                  <a:pt x="54624" y="238003"/>
                </a:lnTo>
                <a:lnTo>
                  <a:pt x="83887" y="255560"/>
                </a:lnTo>
                <a:lnTo>
                  <a:pt x="83887" y="238003"/>
                </a:lnTo>
                <a:lnTo>
                  <a:pt x="175577" y="238003"/>
                </a:lnTo>
                <a:lnTo>
                  <a:pt x="175577" y="210691"/>
                </a:lnTo>
                <a:lnTo>
                  <a:pt x="83887" y="210691"/>
                </a:lnTo>
                <a:lnTo>
                  <a:pt x="83887" y="191182"/>
                </a:lnTo>
                <a:close/>
                <a:moveTo>
                  <a:pt x="269215" y="238002"/>
                </a:moveTo>
                <a:lnTo>
                  <a:pt x="269215" y="255560"/>
                </a:lnTo>
                <a:lnTo>
                  <a:pt x="175575" y="255560"/>
                </a:lnTo>
                <a:lnTo>
                  <a:pt x="175575" y="284823"/>
                </a:lnTo>
                <a:lnTo>
                  <a:pt x="269215" y="284823"/>
                </a:lnTo>
                <a:lnTo>
                  <a:pt x="269215" y="302380"/>
                </a:lnTo>
                <a:lnTo>
                  <a:pt x="296527" y="284823"/>
                </a:lnTo>
                <a:lnTo>
                  <a:pt x="323838" y="271167"/>
                </a:lnTo>
                <a:lnTo>
                  <a:pt x="296527" y="255560"/>
                </a:lnTo>
                <a:lnTo>
                  <a:pt x="269215" y="238002"/>
                </a:lnTo>
                <a:close/>
              </a:path>
            </a:pathLst>
          </a:cu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B007F15-09FE-4001-A2E2-84DCAB01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73" y="5780096"/>
            <a:ext cx="2897043" cy="774112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E789146-192F-4FD7-9380-E047376D1DB1}"/>
              </a:ext>
            </a:extLst>
          </p:cNvPr>
          <p:cNvCxnSpPr>
            <a:endCxn id="61" idx="2"/>
          </p:cNvCxnSpPr>
          <p:nvPr/>
        </p:nvCxnSpPr>
        <p:spPr>
          <a:xfrm flipV="1">
            <a:off x="4616010" y="1895433"/>
            <a:ext cx="1194351" cy="491992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52B4EBB-3AD2-4812-BCEF-868EF101EE2E}"/>
              </a:ext>
            </a:extLst>
          </p:cNvPr>
          <p:cNvCxnSpPr>
            <a:stCxn id="61" idx="2"/>
          </p:cNvCxnSpPr>
          <p:nvPr/>
        </p:nvCxnSpPr>
        <p:spPr>
          <a:xfrm>
            <a:off x="5810361" y="1895433"/>
            <a:ext cx="1150272" cy="479746"/>
          </a:xfrm>
          <a:prstGeom prst="line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BA6FD07-F1F1-4ED4-9179-E70CD26BCEF9}"/>
              </a:ext>
            </a:extLst>
          </p:cNvPr>
          <p:cNvCxnSpPr>
            <a:cxnSpLocks/>
          </p:cNvCxnSpPr>
          <p:nvPr/>
        </p:nvCxnSpPr>
        <p:spPr>
          <a:xfrm flipH="1">
            <a:off x="4635909" y="3000339"/>
            <a:ext cx="9087" cy="23539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98A8BC1-0DE5-41BE-BF1C-BD059A0E4FFD}"/>
              </a:ext>
            </a:extLst>
          </p:cNvPr>
          <p:cNvCxnSpPr>
            <a:cxnSpLocks/>
          </p:cNvCxnSpPr>
          <p:nvPr/>
        </p:nvCxnSpPr>
        <p:spPr>
          <a:xfrm>
            <a:off x="4657492" y="2979307"/>
            <a:ext cx="2376136" cy="247093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561A5D-3995-4030-847C-7CB41E8C086E}"/>
              </a:ext>
            </a:extLst>
          </p:cNvPr>
          <p:cNvCxnSpPr>
            <a:cxnSpLocks/>
          </p:cNvCxnSpPr>
          <p:nvPr/>
        </p:nvCxnSpPr>
        <p:spPr>
          <a:xfrm flipH="1" flipV="1">
            <a:off x="7001489" y="3010452"/>
            <a:ext cx="12972" cy="20465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66AEA7F-A445-4924-83C6-548CBEDF8E91}"/>
              </a:ext>
            </a:extLst>
          </p:cNvPr>
          <p:cNvCxnSpPr>
            <a:cxnSpLocks/>
          </p:cNvCxnSpPr>
          <p:nvPr/>
        </p:nvCxnSpPr>
        <p:spPr>
          <a:xfrm flipH="1">
            <a:off x="4630006" y="3010452"/>
            <a:ext cx="2410366" cy="225285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8C84EA0-4FCB-459D-8DFA-FBE007E59340}"/>
              </a:ext>
            </a:extLst>
          </p:cNvPr>
          <p:cNvSpPr/>
          <p:nvPr/>
        </p:nvSpPr>
        <p:spPr>
          <a:xfrm>
            <a:off x="10055166" y="1188964"/>
            <a:ext cx="1786963" cy="2887966"/>
          </a:xfrm>
          <a:prstGeom prst="rect">
            <a:avLst/>
          </a:prstGeom>
          <a:noFill/>
          <a:ln w="3175" cap="flat" cmpd="sng" algn="ctr">
            <a:solidFill>
              <a:srgbClr val="9EA2A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0B662-8660-4F1F-AC0E-04193885C238}"/>
              </a:ext>
            </a:extLst>
          </p:cNvPr>
          <p:cNvSpPr txBox="1"/>
          <p:nvPr/>
        </p:nvSpPr>
        <p:spPr>
          <a:xfrm>
            <a:off x="10014482" y="1157780"/>
            <a:ext cx="566714" cy="28365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B605C93-71AE-40B1-B516-66804F13EC83}"/>
              </a:ext>
            </a:extLst>
          </p:cNvPr>
          <p:cNvCxnSpPr/>
          <p:nvPr/>
        </p:nvCxnSpPr>
        <p:spPr>
          <a:xfrm>
            <a:off x="10192326" y="1367384"/>
            <a:ext cx="31564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927E1D1-FF98-4F99-B08A-8BD77B22ECF1}"/>
              </a:ext>
            </a:extLst>
          </p:cNvPr>
          <p:cNvCxnSpPr/>
          <p:nvPr/>
        </p:nvCxnSpPr>
        <p:spPr>
          <a:xfrm>
            <a:off x="10192326" y="2070287"/>
            <a:ext cx="315646" cy="0"/>
          </a:xfrm>
          <a:prstGeom prst="line">
            <a:avLst/>
          </a:prstGeom>
          <a:noFill/>
          <a:ln w="6350" cap="flat" cmpd="sng" algn="ctr">
            <a:solidFill>
              <a:srgbClr val="DC5206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D1DD12D-813C-47E7-9479-888E737DF413}"/>
              </a:ext>
            </a:extLst>
          </p:cNvPr>
          <p:cNvSpPr txBox="1"/>
          <p:nvPr/>
        </p:nvSpPr>
        <p:spPr>
          <a:xfrm>
            <a:off x="10645132" y="1228804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VLAN1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E0ACF4-D9B3-4AC0-A529-31F661F3D4B9}"/>
              </a:ext>
            </a:extLst>
          </p:cNvPr>
          <p:cNvSpPr txBox="1"/>
          <p:nvPr/>
        </p:nvSpPr>
        <p:spPr>
          <a:xfrm>
            <a:off x="10690852" y="1944210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VLAN2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D15D15-C10F-45B9-A0D8-88DC2BFA3044}"/>
              </a:ext>
            </a:extLst>
          </p:cNvPr>
          <p:cNvSpPr txBox="1"/>
          <p:nvPr/>
        </p:nvSpPr>
        <p:spPr>
          <a:xfrm>
            <a:off x="10639229" y="1507755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192.168.51.XXX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E532C8-1F1C-479B-9BC4-BD27A2D557A0}"/>
              </a:ext>
            </a:extLst>
          </p:cNvPr>
          <p:cNvSpPr txBox="1"/>
          <p:nvPr/>
        </p:nvSpPr>
        <p:spPr>
          <a:xfrm>
            <a:off x="10639229" y="2225744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192.168.52.XXX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33C60B6-0BBF-4869-91E9-7D62A9B711D6}"/>
              </a:ext>
            </a:extLst>
          </p:cNvPr>
          <p:cNvCxnSpPr>
            <a:cxnSpLocks/>
          </p:cNvCxnSpPr>
          <p:nvPr/>
        </p:nvCxnSpPr>
        <p:spPr>
          <a:xfrm flipV="1">
            <a:off x="2112885" y="3852013"/>
            <a:ext cx="2480488" cy="792034"/>
          </a:xfrm>
          <a:prstGeom prst="line">
            <a:avLst/>
          </a:prstGeom>
          <a:noFill/>
          <a:ln w="9525" cap="flat" cmpd="sng" algn="ctr">
            <a:solidFill>
              <a:srgbClr val="5B9BD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12FFDF-7AFE-4CE6-A85D-23678972A4BC}"/>
              </a:ext>
            </a:extLst>
          </p:cNvPr>
          <p:cNvCxnSpPr>
            <a:cxnSpLocks/>
          </p:cNvCxnSpPr>
          <p:nvPr/>
        </p:nvCxnSpPr>
        <p:spPr>
          <a:xfrm flipV="1">
            <a:off x="3151573" y="3841900"/>
            <a:ext cx="1389225" cy="802147"/>
          </a:xfrm>
          <a:prstGeom prst="line">
            <a:avLst/>
          </a:prstGeom>
          <a:noFill/>
          <a:ln w="9525" cap="flat" cmpd="sng" algn="ctr">
            <a:solidFill>
              <a:srgbClr val="5B9BD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EEAD623-499F-4787-95DF-DC9F745C97B4}"/>
              </a:ext>
            </a:extLst>
          </p:cNvPr>
          <p:cNvCxnSpPr>
            <a:cxnSpLocks/>
          </p:cNvCxnSpPr>
          <p:nvPr/>
        </p:nvCxnSpPr>
        <p:spPr>
          <a:xfrm flipV="1">
            <a:off x="4269402" y="3852013"/>
            <a:ext cx="349898" cy="792034"/>
          </a:xfrm>
          <a:prstGeom prst="line">
            <a:avLst/>
          </a:prstGeom>
          <a:noFill/>
          <a:ln w="9525" cap="flat" cmpd="sng" algn="ctr">
            <a:solidFill>
              <a:srgbClr val="5B9BD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7794E51-6797-49A8-AA50-F19F745FF62E}"/>
              </a:ext>
            </a:extLst>
          </p:cNvPr>
          <p:cNvCxnSpPr>
            <a:cxnSpLocks/>
          </p:cNvCxnSpPr>
          <p:nvPr/>
        </p:nvCxnSpPr>
        <p:spPr>
          <a:xfrm flipH="1" flipV="1">
            <a:off x="4681615" y="3825436"/>
            <a:ext cx="547306" cy="818611"/>
          </a:xfrm>
          <a:prstGeom prst="line">
            <a:avLst/>
          </a:prstGeom>
          <a:noFill/>
          <a:ln w="9525" cap="flat" cmpd="sng" algn="ctr">
            <a:solidFill>
              <a:srgbClr val="5B9BD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DEF223-7672-43E5-8CFC-D857AD212056}"/>
              </a:ext>
            </a:extLst>
          </p:cNvPr>
          <p:cNvCxnSpPr>
            <a:cxnSpLocks/>
          </p:cNvCxnSpPr>
          <p:nvPr/>
        </p:nvCxnSpPr>
        <p:spPr>
          <a:xfrm flipH="1" flipV="1">
            <a:off x="4653941" y="3798855"/>
            <a:ext cx="1664347" cy="812260"/>
          </a:xfrm>
          <a:prstGeom prst="line">
            <a:avLst/>
          </a:prstGeom>
          <a:noFill/>
          <a:ln w="9525" cap="flat" cmpd="sng" algn="ctr">
            <a:solidFill>
              <a:srgbClr val="5B9BD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1B2951B-17F1-4983-9D44-F03B93267845}"/>
              </a:ext>
            </a:extLst>
          </p:cNvPr>
          <p:cNvCxnSpPr>
            <a:cxnSpLocks/>
          </p:cNvCxnSpPr>
          <p:nvPr/>
        </p:nvCxnSpPr>
        <p:spPr>
          <a:xfrm flipH="1" flipV="1">
            <a:off x="4628137" y="3858369"/>
            <a:ext cx="2804517" cy="785678"/>
          </a:xfrm>
          <a:prstGeom prst="line">
            <a:avLst/>
          </a:prstGeom>
          <a:noFill/>
          <a:ln w="9525" cap="flat" cmpd="sng" algn="ctr">
            <a:solidFill>
              <a:srgbClr val="5B9BD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B97DA4-0E25-4A31-A05C-E61A10017666}"/>
              </a:ext>
            </a:extLst>
          </p:cNvPr>
          <p:cNvCxnSpPr>
            <a:cxnSpLocks/>
          </p:cNvCxnSpPr>
          <p:nvPr/>
        </p:nvCxnSpPr>
        <p:spPr>
          <a:xfrm flipH="1" flipV="1">
            <a:off x="4628137" y="3831786"/>
            <a:ext cx="3797519" cy="779328"/>
          </a:xfrm>
          <a:prstGeom prst="line">
            <a:avLst/>
          </a:prstGeom>
          <a:noFill/>
          <a:ln w="9525" cap="flat" cmpd="sng" algn="ctr">
            <a:solidFill>
              <a:srgbClr val="5B9BD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20BFC58-5DA9-4A2E-AD70-038B273BFFEA}"/>
              </a:ext>
            </a:extLst>
          </p:cNvPr>
          <p:cNvCxnSpPr>
            <a:cxnSpLocks/>
          </p:cNvCxnSpPr>
          <p:nvPr/>
        </p:nvCxnSpPr>
        <p:spPr>
          <a:xfrm flipH="1" flipV="1">
            <a:off x="4667532" y="3831786"/>
            <a:ext cx="4963306" cy="845192"/>
          </a:xfrm>
          <a:prstGeom prst="line">
            <a:avLst/>
          </a:prstGeom>
          <a:noFill/>
          <a:ln w="9525" cap="flat" cmpd="sng" algn="ctr">
            <a:solidFill>
              <a:srgbClr val="4472C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0F5D4C27-2759-4283-B7DE-EC0EEE9C6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32631"/>
              </p:ext>
            </p:extLst>
          </p:nvPr>
        </p:nvGraphicFramePr>
        <p:xfrm>
          <a:off x="1828799" y="4644046"/>
          <a:ext cx="8534400" cy="11049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421737215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3581245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2166817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051248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12232837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7561116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3483213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51422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010320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224263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5008784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447065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98767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5533625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1066992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30921081"/>
                    </a:ext>
                  </a:extLst>
                </a:gridCol>
              </a:tblGrid>
              <a:tr h="220980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VLAN2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62513"/>
                  </a:ext>
                </a:extLst>
              </a:tr>
              <a:tr h="220980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97867"/>
                  </a:ext>
                </a:extLst>
              </a:tr>
              <a:tr h="220980"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Svm_unmirror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54273"/>
                  </a:ext>
                </a:extLst>
              </a:tr>
              <a:tr h="220980">
                <a:tc gridSpan="4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PCI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PCI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PCI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PCI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56410"/>
                  </a:ext>
                </a:extLst>
              </a:tr>
              <a:tr h="220980">
                <a:tc gridSpan="8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controller#1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controller#2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0044"/>
                  </a:ext>
                </a:extLst>
              </a:tr>
            </a:tbl>
          </a:graphicData>
        </a:graphic>
      </p:graphicFrame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C81F510-F72C-4893-B8AA-9BAA6FE5C841}"/>
              </a:ext>
            </a:extLst>
          </p:cNvPr>
          <p:cNvCxnSpPr>
            <a:cxnSpLocks/>
          </p:cNvCxnSpPr>
          <p:nvPr/>
        </p:nvCxnSpPr>
        <p:spPr>
          <a:xfrm flipV="1">
            <a:off x="2655171" y="3858369"/>
            <a:ext cx="4321610" cy="767082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BB79EFD-E572-4D3F-A219-DB6F59512A56}"/>
              </a:ext>
            </a:extLst>
          </p:cNvPr>
          <p:cNvCxnSpPr>
            <a:cxnSpLocks/>
          </p:cNvCxnSpPr>
          <p:nvPr/>
        </p:nvCxnSpPr>
        <p:spPr>
          <a:xfrm flipV="1">
            <a:off x="3685944" y="3858369"/>
            <a:ext cx="3290837" cy="792028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AEE8904-B9FA-434E-B60E-D0ED309E495C}"/>
              </a:ext>
            </a:extLst>
          </p:cNvPr>
          <p:cNvCxnSpPr>
            <a:cxnSpLocks/>
          </p:cNvCxnSpPr>
          <p:nvPr/>
        </p:nvCxnSpPr>
        <p:spPr>
          <a:xfrm flipV="1">
            <a:off x="4723678" y="3876389"/>
            <a:ext cx="2244555" cy="749061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5570D9B-A3F0-4301-A96F-B656C8952B51}"/>
              </a:ext>
            </a:extLst>
          </p:cNvPr>
          <p:cNvCxnSpPr>
            <a:cxnSpLocks/>
          </p:cNvCxnSpPr>
          <p:nvPr/>
        </p:nvCxnSpPr>
        <p:spPr>
          <a:xfrm flipV="1">
            <a:off x="5808764" y="3839774"/>
            <a:ext cx="1125571" cy="785676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319A1D7-962D-4847-9C62-1CF6D16A4C5F}"/>
              </a:ext>
            </a:extLst>
          </p:cNvPr>
          <p:cNvCxnSpPr>
            <a:cxnSpLocks/>
          </p:cNvCxnSpPr>
          <p:nvPr/>
        </p:nvCxnSpPr>
        <p:spPr>
          <a:xfrm flipH="1">
            <a:off x="6893850" y="3876389"/>
            <a:ext cx="82931" cy="741075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EDC7FC5-7080-4D98-A5E4-DAA47B06F37C}"/>
              </a:ext>
            </a:extLst>
          </p:cNvPr>
          <p:cNvCxnSpPr>
            <a:cxnSpLocks/>
          </p:cNvCxnSpPr>
          <p:nvPr/>
        </p:nvCxnSpPr>
        <p:spPr>
          <a:xfrm>
            <a:off x="6976781" y="3868973"/>
            <a:ext cx="919856" cy="801655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2DF48C3-E3A1-47CE-B2B3-665D17B69C6A}"/>
              </a:ext>
            </a:extLst>
          </p:cNvPr>
          <p:cNvCxnSpPr>
            <a:cxnSpLocks/>
          </p:cNvCxnSpPr>
          <p:nvPr/>
        </p:nvCxnSpPr>
        <p:spPr>
          <a:xfrm>
            <a:off x="6981824" y="3811153"/>
            <a:ext cx="2019395" cy="812661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D293E4C-EDB7-47E4-A8DC-0153925FE1A2}"/>
              </a:ext>
            </a:extLst>
          </p:cNvPr>
          <p:cNvCxnSpPr>
            <a:cxnSpLocks/>
          </p:cNvCxnSpPr>
          <p:nvPr/>
        </p:nvCxnSpPr>
        <p:spPr>
          <a:xfrm>
            <a:off x="6942883" y="3852013"/>
            <a:ext cx="3128629" cy="808497"/>
          </a:xfrm>
          <a:prstGeom prst="line">
            <a:avLst/>
          </a:prstGeom>
          <a:noFill/>
          <a:ln w="9525" cap="flat" cmpd="sng" algn="ctr">
            <a:solidFill>
              <a:srgbClr val="ED7D3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5038997-2FB7-44A8-B9A1-49B5CF8CEB56}"/>
              </a:ext>
            </a:extLst>
          </p:cNvPr>
          <p:cNvSpPr txBox="1"/>
          <p:nvPr/>
        </p:nvSpPr>
        <p:spPr>
          <a:xfrm>
            <a:off x="7580156" y="6067462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NetApp AFF-A400 </a:t>
            </a:r>
            <a:r>
              <a:rPr lang="en-US" altLang="ko-KR" sz="180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(P2)</a:t>
            </a:r>
            <a:endParaRPr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0ECC28-3FC0-40D9-86C6-EFA67C9849B4}"/>
              </a:ext>
            </a:extLst>
          </p:cNvPr>
          <p:cNvSpPr txBox="1"/>
          <p:nvPr/>
        </p:nvSpPr>
        <p:spPr>
          <a:xfrm>
            <a:off x="4612378" y="1970036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 port</a:t>
            </a:r>
            <a:endParaRPr lang="ko-KR" altLang="en-US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B49171-207C-4D62-AEED-EF632915EAA9}"/>
              </a:ext>
            </a:extLst>
          </p:cNvPr>
          <p:cNvSpPr txBox="1"/>
          <p:nvPr/>
        </p:nvSpPr>
        <p:spPr>
          <a:xfrm>
            <a:off x="6553894" y="1970036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latinLnBrk="1"/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 port</a:t>
            </a:r>
            <a:endParaRPr lang="ko-KR" altLang="en-US" sz="11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E69DA7-2F6E-41D6-8537-FDB91629BB76}"/>
              </a:ext>
            </a:extLst>
          </p:cNvPr>
          <p:cNvSpPr txBox="1"/>
          <p:nvPr/>
        </p:nvSpPr>
        <p:spPr>
          <a:xfrm>
            <a:off x="10020402" y="2629332"/>
            <a:ext cx="566714" cy="28365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53EF2C-AAE2-4E9D-AD83-2FA22CDA1914}"/>
              </a:ext>
            </a:extLst>
          </p:cNvPr>
          <p:cNvCxnSpPr/>
          <p:nvPr/>
        </p:nvCxnSpPr>
        <p:spPr>
          <a:xfrm>
            <a:off x="10198246" y="2838936"/>
            <a:ext cx="31564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dash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B43EE16-82EF-44A0-9061-1D3DE2A1AA39}"/>
              </a:ext>
            </a:extLst>
          </p:cNvPr>
          <p:cNvCxnSpPr/>
          <p:nvPr/>
        </p:nvCxnSpPr>
        <p:spPr>
          <a:xfrm>
            <a:off x="10198246" y="3541839"/>
            <a:ext cx="315646" cy="0"/>
          </a:xfrm>
          <a:prstGeom prst="line">
            <a:avLst/>
          </a:prstGeom>
          <a:noFill/>
          <a:ln w="6350" cap="flat" cmpd="sng" algn="ctr">
            <a:solidFill>
              <a:srgbClr val="DC5206"/>
            </a:solidFill>
            <a:prstDash val="dash"/>
            <a:miter lim="800000"/>
            <a:headEnd type="oval" w="med" len="med"/>
            <a:tailEnd type="oval" w="med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65110B2-B560-447F-9237-658D0D2F6798}"/>
              </a:ext>
            </a:extLst>
          </p:cNvPr>
          <p:cNvSpPr txBox="1"/>
          <p:nvPr/>
        </p:nvSpPr>
        <p:spPr>
          <a:xfrm>
            <a:off x="10651052" y="2700356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VLAN1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C31F82-B960-4037-82BD-EECAFCE09294}"/>
              </a:ext>
            </a:extLst>
          </p:cNvPr>
          <p:cNvSpPr txBox="1"/>
          <p:nvPr/>
        </p:nvSpPr>
        <p:spPr>
          <a:xfrm>
            <a:off x="10696772" y="3415762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VLAN2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F855CE-AD71-4C30-B197-242F39D6C43A}"/>
              </a:ext>
            </a:extLst>
          </p:cNvPr>
          <p:cNvSpPr txBox="1"/>
          <p:nvPr/>
        </p:nvSpPr>
        <p:spPr>
          <a:xfrm>
            <a:off x="10645149" y="2979307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192.168.1.XXX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C693BEE-3F92-464D-915E-4519A46B22DF}"/>
              </a:ext>
            </a:extLst>
          </p:cNvPr>
          <p:cNvSpPr txBox="1"/>
          <p:nvPr/>
        </p:nvSpPr>
        <p:spPr>
          <a:xfrm>
            <a:off x="10645149" y="3697296"/>
            <a:ext cx="914400" cy="29696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4472C4"/>
              </a:buClr>
            </a:pPr>
            <a:r>
              <a:rPr lang="en-US" altLang="ko-KR" sz="1200" dirty="0">
                <a:solidFill>
                  <a:sysClr val="windowText" lastClr="000000"/>
                </a:solidFill>
                <a:latin typeface="맑은 고딕" panose="020F0502020204030204"/>
                <a:ea typeface="맑은 고딕" panose="020B0503020000020004" pitchFamily="50" charset="-127"/>
              </a:rPr>
              <a:t>192.168.2.XXX</a:t>
            </a:r>
            <a:endParaRPr lang="ko-KR" altLang="en-US" sz="1200" dirty="0" err="1">
              <a:solidFill>
                <a:sysClr val="windowText" lastClr="00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99646" y="881031"/>
            <a:ext cx="1260510" cy="12057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ko-KR" sz="700" dirty="0"/>
              <a:t>pr-p1cz-svr-prod001 	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pr-p1cz-svr-prod002 	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pr-p1cz-svr-stb001 	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pr-p2z-svr-db-prod001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pr-p2z-svr-db-prod002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pr-p2z-svr-stb001	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pr-p1cz-svr-dev001	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pr-p1cz-svr-dev002 	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pr-p2z-svr-dev001 	</a:t>
            </a:r>
          </a:p>
          <a:p>
            <a:pPr>
              <a:lnSpc>
                <a:spcPct val="95000"/>
              </a:lnSpc>
            </a:pPr>
            <a:r>
              <a:rPr lang="en-US" altLang="ko-KR" sz="700" dirty="0"/>
              <a:t>pr-p2z-svr-dev002</a:t>
            </a:r>
            <a:endParaRPr lang="ko-KR" altLang="en-US" sz="700" dirty="0" err="1" smtClean="0"/>
          </a:p>
        </p:txBody>
      </p:sp>
    </p:spTree>
    <p:extLst>
      <p:ext uri="{BB962C8B-B14F-4D97-AF65-F5344CB8AC3E}">
        <p14:creationId xmlns:p14="http://schemas.microsoft.com/office/powerpoint/2010/main" val="121402458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52">
      <a:dk1>
        <a:sysClr val="windowText" lastClr="000000"/>
      </a:dk1>
      <a:lt1>
        <a:sysClr val="window" lastClr="FFFFFF"/>
      </a:lt1>
      <a:dk2>
        <a:srgbClr val="32872D"/>
      </a:dk2>
      <a:lt2>
        <a:srgbClr val="9EA2A2"/>
      </a:lt2>
      <a:accent1>
        <a:srgbClr val="0067C5"/>
      </a:accent1>
      <a:accent2>
        <a:srgbClr val="8DC8E8"/>
      </a:accent2>
      <a:accent3>
        <a:srgbClr val="FEDB00"/>
      </a:accent3>
      <a:accent4>
        <a:srgbClr val="D45D00"/>
      </a:accent4>
      <a:accent5>
        <a:srgbClr val="C8102E"/>
      </a:accent5>
      <a:accent6>
        <a:srgbClr val="8246AF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t">
        <a:noAutofit/>
      </a:bodyPr>
      <a:lstStyle>
        <a:defPPr marL="173038" marR="0" indent="-173038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buFont typeface="Wingdings" panose="05000000000000000000" pitchFamily="2" charset="2"/>
          <a:buChar char="§"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tApp_Template_ALL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8DB08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C060B8B9F47429C8B22CE6326B20B" ma:contentTypeVersion="12" ma:contentTypeDescription="Create a new document." ma:contentTypeScope="" ma:versionID="7256bd7c4c89437abd9e548653bbc6e0">
  <xsd:schema xmlns:xsd="http://www.w3.org/2001/XMLSchema" xmlns:xs="http://www.w3.org/2001/XMLSchema" xmlns:p="http://schemas.microsoft.com/office/2006/metadata/properties" xmlns:ns3="9fd45769-7238-4929-9829-cb42d969b308" xmlns:ns4="719f836d-e47e-48fd-aeb2-c08b6db7fe28" targetNamespace="http://schemas.microsoft.com/office/2006/metadata/properties" ma:root="true" ma:fieldsID="f824dd21085a198fad89d2af36a52356" ns3:_="" ns4:_="">
    <xsd:import namespace="9fd45769-7238-4929-9829-cb42d969b308"/>
    <xsd:import namespace="719f836d-e47e-48fd-aeb2-c08b6db7fe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5769-7238-4929-9829-cb42d969b3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f836d-e47e-48fd-aeb2-c08b6db7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E744A2-799A-4DBF-84E2-50D16041E442}">
  <ds:schemaRefs>
    <ds:schemaRef ds:uri="9fd45769-7238-4929-9829-cb42d969b308"/>
    <ds:schemaRef ds:uri="719f836d-e47e-48fd-aeb2-c08b6db7fe28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914B706-63FD-4657-A834-6CA17C66C7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FA8132-39F7-43FC-9FD6-1B6AF8D682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45769-7238-4929-9829-cb42d969b308"/>
    <ds:schemaRef ds:uri="719f836d-e47e-48fd-aeb2-c08b6db7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1859</Words>
  <Application>Microsoft Office PowerPoint</Application>
  <PresentationFormat>사용자 지정</PresentationFormat>
  <Paragraphs>1158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맑은 고딕</vt:lpstr>
      <vt:lpstr>맑은 고딕</vt:lpstr>
      <vt:lpstr>바탕</vt:lpstr>
      <vt:lpstr>Arial</vt:lpstr>
      <vt:lpstr>Times New Roman</vt:lpstr>
      <vt:lpstr>Wingdings</vt:lpstr>
      <vt:lpstr>Wingdings 2</vt:lpstr>
      <vt:lpstr>Light</vt:lpstr>
      <vt:lpstr>[NetApp]  반도체 20년 1차 평택DB 클라우드시스템 구축 완료보고서</vt:lpstr>
      <vt:lpstr>NetApp AFF-A400 상세 제원</vt:lpstr>
      <vt:lpstr>전체 전력 및 발열량</vt:lpstr>
      <vt:lpstr>PowerPoint 프레젠테이션</vt:lpstr>
      <vt:lpstr>MetroCluster 구성 개요</vt:lpstr>
      <vt:lpstr>Rack 실장도</vt:lpstr>
      <vt:lpstr>시스템 구성 요소</vt:lpstr>
      <vt:lpstr>시스템 구성 요소</vt:lpstr>
      <vt:lpstr>시스템 구성 요소</vt:lpstr>
      <vt:lpstr>시스템 구성 요소</vt:lpstr>
      <vt:lpstr>시스템 구성 요소</vt:lpstr>
      <vt:lpstr>시스템 구성 요소</vt:lpstr>
      <vt:lpstr>시스템 구성 요소</vt:lpstr>
      <vt:lpstr>시스템 구성 요소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NetApp Template</dc:title>
  <dc:creator/>
  <cp:lastModifiedBy/>
  <cp:revision>1</cp:revision>
  <dcterms:created xsi:type="dcterms:W3CDTF">2017-06-02T01:24:28Z</dcterms:created>
  <dcterms:modified xsi:type="dcterms:W3CDTF">2020-09-15T01:45:37Z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0x010100E01C060B8B9F47429C8B22CE6326B20B</vt:lpwstr>
  </property>
</Properties>
</file>