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54" r:id="rId4"/>
  </p:sldMasterIdLst>
  <p:notesMasterIdLst>
    <p:notesMasterId r:id="rId35"/>
  </p:notesMasterIdLst>
  <p:handoutMasterIdLst>
    <p:handoutMasterId r:id="rId36"/>
  </p:handoutMasterIdLst>
  <p:sldIdLst>
    <p:sldId id="259" r:id="rId5"/>
    <p:sldId id="2040" r:id="rId6"/>
    <p:sldId id="2039" r:id="rId7"/>
    <p:sldId id="2035" r:id="rId8"/>
    <p:sldId id="2032" r:id="rId9"/>
    <p:sldId id="2075" r:id="rId10"/>
    <p:sldId id="2074" r:id="rId11"/>
    <p:sldId id="2047" r:id="rId12"/>
    <p:sldId id="2057" r:id="rId13"/>
    <p:sldId id="2059" r:id="rId14"/>
    <p:sldId id="2060" r:id="rId15"/>
    <p:sldId id="2061" r:id="rId16"/>
    <p:sldId id="2064" r:id="rId17"/>
    <p:sldId id="2062" r:id="rId18"/>
    <p:sldId id="2063" r:id="rId19"/>
    <p:sldId id="2065" r:id="rId20"/>
    <p:sldId id="2066" r:id="rId21"/>
    <p:sldId id="2067" r:id="rId22"/>
    <p:sldId id="2068" r:id="rId23"/>
    <p:sldId id="2076" r:id="rId24"/>
    <p:sldId id="2069" r:id="rId25"/>
    <p:sldId id="2077" r:id="rId26"/>
    <p:sldId id="2078" r:id="rId27"/>
    <p:sldId id="2079" r:id="rId28"/>
    <p:sldId id="2070" r:id="rId29"/>
    <p:sldId id="2072" r:id="rId30"/>
    <p:sldId id="2081" r:id="rId31"/>
    <p:sldId id="2073" r:id="rId32"/>
    <p:sldId id="2082" r:id="rId33"/>
    <p:sldId id="308" r:id="rId34"/>
  </p:sldIdLst>
  <p:sldSz cx="12188825" cy="6858000"/>
  <p:notesSz cx="6858000" cy="9144000"/>
  <p:defaultTextStyle>
    <a:defPPr>
      <a:defRPr lang="en-US"/>
    </a:defPPr>
    <a:lvl1pPr marL="0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608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5216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2822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30430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8038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5646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3253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60861" algn="l" defTabSz="91521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E7EBF5"/>
    <a:srgbClr val="CBD3EA"/>
    <a:srgbClr val="0186FF"/>
    <a:srgbClr val="FF0066"/>
    <a:srgbClr val="324715"/>
    <a:srgbClr val="9EA2A2"/>
    <a:srgbClr val="FFFFFF"/>
    <a:srgbClr val="2999FF"/>
    <a:srgbClr val="80B73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80FEF5-246F-4F21-84D8-24B781A67243}" v="269" dt="2020-01-14T05:52:18.0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3" autoAdjust="0"/>
    <p:restoredTop sz="91454" autoAdjust="0"/>
  </p:normalViewPr>
  <p:slideViewPr>
    <p:cSldViewPr snapToGrid="0" snapToObjects="1">
      <p:cViewPr varScale="1">
        <p:scale>
          <a:sx n="105" d="100"/>
          <a:sy n="105" d="100"/>
        </p:scale>
        <p:origin x="54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75" d="100"/>
        <a:sy n="75" d="100"/>
      </p:scale>
      <p:origin x="0" y="-6768"/>
    </p:cViewPr>
  </p:sorterViewPr>
  <p:notesViewPr>
    <p:cSldViewPr snapToGrid="0" snapToObjects="1">
      <p:cViewPr>
        <p:scale>
          <a:sx n="91" d="100"/>
          <a:sy n="91" d="100"/>
        </p:scale>
        <p:origin x="2520" y="-157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742249" y="8868333"/>
            <a:ext cx="4906171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2020 NetApp, Inc. All rights reserved.  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82587" y="8852944"/>
            <a:ext cx="26114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1">
                <a:solidFill>
                  <a:schemeClr val="bg2"/>
                </a:solidFill>
              </a:defRPr>
            </a:lvl1pPr>
          </a:lstStyle>
          <a:p>
            <a:fld id="{16AA2537-0790-4789-A16C-397C663A3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3279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2587" y="4343400"/>
            <a:ext cx="6092825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742249" y="8868333"/>
            <a:ext cx="4906171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7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© 2020 NetApp, Inc. All rights reserved.  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2587" y="8852944"/>
            <a:ext cx="261144" cy="1231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800" b="1">
                <a:solidFill>
                  <a:schemeClr val="bg2"/>
                </a:solidFill>
              </a:defRPr>
            </a:lvl1pPr>
          </a:lstStyle>
          <a:p>
            <a:fld id="{16AA2537-0790-4789-A16C-397C663A33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3214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209550" indent="-128588" algn="l" defTabSz="915216" rtl="0" eaLnBrk="1" latinLnBrk="0" hangingPunct="1">
      <a:buClr>
        <a:schemeClr val="accent1"/>
      </a:buClr>
      <a:buFont typeface="Wingdings" panose="05000000000000000000" pitchFamily="2" charset="2"/>
      <a:buChar char="§"/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315913" indent="-114300" algn="l" defTabSz="915216" rtl="0" eaLnBrk="1" latinLnBrk="0" hangingPunct="1">
      <a:buFont typeface="Wingdings" panose="05000000000000000000" pitchFamily="2" charset="2"/>
      <a:buChar char="§"/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41325" indent="-114300" algn="l" defTabSz="915216" rtl="0" eaLnBrk="1" latinLnBrk="0" hangingPunct="1">
      <a:buFont typeface="Wingdings" panose="05000000000000000000" pitchFamily="2" charset="2"/>
      <a:buChar char="§"/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536575" indent="-114300" algn="l" defTabSz="915216" rtl="0" eaLnBrk="1" latinLnBrk="0" hangingPunct="1">
      <a:buFont typeface="Wingdings" panose="05000000000000000000" pitchFamily="2" charset="2"/>
      <a:buChar char="§"/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641350" indent="-114300" algn="l" defTabSz="915216" rtl="0" eaLnBrk="1" latinLnBrk="0" hangingPunct="1">
      <a:buFont typeface="Wingdings" panose="05000000000000000000" pitchFamily="2" charset="2"/>
      <a:buChar char="§"/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8038" algn="l" defTabSz="915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5646" algn="l" defTabSz="915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3253" algn="l" defTabSz="915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60861" algn="l" defTabSz="9152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359" userDrawn="1">
          <p15:clr>
            <a:srgbClr val="F26B43"/>
          </p15:clr>
        </p15:guide>
        <p15:guide id="3" pos="431" userDrawn="1">
          <p15:clr>
            <a:srgbClr val="F26B43"/>
          </p15:clr>
        </p15:guide>
        <p15:guide id="4" pos="503" userDrawn="1">
          <p15:clr>
            <a:srgbClr val="F26B43"/>
          </p15:clr>
        </p15:guide>
        <p15:guide id="5" pos="569" userDrawn="1">
          <p15:clr>
            <a:srgbClr val="F26B43"/>
          </p15:clr>
        </p15:guide>
        <p15:guide id="6" pos="636" userDrawn="1">
          <p15:clr>
            <a:srgbClr val="F26B43"/>
          </p15:clr>
        </p15:guide>
        <p15:guide id="7" pos="695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962" indent="0">
              <a:buFont typeface="Wingdings" panose="05000000000000000000" pitchFamily="2" charset="2"/>
              <a:buNone/>
            </a:pPr>
            <a:endParaRPr lang="en-US" sz="1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9EA2A2"/>
                </a:solidFill>
                <a:latin typeface="Arial"/>
              </a:rPr>
              <a:t>© 2018 NetApp, Inc. All rights reserved.  --- NETAPP CONFIDENTIAL ---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A2537-0790-4789-A16C-397C663A3332}" type="slidenum">
              <a:rPr lang="en-US" smtClean="0">
                <a:solidFill>
                  <a:srgbClr val="9EA2A2"/>
                </a:solidFill>
                <a:latin typeface="Arial"/>
              </a:rPr>
              <a:pPr/>
              <a:t>1</a:t>
            </a:fld>
            <a:endParaRPr lang="en-US" dirty="0">
              <a:solidFill>
                <a:srgbClr val="9EA2A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732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2015 NetApp, Inc. All rights reserved. NetApp Proprietary – Limited Use Only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A2537-0790-4789-A16C-397C663A333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291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2020 NetApp, Inc. All rights reserved.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AA2537-0790-4789-A16C-397C663A333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93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61938" y="240329"/>
            <a:ext cx="11553408" cy="775671"/>
          </a:xfrm>
        </p:spPr>
        <p:txBody>
          <a:bodyPr lIns="91521" tIns="45761" rIns="91521" bIns="45761" anchor="ctr">
            <a:noAutofit/>
          </a:bodyPr>
          <a:lstStyle>
            <a:lvl1pPr>
              <a:defRPr sz="2800" b="1"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2929" y="6560269"/>
            <a:ext cx="683965" cy="125394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5E58B536-B02A-4766-BEC8-87CDF89268EE}"/>
              </a:ext>
            </a:extLst>
          </p:cNvPr>
          <p:cNvSpPr txBox="1">
            <a:spLocks/>
          </p:cNvSpPr>
          <p:nvPr userDrawn="1"/>
        </p:nvSpPr>
        <p:spPr>
          <a:xfrm>
            <a:off x="491706" y="1014082"/>
            <a:ext cx="11323640" cy="4333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91521" tIns="45761" rIns="91521" bIns="45761" rtlCol="0" anchor="ctr">
            <a:no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800" b="1" kern="1200" baseline="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+mj-cs"/>
              </a:defRPr>
            </a:lvl1pPr>
          </a:lstStyle>
          <a:p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8F9D4-814A-41FE-9AB9-C0414547686D}"/>
              </a:ext>
            </a:extLst>
          </p:cNvPr>
          <p:cNvSpPr txBox="1"/>
          <p:nvPr userDrawn="1"/>
        </p:nvSpPr>
        <p:spPr>
          <a:xfrm>
            <a:off x="491706" y="1015999"/>
            <a:ext cx="11323640" cy="43338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</a:pPr>
            <a:endParaRPr kumimoji="0" lang="ko-KR" altLang="en-US" sz="1600" b="1" i="0" u="none" strike="noStrike" kern="1200" cap="none" spc="0" normalizeH="0" baseline="0" noProof="0" dirty="0" err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C9B60948-52DF-4515-8EE6-F63DE8DEE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4" y="1016000"/>
            <a:ext cx="11326813" cy="433388"/>
          </a:xfrm>
        </p:spPr>
        <p:txBody>
          <a:bodyPr anchor="ctr"/>
          <a:lstStyle>
            <a:lvl1pPr marL="0" indent="0">
              <a:buNone/>
              <a:defRPr sz="1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55103331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387" userDrawn="1">
          <p15:clr>
            <a:srgbClr val="FBAE40"/>
          </p15:clr>
        </p15:guide>
        <p15:guide id="2" pos="3839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pos="165" userDrawn="1">
          <p15:clr>
            <a:srgbClr val="FBAE40"/>
          </p15:clr>
        </p15:guide>
        <p15:guide id="5" orient="horz" pos="3974" userDrawn="1">
          <p15:clr>
            <a:srgbClr val="FBAE40"/>
          </p15:clr>
        </p15:guide>
        <p15:guide id="6" pos="7445" userDrawn="1">
          <p15:clr>
            <a:srgbClr val="FBAE40"/>
          </p15:clr>
        </p15:guide>
        <p15:guide id="7" orient="horz" pos="142" userDrawn="1">
          <p15:clr>
            <a:srgbClr val="FBAE40"/>
          </p15:clr>
        </p15:guide>
        <p15:guide id="8" orient="horz" pos="913" userDrawn="1">
          <p15:clr>
            <a:srgbClr val="FBAE40"/>
          </p15:clr>
        </p15:guide>
        <p15:guide id="9" pos="310" userDrawn="1">
          <p15:clr>
            <a:srgbClr val="FBAE40"/>
          </p15:clr>
        </p15:guide>
        <p15:guide id="10" orient="horz" pos="93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>
            <a:extLst>
              <a:ext uri="{FF2B5EF4-FFF2-40B4-BE49-F238E27FC236}">
                <a16:creationId xmlns:a16="http://schemas.microsoft.com/office/drawing/2014/main" id="{5A1329D4-B2C0-467F-AC25-FFAD05F9D6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-1" y="0"/>
            <a:ext cx="12198096" cy="6858000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1FE2885-0231-4338-B973-6B16A08505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568466"/>
            <a:ext cx="9052560" cy="1470025"/>
          </a:xfrm>
        </p:spPr>
        <p:txBody>
          <a:bodyPr anchor="b"/>
          <a:lstStyle>
            <a:lvl1pPr marL="0" indent="0">
              <a:buNone/>
              <a:defRPr sz="4399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0001132B-EBC0-495F-845A-AD2DB34567C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613" y="990600"/>
            <a:ext cx="1828800" cy="3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60071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gue_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CED8ECA4-6F39-4C9B-8CD3-E9DEEE69E5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571982" y="4085415"/>
            <a:ext cx="9044797" cy="928189"/>
          </a:xfrm>
        </p:spPr>
        <p:txBody>
          <a:bodyPr wrap="square" lIns="91521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199" b="0">
                <a:solidFill>
                  <a:schemeClr val="accent1"/>
                </a:solidFill>
              </a:defRPr>
            </a:lvl1pPr>
            <a:lvl2pPr marL="115957" indent="-115957">
              <a:lnSpc>
                <a:spcPct val="85000"/>
              </a:lnSpc>
              <a:buFont typeface="Arial" panose="020B0604020202020204" pitchFamily="34" charset="0"/>
              <a:buChar char=" "/>
              <a:defRPr sz="2299" b="0">
                <a:solidFill>
                  <a:schemeClr val="bg2"/>
                </a:solidFill>
              </a:defRPr>
            </a:lvl2pPr>
            <a:lvl3pPr marL="115957" indent="-115957">
              <a:lnSpc>
                <a:spcPct val="85000"/>
              </a:lnSpc>
              <a:buFont typeface="Arial" panose="020B0604020202020204" pitchFamily="34" charset="0"/>
              <a:buChar char=" "/>
              <a:defRPr sz="2299" b="0">
                <a:solidFill>
                  <a:schemeClr val="bg2"/>
                </a:solidFill>
              </a:defRPr>
            </a:lvl3pPr>
            <a:lvl4pPr marL="115957" indent="-115957">
              <a:lnSpc>
                <a:spcPct val="85000"/>
              </a:lnSpc>
              <a:buFont typeface="Arial" panose="020B0604020202020204" pitchFamily="34" charset="0"/>
              <a:buChar char=" "/>
              <a:defRPr sz="2299" b="0">
                <a:solidFill>
                  <a:schemeClr val="bg2"/>
                </a:solidFill>
              </a:defRPr>
            </a:lvl4pPr>
            <a:lvl5pPr marL="115957" indent="-115957">
              <a:lnSpc>
                <a:spcPct val="85000"/>
              </a:lnSpc>
              <a:buFont typeface="Arial" panose="020B0604020202020204" pitchFamily="34" charset="0"/>
              <a:buChar char=" "/>
              <a:defRPr sz="2299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6189C41-0C93-4863-8F90-008CCED32D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2929" y="6494553"/>
            <a:ext cx="1042416" cy="19111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900525" y="1618366"/>
            <a:ext cx="184731" cy="76944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defTabSz="914941"/>
            <a:endParaRPr lang="en-US" sz="4399" dirty="0">
              <a:solidFill>
                <a:sysClr val="windowText" lastClr="00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2929" y="6494553"/>
            <a:ext cx="1042416" cy="1911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219B42D-6928-4F04-85FA-9FE265D8C7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1" y="0"/>
            <a:ext cx="12188825" cy="228905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23DAC0D-CF84-4529-AB38-946F1088123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31" y="2"/>
            <a:ext cx="2745646" cy="2289053"/>
          </a:xfrm>
          <a:prstGeom prst="rect">
            <a:avLst/>
          </a:prstGeom>
        </p:spPr>
      </p:pic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FB8C20EA-F84B-4CDB-ABBA-A1E63D49CF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1981" y="2592850"/>
            <a:ext cx="9052560" cy="1470025"/>
          </a:xfrm>
        </p:spPr>
        <p:txBody>
          <a:bodyPr anchor="b"/>
          <a:lstStyle>
            <a:lvl1pPr marL="0" indent="0">
              <a:buNone/>
              <a:defRPr sz="4399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306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489AFE-A44B-4116-8BEE-531DA422A3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279" y="-9236"/>
            <a:ext cx="5110546" cy="4197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42950" y="2586362"/>
            <a:ext cx="9052560" cy="1470025"/>
          </a:xfrm>
        </p:spPr>
        <p:txBody>
          <a:bodyPr wrap="square" lIns="91521" tIns="45761" rIns="91440" bIns="45761">
            <a:noAutofit/>
          </a:bodyPr>
          <a:lstStyle>
            <a:lvl1pPr algn="l">
              <a:lnSpc>
                <a:spcPct val="95000"/>
              </a:lnSpc>
              <a:defRPr sz="4399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742950" y="4028011"/>
            <a:ext cx="9052560" cy="1120351"/>
          </a:xfrm>
        </p:spPr>
        <p:txBody>
          <a:bodyPr wrap="square" lIns="91521" tIns="45761" rIns="91440" bIns="4576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599" b="0">
                <a:solidFill>
                  <a:schemeClr val="accent1"/>
                </a:solidFill>
              </a:defRPr>
            </a:lvl1pPr>
            <a:lvl2pPr marL="0" indent="0">
              <a:lnSpc>
                <a:spcPct val="85000"/>
              </a:lnSpc>
              <a:spcBef>
                <a:spcPts val="4399"/>
              </a:spcBef>
              <a:buFont typeface="Arial" panose="020B0604020202020204" pitchFamily="34" charset="0"/>
              <a:buChar char="​"/>
              <a:defRPr sz="1799" b="0"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799" b="0">
                <a:solidFill>
                  <a:schemeClr val="tx1"/>
                </a:solidFill>
              </a:defRPr>
            </a:lvl3pPr>
            <a:lvl4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4pPr>
            <a:lvl5pPr marL="0" indent="0">
              <a:lnSpc>
                <a:spcPct val="85000"/>
              </a:lnSpc>
              <a:buFont typeface="Arial" panose="020B0604020202020204" pitchFamily="34" charset="0"/>
              <a:buChar char="​"/>
              <a:defRPr sz="1600" b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8C32CF-CE42-4CC7-A1AD-548B295F26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6613" y="990600"/>
            <a:ext cx="1828800" cy="3352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42950" y="5148360"/>
            <a:ext cx="9052560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799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42950" y="5445777"/>
            <a:ext cx="9052560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799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Presenter’s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42950" y="5769492"/>
            <a:ext cx="9052560" cy="378972"/>
          </a:xfrm>
        </p:spPr>
        <p:txBody>
          <a:bodyPr anchor="ctr"/>
          <a:lstStyle>
            <a:lvl1pPr marL="0" indent="0">
              <a:buFontTx/>
              <a:buNone/>
              <a:defRPr kumimoji="0" lang="en-US" sz="1799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240098430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2963" y="232385"/>
            <a:ext cx="11658600" cy="912741"/>
          </a:xfrm>
        </p:spPr>
        <p:txBody>
          <a:bodyPr wrap="square" lIns="91521">
            <a:noAutofit/>
          </a:bodyPr>
          <a:lstStyle>
            <a:lvl1pPr>
              <a:defRPr sz="2999" b="1" baseline="0">
                <a:latin typeface="+mj-lt"/>
                <a:ea typeface="맑은 고딕" panose="020B0503020000020004" pitchFamily="50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26" y="1106420"/>
            <a:ext cx="11647761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99" b="0" baseline="0">
                <a:solidFill>
                  <a:schemeClr val="accent1"/>
                </a:solidFill>
                <a:latin typeface="+mj-lt"/>
                <a:ea typeface="Malgun Gothic" panose="020B0503020000020004" pitchFamily="34" charset="-127"/>
              </a:defRPr>
            </a:lvl1pPr>
            <a:lvl2pPr marL="457471" indent="0">
              <a:buNone/>
              <a:defRPr sz="1999" b="1"/>
            </a:lvl2pPr>
            <a:lvl3pPr marL="914941" indent="0">
              <a:buNone/>
              <a:defRPr sz="1899" b="1"/>
            </a:lvl3pPr>
            <a:lvl4pPr marL="1372410" indent="0">
              <a:buNone/>
              <a:defRPr sz="1600" b="1"/>
            </a:lvl4pPr>
            <a:lvl5pPr marL="1829881" indent="0">
              <a:buNone/>
              <a:defRPr sz="1600" b="1"/>
            </a:lvl5pPr>
            <a:lvl6pPr marL="2287352" indent="0">
              <a:buNone/>
              <a:defRPr sz="1600" b="1"/>
            </a:lvl6pPr>
            <a:lvl7pPr marL="2744822" indent="0">
              <a:buNone/>
              <a:defRPr sz="1600" b="1"/>
            </a:lvl7pPr>
            <a:lvl8pPr marL="3202292" indent="0">
              <a:buNone/>
              <a:defRPr sz="1600" b="1"/>
            </a:lvl8pPr>
            <a:lvl9pPr marL="3659763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13" y="6462575"/>
            <a:ext cx="448537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1050" b="1" baseline="0" smtClean="0">
                <a:solidFill>
                  <a:schemeClr val="bg2">
                    <a:lumMod val="50000"/>
                  </a:schemeClr>
                </a:solidFill>
                <a:latin typeface="맑은 고딕" panose="020B0503020000020004" pitchFamily="50" charset="-127"/>
                <a:ea typeface="Malgun Gothic" panose="020B0503020000020004" pitchFamily="34" charset="-127"/>
              </a:defRPr>
            </a:lvl1pPr>
          </a:lstStyle>
          <a:p>
            <a:fld id="{B071A5F3-A4FF-4CEE-8215-C08835B585C1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2929" y="6494553"/>
            <a:ext cx="1042416" cy="191110"/>
          </a:xfrm>
          <a:prstGeom prst="rect">
            <a:avLst/>
          </a:prstGeom>
        </p:spPr>
      </p:pic>
      <p:sp>
        <p:nvSpPr>
          <p:cNvPr id="7" name="바닥글 개체 틀 5">
            <a:extLst>
              <a:ext uri="{FF2B5EF4-FFF2-40B4-BE49-F238E27FC236}">
                <a16:creationId xmlns:a16="http://schemas.microsoft.com/office/drawing/2014/main" id="{5686EC6E-9CA1-4E1D-A946-433D790C0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2950" y="6472735"/>
            <a:ext cx="6538761" cy="24048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2020 NetApp,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42491758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2963" y="240329"/>
            <a:ext cx="11658600" cy="90479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963" y="1686767"/>
            <a:ext cx="11658600" cy="4480053"/>
          </a:xfrm>
          <a:prstGeom prst="rect">
            <a:avLst/>
          </a:prstGeom>
        </p:spPr>
        <p:txBody>
          <a:bodyPr vert="horz" wrap="square" lIns="91521" tIns="45761" rIns="91521" bIns="4576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99539B-CE91-4561-92DD-F90297B0A2D7}"/>
              </a:ext>
            </a:extLst>
          </p:cNvPr>
          <p:cNvSpPr/>
          <p:nvPr userDrawn="1"/>
        </p:nvSpPr>
        <p:spPr>
          <a:xfrm>
            <a:off x="737678" y="6483744"/>
            <a:ext cx="179087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2020 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NetApp, Inc. All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rights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reserved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</p:txBody>
      </p:sp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C433909C-757A-4BBE-A2DA-2BCE06592B56}"/>
              </a:ext>
            </a:extLst>
          </p:cNvPr>
          <p:cNvSpPr txBox="1">
            <a:spLocks/>
          </p:cNvSpPr>
          <p:nvPr userDrawn="1"/>
        </p:nvSpPr>
        <p:spPr>
          <a:xfrm>
            <a:off x="418455" y="6463602"/>
            <a:ext cx="448653" cy="26080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52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608" algn="l" defTabSz="9152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5216" algn="l" defTabSz="9152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2822" algn="l" defTabSz="9152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0430" algn="l" defTabSz="9152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8038" algn="l" defTabSz="9152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5646" algn="l" defTabSz="9152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3253" algn="l" defTabSz="9152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60861" algn="l" defTabSz="915216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71A5F3-A4FF-4CEE-8215-C08835B585C1}" type="slidenum">
              <a:rPr lang="en-US" altLang="ko-KR" sz="1000" smtClean="0">
                <a:solidFill>
                  <a:srgbClr val="9EA2A2">
                    <a:lumMod val="50000"/>
                  </a:srgbClr>
                </a:solidFill>
              </a:rPr>
              <a:pPr/>
              <a:t>‹#›</a:t>
            </a:fld>
            <a:endParaRPr lang="ko-KR" altLang="en-US" sz="1000" dirty="0">
              <a:solidFill>
                <a:srgbClr val="9EA2A2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45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9" r:id="rId2"/>
    <p:sldLayoutId id="2147483963" r:id="rId3"/>
    <p:sldLayoutId id="2147483964" r:id="rId4"/>
    <p:sldLayoutId id="2147483965" r:id="rId5"/>
  </p:sldLayoutIdLst>
  <p:transition spd="med">
    <p:fade/>
  </p:transition>
  <p:hf hdr="0" dt="0"/>
  <p:txStyles>
    <p:titleStyle>
      <a:lvl1pPr algn="l" defTabSz="915216" rtl="0" eaLnBrk="1" latinLnBrk="0" hangingPunct="1">
        <a:lnSpc>
          <a:spcPct val="80000"/>
        </a:lnSpc>
        <a:spcBef>
          <a:spcPct val="0"/>
        </a:spcBef>
        <a:buNone/>
        <a:defRPr sz="30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159" indent="-235159" algn="l" defTabSz="915216" rtl="0" eaLnBrk="1" latinLnBrk="0" hangingPunct="1">
        <a:lnSpc>
          <a:spcPct val="95000"/>
        </a:lnSpc>
        <a:spcBef>
          <a:spcPts val="1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608" indent="-228804" algn="l" defTabSz="91521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6412" indent="-228804" algn="l" defTabSz="915216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5216" indent="-228804" algn="l" defTabSz="915216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86818" marR="0" indent="-171603" algn="l" defTabSz="915216" rtl="0" eaLnBrk="1" fontAlgn="auto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608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5216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822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30430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8038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5646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3253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60861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gif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[NetApp] </a:t>
            </a:r>
            <a:br>
              <a:rPr lang="en-US" b="1" dirty="0"/>
            </a:br>
            <a:r>
              <a:rPr lang="ko-KR" altLang="en-US" b="1" dirty="0"/>
              <a:t>삼성</a:t>
            </a:r>
            <a:r>
              <a:rPr lang="ko-KR" altLang="ko-KR" sz="4000" dirty="0"/>
              <a:t>반도체</a:t>
            </a:r>
            <a:r>
              <a:rPr lang="en-US" altLang="ko-KR" sz="4000" dirty="0"/>
              <a:t> </a:t>
            </a:r>
            <a:r>
              <a:rPr lang="ko-KR" altLang="en-US" sz="4000" dirty="0"/>
              <a:t>기흥화성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4000" dirty="0"/>
              <a:t>DB </a:t>
            </a:r>
            <a:r>
              <a:rPr lang="ko-KR" altLang="ko-KR" sz="4000" dirty="0" err="1"/>
              <a:t>클라우드시스템</a:t>
            </a:r>
            <a:r>
              <a:rPr lang="ko-KR" altLang="ko-KR" sz="4000" dirty="0"/>
              <a:t> 구축</a:t>
            </a:r>
            <a:r>
              <a:rPr lang="en-US" altLang="ko-KR" sz="4000" dirty="0"/>
              <a:t> </a:t>
            </a:r>
            <a:r>
              <a:rPr lang="ko-KR" altLang="en-US" sz="4000" dirty="0" err="1"/>
              <a:t>완료보고서</a:t>
            </a:r>
            <a:endParaRPr lang="en-US" sz="4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742950" y="5148360"/>
            <a:ext cx="4980517" cy="378972"/>
          </a:xfrm>
        </p:spPr>
        <p:txBody>
          <a:bodyPr/>
          <a:lstStyle/>
          <a:p>
            <a:r>
              <a:rPr 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NetApp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Korea / e-Tech system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8FEA288-D7E3-49C4-BB35-AD65A8795E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AFF-A400 Model (MCC)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592162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>
              <a:lnSpc>
                <a:spcPct val="140000"/>
              </a:lnSpc>
            </a:pPr>
            <a:r>
              <a:rPr lang="en-US" altLang="ko-KR" sz="3200" b="1" dirty="0">
                <a:cs typeface="Calibri" panose="020F0502020204030204" pitchFamily="34" charset="0"/>
              </a:rPr>
              <a:t>Backend Switch Cabling (ATTO Bridge)</a:t>
            </a:r>
            <a:endParaRPr lang="en-US" altLang="ko-KR" sz="3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36FA713-5439-4060-BE8B-FAD7CFD2C24C}"/>
              </a:ext>
            </a:extLst>
          </p:cNvPr>
          <p:cNvSpPr/>
          <p:nvPr/>
        </p:nvSpPr>
        <p:spPr>
          <a:xfrm>
            <a:off x="659889" y="1648354"/>
            <a:ext cx="10602260" cy="50744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AD2C453-55EE-4519-BB18-E2F75CB9BC2C}"/>
              </a:ext>
            </a:extLst>
          </p:cNvPr>
          <p:cNvSpPr/>
          <p:nvPr/>
        </p:nvSpPr>
        <p:spPr>
          <a:xfrm>
            <a:off x="6552691" y="4514228"/>
            <a:ext cx="4709459" cy="507440"/>
          </a:xfrm>
          <a:prstGeom prst="rect">
            <a:avLst/>
          </a:prstGeom>
          <a:solidFill>
            <a:srgbClr val="FF99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3F8F200-7DBA-4D92-B67F-61E13DE4A589}"/>
              </a:ext>
            </a:extLst>
          </p:cNvPr>
          <p:cNvSpPr/>
          <p:nvPr/>
        </p:nvSpPr>
        <p:spPr>
          <a:xfrm>
            <a:off x="6552690" y="3585881"/>
            <a:ext cx="4709459" cy="50744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C8A0B08-6B3E-4D6E-B812-F50808AF1506}"/>
              </a:ext>
            </a:extLst>
          </p:cNvPr>
          <p:cNvSpPr/>
          <p:nvPr/>
        </p:nvSpPr>
        <p:spPr>
          <a:xfrm>
            <a:off x="725467" y="4514862"/>
            <a:ext cx="4709459" cy="507440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A677929-1C48-49F2-BE2E-46CEB181500C}"/>
              </a:ext>
            </a:extLst>
          </p:cNvPr>
          <p:cNvSpPr/>
          <p:nvPr/>
        </p:nvSpPr>
        <p:spPr>
          <a:xfrm>
            <a:off x="725467" y="3588030"/>
            <a:ext cx="4709458" cy="50744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72050BE-136B-435D-9338-9A1005A4ED8B}"/>
              </a:ext>
            </a:extLst>
          </p:cNvPr>
          <p:cNvSpPr/>
          <p:nvPr/>
        </p:nvSpPr>
        <p:spPr>
          <a:xfrm>
            <a:off x="642037" y="2618192"/>
            <a:ext cx="10602260" cy="50744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F0983B18-28D1-4EF9-85E7-482C21FEEEC8}"/>
              </a:ext>
            </a:extLst>
          </p:cNvPr>
          <p:cNvSpPr/>
          <p:nvPr/>
        </p:nvSpPr>
        <p:spPr>
          <a:xfrm>
            <a:off x="591672" y="5551464"/>
            <a:ext cx="657410" cy="331693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0BDA1EB-8BAD-4C24-9BFE-E7F409486C2D}"/>
              </a:ext>
            </a:extLst>
          </p:cNvPr>
          <p:cNvSpPr txBox="1"/>
          <p:nvPr/>
        </p:nvSpPr>
        <p:spPr>
          <a:xfrm>
            <a:off x="1373435" y="5600666"/>
            <a:ext cx="4250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Fabric1 (Brocade G610-A-1 &amp; Brocade G610-B-1) </a:t>
            </a:r>
            <a:endParaRPr lang="ko-KR" altLang="en-US" sz="12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81E1AF0-8623-4781-8374-302E134134B7}"/>
              </a:ext>
            </a:extLst>
          </p:cNvPr>
          <p:cNvSpPr/>
          <p:nvPr/>
        </p:nvSpPr>
        <p:spPr>
          <a:xfrm>
            <a:off x="603625" y="6000205"/>
            <a:ext cx="657410" cy="331693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736E9AA-4572-4FA8-AC0A-6515B806203E}"/>
              </a:ext>
            </a:extLst>
          </p:cNvPr>
          <p:cNvSpPr txBox="1"/>
          <p:nvPr/>
        </p:nvSpPr>
        <p:spPr>
          <a:xfrm>
            <a:off x="1373434" y="6000205"/>
            <a:ext cx="4250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Fabric2 (Brocade G610-A-2 &amp; Brocade G610-B-2) </a:t>
            </a:r>
            <a:endParaRPr lang="ko-KR" altLang="en-US" sz="12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2C53BB5-D6CD-45E3-B64A-AF5BE64DC72D}"/>
              </a:ext>
            </a:extLst>
          </p:cNvPr>
          <p:cNvSpPr/>
          <p:nvPr/>
        </p:nvSpPr>
        <p:spPr>
          <a:xfrm>
            <a:off x="6436660" y="5525048"/>
            <a:ext cx="657410" cy="33838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42CE55F-DFFE-4AA1-85F2-F302D6B4729C}"/>
              </a:ext>
            </a:extLst>
          </p:cNvPr>
          <p:cNvSpPr/>
          <p:nvPr/>
        </p:nvSpPr>
        <p:spPr>
          <a:xfrm>
            <a:off x="6436660" y="6054043"/>
            <a:ext cx="657410" cy="338387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D9A08012-D038-43BD-89B8-93AE5E9D7309}"/>
              </a:ext>
            </a:extLst>
          </p:cNvPr>
          <p:cNvSpPr/>
          <p:nvPr/>
        </p:nvSpPr>
        <p:spPr>
          <a:xfrm>
            <a:off x="9415931" y="5525048"/>
            <a:ext cx="657410" cy="338387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9666045-6337-44AF-8458-C30FF48B4194}"/>
              </a:ext>
            </a:extLst>
          </p:cNvPr>
          <p:cNvSpPr/>
          <p:nvPr/>
        </p:nvSpPr>
        <p:spPr>
          <a:xfrm>
            <a:off x="9415931" y="6082741"/>
            <a:ext cx="657410" cy="338387"/>
          </a:xfrm>
          <a:prstGeom prst="rect">
            <a:avLst/>
          </a:prstGeom>
          <a:solidFill>
            <a:srgbClr val="FF99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E377DBD-86BD-42AD-85CB-5B06C702F74E}"/>
              </a:ext>
            </a:extLst>
          </p:cNvPr>
          <p:cNvSpPr txBox="1"/>
          <p:nvPr/>
        </p:nvSpPr>
        <p:spPr>
          <a:xfrm>
            <a:off x="7094070" y="5525048"/>
            <a:ext cx="1694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ATTO bridge-1</a:t>
            </a:r>
          </a:p>
          <a:p>
            <a:pPr defTabSz="914400" latinLnBrk="1"/>
            <a:r>
              <a:rPr lang="en-US" altLang="ko-KR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(SITE A-TOP)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82A97CC-2BF2-4E63-84E3-163B421F4CD4}"/>
              </a:ext>
            </a:extLst>
          </p:cNvPr>
          <p:cNvSpPr txBox="1"/>
          <p:nvPr/>
        </p:nvSpPr>
        <p:spPr>
          <a:xfrm>
            <a:off x="7094070" y="5992403"/>
            <a:ext cx="1770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ATTO bridge-2</a:t>
            </a:r>
          </a:p>
          <a:p>
            <a:pPr defTabSz="914400" latinLnBrk="1"/>
            <a:r>
              <a:rPr lang="en-US" altLang="ko-KR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(SITE A-BOTTOM)</a:t>
            </a:r>
            <a:endParaRPr lang="ko-KR" altLang="en-US" sz="12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B51A355-D2D7-480E-9DB1-CA5988AE76EC}"/>
              </a:ext>
            </a:extLst>
          </p:cNvPr>
          <p:cNvSpPr txBox="1"/>
          <p:nvPr/>
        </p:nvSpPr>
        <p:spPr>
          <a:xfrm>
            <a:off x="10199998" y="5525048"/>
            <a:ext cx="1644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ATTO bridge-1</a:t>
            </a:r>
          </a:p>
          <a:p>
            <a:pPr defTabSz="914400" latinLnBrk="1"/>
            <a:r>
              <a:rPr lang="en-US" altLang="ko-KR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(SITE B-TOP) </a:t>
            </a:r>
            <a:endParaRPr lang="ko-KR" altLang="en-US" sz="12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7DE66E2-3FBD-44E8-8150-CF46EF92A4D4}"/>
              </a:ext>
            </a:extLst>
          </p:cNvPr>
          <p:cNvSpPr txBox="1"/>
          <p:nvPr/>
        </p:nvSpPr>
        <p:spPr>
          <a:xfrm>
            <a:off x="10199998" y="6044351"/>
            <a:ext cx="1708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ATTO bridge-2 </a:t>
            </a:r>
          </a:p>
          <a:p>
            <a:pPr defTabSz="914400" latinLnBrk="1"/>
            <a:r>
              <a:rPr lang="en-US" altLang="ko-KR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(SITE B-BOTTOM)</a:t>
            </a:r>
            <a:endParaRPr lang="ko-KR" altLang="en-US" sz="12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81315D4-8881-41AB-90E8-D91DFEE0FFCA}"/>
              </a:ext>
            </a:extLst>
          </p:cNvPr>
          <p:cNvSpPr txBox="1"/>
          <p:nvPr/>
        </p:nvSpPr>
        <p:spPr>
          <a:xfrm>
            <a:off x="2668494" y="1109422"/>
            <a:ext cx="136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16</a:t>
            </a:r>
            <a:r>
              <a:rPr lang="ko-KR" altLang="en-US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라인</a:t>
            </a:r>
            <a:endParaRPr lang="en-US" altLang="ko-KR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E863A5F-BF0B-490E-97B7-1C170D4D2DD0}"/>
              </a:ext>
            </a:extLst>
          </p:cNvPr>
          <p:cNvSpPr txBox="1"/>
          <p:nvPr/>
        </p:nvSpPr>
        <p:spPr>
          <a:xfrm>
            <a:off x="8379013" y="1093776"/>
            <a:ext cx="1365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DSR 5F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CD5921C-96C1-4F0B-A90B-65D1C7173933}"/>
              </a:ext>
            </a:extLst>
          </p:cNvPr>
          <p:cNvSpPr/>
          <p:nvPr/>
        </p:nvSpPr>
        <p:spPr>
          <a:xfrm>
            <a:off x="6282465" y="1119122"/>
            <a:ext cx="5454127" cy="4322947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FF37CBA-F342-4840-96D3-AEDAEE86C871}"/>
              </a:ext>
            </a:extLst>
          </p:cNvPr>
          <p:cNvSpPr/>
          <p:nvPr/>
        </p:nvSpPr>
        <p:spPr>
          <a:xfrm>
            <a:off x="365761" y="1129232"/>
            <a:ext cx="5339256" cy="4312837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17B81F8-A7D8-495E-9728-18DCB633696F}"/>
              </a:ext>
            </a:extLst>
          </p:cNvPr>
          <p:cNvSpPr txBox="1"/>
          <p:nvPr/>
        </p:nvSpPr>
        <p:spPr>
          <a:xfrm>
            <a:off x="5616717" y="1738906"/>
            <a:ext cx="737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20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ISL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연결</a:t>
            </a:r>
            <a:endParaRPr lang="en-US" altLang="ko-KR" sz="1200" b="1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317B418-7693-4862-84B1-FA92C473B0C4}"/>
              </a:ext>
            </a:extLst>
          </p:cNvPr>
          <p:cNvSpPr txBox="1"/>
          <p:nvPr/>
        </p:nvSpPr>
        <p:spPr>
          <a:xfrm>
            <a:off x="5602766" y="2770060"/>
            <a:ext cx="737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20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ISL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연결</a:t>
            </a:r>
            <a:endParaRPr lang="en-US" altLang="ko-KR" sz="1200" b="1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DC7D92-7055-406F-8CB1-7E4C29CDA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81" y="1475165"/>
            <a:ext cx="5037359" cy="3840224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CD4D7C1F-691A-4E10-9309-4271F1DF8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144" y="1472183"/>
            <a:ext cx="5037359" cy="384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712878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>
              <a:lnSpc>
                <a:spcPct val="140000"/>
              </a:lnSpc>
            </a:pPr>
            <a:r>
              <a:rPr lang="en-US" altLang="ko-KR" sz="3200" b="1" dirty="0">
                <a:cs typeface="Calibri" panose="020F0502020204030204" pitchFamily="34" charset="0"/>
              </a:rPr>
              <a:t>Backend Switch Cabling (FC-VI)</a:t>
            </a:r>
            <a:endParaRPr lang="en-US" altLang="ko-KR" sz="3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F1F8DD8-A4D7-4698-9B58-CF81EE8C1E7C}"/>
              </a:ext>
            </a:extLst>
          </p:cNvPr>
          <p:cNvSpPr/>
          <p:nvPr/>
        </p:nvSpPr>
        <p:spPr>
          <a:xfrm>
            <a:off x="6650372" y="4103947"/>
            <a:ext cx="4668657" cy="973409"/>
          </a:xfrm>
          <a:prstGeom prst="rect">
            <a:avLst/>
          </a:prstGeom>
          <a:solidFill>
            <a:srgbClr val="FF99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2A3DA8-0CA0-49A6-82D2-EAE2B08BA41C}"/>
              </a:ext>
            </a:extLst>
          </p:cNvPr>
          <p:cNvSpPr/>
          <p:nvPr/>
        </p:nvSpPr>
        <p:spPr>
          <a:xfrm>
            <a:off x="6650372" y="3232579"/>
            <a:ext cx="4668657" cy="973409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4A4337C-C966-4CE1-92B8-234994054AD9}"/>
              </a:ext>
            </a:extLst>
          </p:cNvPr>
          <p:cNvSpPr/>
          <p:nvPr/>
        </p:nvSpPr>
        <p:spPr>
          <a:xfrm>
            <a:off x="801453" y="4112642"/>
            <a:ext cx="4715939" cy="964714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65C197B-45AA-4DDD-A3B7-8F22BD7CA027}"/>
              </a:ext>
            </a:extLst>
          </p:cNvPr>
          <p:cNvSpPr/>
          <p:nvPr/>
        </p:nvSpPr>
        <p:spPr>
          <a:xfrm>
            <a:off x="801452" y="3232579"/>
            <a:ext cx="4715940" cy="96471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1A4862A-F148-41DE-909E-BE8F3F22DF48}"/>
              </a:ext>
            </a:extLst>
          </p:cNvPr>
          <p:cNvSpPr/>
          <p:nvPr/>
        </p:nvSpPr>
        <p:spPr>
          <a:xfrm>
            <a:off x="814854" y="2125458"/>
            <a:ext cx="10602260" cy="50744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3FCB57C-0C41-4F23-BB3C-EA1BB27A4FF0}"/>
              </a:ext>
            </a:extLst>
          </p:cNvPr>
          <p:cNvSpPr/>
          <p:nvPr/>
        </p:nvSpPr>
        <p:spPr>
          <a:xfrm>
            <a:off x="814854" y="1282142"/>
            <a:ext cx="10602260" cy="50744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A9D2A3D-E733-4C82-9189-4BE10AF0C532}"/>
              </a:ext>
            </a:extLst>
          </p:cNvPr>
          <p:cNvSpPr/>
          <p:nvPr/>
        </p:nvSpPr>
        <p:spPr>
          <a:xfrm>
            <a:off x="485207" y="5645950"/>
            <a:ext cx="657410" cy="331693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A8AD516-712D-4954-A696-C9547183CD78}"/>
              </a:ext>
            </a:extLst>
          </p:cNvPr>
          <p:cNvSpPr txBox="1"/>
          <p:nvPr/>
        </p:nvSpPr>
        <p:spPr>
          <a:xfrm>
            <a:off x="1266970" y="5685206"/>
            <a:ext cx="4250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Fabric1 (Brocade G610-A-1 &amp; Brocade G610-B1) </a:t>
            </a:r>
            <a:endParaRPr lang="ko-KR" altLang="en-US" sz="12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670FA60-C4EC-4C4C-86F9-B27700D1A059}"/>
              </a:ext>
            </a:extLst>
          </p:cNvPr>
          <p:cNvSpPr/>
          <p:nvPr/>
        </p:nvSpPr>
        <p:spPr>
          <a:xfrm>
            <a:off x="497160" y="6100189"/>
            <a:ext cx="657410" cy="331693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33748F-DF3A-4840-90D2-12124C01BC8C}"/>
              </a:ext>
            </a:extLst>
          </p:cNvPr>
          <p:cNvSpPr txBox="1"/>
          <p:nvPr/>
        </p:nvSpPr>
        <p:spPr>
          <a:xfrm>
            <a:off x="1266969" y="6105568"/>
            <a:ext cx="4250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Fabric2 (Brocade G610-A-2 &amp; Brocade G610-B2) </a:t>
            </a:r>
            <a:endParaRPr lang="ko-KR" altLang="en-US" sz="12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9D3B31E-A495-4321-BCCF-6A2DE6B958D1}"/>
              </a:ext>
            </a:extLst>
          </p:cNvPr>
          <p:cNvSpPr/>
          <p:nvPr/>
        </p:nvSpPr>
        <p:spPr>
          <a:xfrm>
            <a:off x="6012834" y="5633361"/>
            <a:ext cx="657410" cy="33838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55FA6FE-652B-44B1-AC38-D25A356531CE}"/>
              </a:ext>
            </a:extLst>
          </p:cNvPr>
          <p:cNvSpPr/>
          <p:nvPr/>
        </p:nvSpPr>
        <p:spPr>
          <a:xfrm>
            <a:off x="6012834" y="6087991"/>
            <a:ext cx="657410" cy="338387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131FD0D-24DB-4F70-A7BA-9638C5417B0D}"/>
              </a:ext>
            </a:extLst>
          </p:cNvPr>
          <p:cNvSpPr/>
          <p:nvPr/>
        </p:nvSpPr>
        <p:spPr>
          <a:xfrm>
            <a:off x="8992105" y="5667534"/>
            <a:ext cx="657410" cy="338387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F08B2EF-6AD0-4433-9176-7B3B94B9165F}"/>
              </a:ext>
            </a:extLst>
          </p:cNvPr>
          <p:cNvSpPr/>
          <p:nvPr/>
        </p:nvSpPr>
        <p:spPr>
          <a:xfrm>
            <a:off x="8992105" y="6122164"/>
            <a:ext cx="657410" cy="308003"/>
          </a:xfrm>
          <a:prstGeom prst="rect">
            <a:avLst/>
          </a:prstGeom>
          <a:solidFill>
            <a:srgbClr val="FF99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AAF45A0-E592-4C0E-85C2-06B26A6250AD}"/>
              </a:ext>
            </a:extLst>
          </p:cNvPr>
          <p:cNvSpPr txBox="1"/>
          <p:nvPr/>
        </p:nvSpPr>
        <p:spPr>
          <a:xfrm>
            <a:off x="6670244" y="5664054"/>
            <a:ext cx="2247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A-N1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473A30F-2B0F-401F-9E8A-F91946F63FBA}"/>
              </a:ext>
            </a:extLst>
          </p:cNvPr>
          <p:cNvSpPr/>
          <p:nvPr/>
        </p:nvSpPr>
        <p:spPr>
          <a:xfrm>
            <a:off x="421603" y="1042583"/>
            <a:ext cx="5260457" cy="4494019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DCD04DD-1D15-4CA6-8F6F-AA9785C8A576}"/>
              </a:ext>
            </a:extLst>
          </p:cNvPr>
          <p:cNvSpPr/>
          <p:nvPr/>
        </p:nvSpPr>
        <p:spPr>
          <a:xfrm>
            <a:off x="6391745" y="1052771"/>
            <a:ext cx="5260457" cy="4494019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5F9559-B8E5-4B4F-B822-1471474E586D}"/>
              </a:ext>
            </a:extLst>
          </p:cNvPr>
          <p:cNvSpPr txBox="1"/>
          <p:nvPr/>
        </p:nvSpPr>
        <p:spPr>
          <a:xfrm>
            <a:off x="6694152" y="6110874"/>
            <a:ext cx="2247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A-N2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4E3922E-E83C-47DC-BA42-A0348B72ABE7}"/>
              </a:ext>
            </a:extLst>
          </p:cNvPr>
          <p:cNvSpPr txBox="1"/>
          <p:nvPr/>
        </p:nvSpPr>
        <p:spPr>
          <a:xfrm>
            <a:off x="9724222" y="5671533"/>
            <a:ext cx="2247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B-N3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5CEE3D-9BEC-45EC-B90C-ECB814CACC37}"/>
              </a:ext>
            </a:extLst>
          </p:cNvPr>
          <p:cNvSpPr txBox="1"/>
          <p:nvPr/>
        </p:nvSpPr>
        <p:spPr>
          <a:xfrm>
            <a:off x="9724222" y="6160262"/>
            <a:ext cx="2247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B-N4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9E515D8-DC57-4896-BF58-25F71A079DA2}"/>
              </a:ext>
            </a:extLst>
          </p:cNvPr>
          <p:cNvSpPr txBox="1"/>
          <p:nvPr/>
        </p:nvSpPr>
        <p:spPr>
          <a:xfrm>
            <a:off x="5682060" y="1386023"/>
            <a:ext cx="737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20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ISL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연결</a:t>
            </a:r>
            <a:endParaRPr lang="en-US" altLang="ko-KR" sz="1200" b="1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51B0BEA-B57B-4782-9979-05050FFA322D}"/>
              </a:ext>
            </a:extLst>
          </p:cNvPr>
          <p:cNvSpPr txBox="1"/>
          <p:nvPr/>
        </p:nvSpPr>
        <p:spPr>
          <a:xfrm>
            <a:off x="5682060" y="2230113"/>
            <a:ext cx="737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20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ISL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연결</a:t>
            </a:r>
            <a:endParaRPr lang="en-US" altLang="ko-KR" sz="1200" b="1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4884199D-6A6B-4CF7-8064-F07FB9136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06" y="1242842"/>
            <a:ext cx="5067300" cy="3764280"/>
          </a:xfrm>
          <a:prstGeom prst="rect">
            <a:avLst/>
          </a:prstGeom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E7FEEF36-0990-4D46-AA82-DF2749D96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792" y="1242842"/>
            <a:ext cx="5067300" cy="376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90291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>
              <a:lnSpc>
                <a:spcPct val="140000"/>
              </a:lnSpc>
            </a:pPr>
            <a:r>
              <a:rPr lang="en-US" altLang="ko-KR" sz="3200" b="1" dirty="0">
                <a:cs typeface="Calibri" panose="020F0502020204030204" pitchFamily="34" charset="0"/>
              </a:rPr>
              <a:t>Backend Switch Cabling (Disk Initiators)</a:t>
            </a:r>
            <a:endParaRPr lang="en-US" altLang="ko-KR" sz="3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85FDECC-96FB-466A-858B-A172D2CE569C}"/>
              </a:ext>
            </a:extLst>
          </p:cNvPr>
          <p:cNvSpPr/>
          <p:nvPr/>
        </p:nvSpPr>
        <p:spPr>
          <a:xfrm>
            <a:off x="403267" y="5796468"/>
            <a:ext cx="657410" cy="331693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C45A12-887E-4E82-A310-75718C25CB4A}"/>
              </a:ext>
            </a:extLst>
          </p:cNvPr>
          <p:cNvSpPr txBox="1"/>
          <p:nvPr/>
        </p:nvSpPr>
        <p:spPr>
          <a:xfrm>
            <a:off x="1185030" y="5845670"/>
            <a:ext cx="4250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Fabric1 (Brocade G610-A-1 &amp; Brocade G610-B1) </a:t>
            </a:r>
            <a:endParaRPr lang="ko-KR" altLang="en-US" sz="12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B642E04-33F0-44D6-AEAA-5ACFCBBB1B4C}"/>
              </a:ext>
            </a:extLst>
          </p:cNvPr>
          <p:cNvSpPr/>
          <p:nvPr/>
        </p:nvSpPr>
        <p:spPr>
          <a:xfrm>
            <a:off x="403267" y="6160921"/>
            <a:ext cx="657410" cy="331693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15A774-E57A-46F2-A693-A7674FF42AD3}"/>
              </a:ext>
            </a:extLst>
          </p:cNvPr>
          <p:cNvSpPr txBox="1"/>
          <p:nvPr/>
        </p:nvSpPr>
        <p:spPr>
          <a:xfrm>
            <a:off x="1185030" y="6166300"/>
            <a:ext cx="4250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Fabric2 (Brocade G610-A-2 &amp; Brocade G610-B2) </a:t>
            </a:r>
            <a:endParaRPr lang="ko-KR" altLang="en-US" sz="12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952D0E6-3E92-4556-8BCE-4184E469FDFA}"/>
              </a:ext>
            </a:extLst>
          </p:cNvPr>
          <p:cNvSpPr/>
          <p:nvPr/>
        </p:nvSpPr>
        <p:spPr>
          <a:xfrm>
            <a:off x="6291274" y="5841113"/>
            <a:ext cx="657410" cy="33838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51CD412-293B-49CF-B9B0-E378542E776D}"/>
              </a:ext>
            </a:extLst>
          </p:cNvPr>
          <p:cNvSpPr/>
          <p:nvPr/>
        </p:nvSpPr>
        <p:spPr>
          <a:xfrm>
            <a:off x="6293652" y="6207969"/>
            <a:ext cx="657410" cy="338387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74750DF-1C00-408C-AF4D-F41335B92E21}"/>
              </a:ext>
            </a:extLst>
          </p:cNvPr>
          <p:cNvSpPr/>
          <p:nvPr/>
        </p:nvSpPr>
        <p:spPr>
          <a:xfrm>
            <a:off x="9270545" y="5841113"/>
            <a:ext cx="657410" cy="338387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851D267-7168-4FC2-9EC0-84DB202448DF}"/>
              </a:ext>
            </a:extLst>
          </p:cNvPr>
          <p:cNvSpPr/>
          <p:nvPr/>
        </p:nvSpPr>
        <p:spPr>
          <a:xfrm>
            <a:off x="9272923" y="6215247"/>
            <a:ext cx="657410" cy="308003"/>
          </a:xfrm>
          <a:prstGeom prst="rect">
            <a:avLst/>
          </a:prstGeom>
          <a:solidFill>
            <a:srgbClr val="FF99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0CA313-8408-4A92-8A45-0231EA43167D}"/>
              </a:ext>
            </a:extLst>
          </p:cNvPr>
          <p:cNvSpPr txBox="1"/>
          <p:nvPr/>
        </p:nvSpPr>
        <p:spPr>
          <a:xfrm>
            <a:off x="6948684" y="5841113"/>
            <a:ext cx="2247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A-N1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3496D1D-461C-49AA-9C02-E6C6BB14BBF1}"/>
              </a:ext>
            </a:extLst>
          </p:cNvPr>
          <p:cNvSpPr txBox="1"/>
          <p:nvPr/>
        </p:nvSpPr>
        <p:spPr>
          <a:xfrm>
            <a:off x="6974970" y="6230852"/>
            <a:ext cx="2247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A-N2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5D1D777-F20F-49CA-A3A6-2B056B7A163E}"/>
              </a:ext>
            </a:extLst>
          </p:cNvPr>
          <p:cNvSpPr txBox="1"/>
          <p:nvPr/>
        </p:nvSpPr>
        <p:spPr>
          <a:xfrm>
            <a:off x="9978145" y="5841113"/>
            <a:ext cx="2247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B-N3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E06459F-AA33-4CC6-AFDF-57D9F0DBE22D}"/>
              </a:ext>
            </a:extLst>
          </p:cNvPr>
          <p:cNvSpPr txBox="1"/>
          <p:nvPr/>
        </p:nvSpPr>
        <p:spPr>
          <a:xfrm>
            <a:off x="9978145" y="6215692"/>
            <a:ext cx="2247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2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B-N4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B20EBCB-27A7-4CF7-8A2E-62872B11B214}"/>
              </a:ext>
            </a:extLst>
          </p:cNvPr>
          <p:cNvSpPr/>
          <p:nvPr/>
        </p:nvSpPr>
        <p:spPr>
          <a:xfrm>
            <a:off x="6643990" y="4329816"/>
            <a:ext cx="4668657" cy="973409"/>
          </a:xfrm>
          <a:prstGeom prst="rect">
            <a:avLst/>
          </a:prstGeom>
          <a:solidFill>
            <a:srgbClr val="FF99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0B5AEAD-1BB9-4A53-B841-E0BDAE675703}"/>
              </a:ext>
            </a:extLst>
          </p:cNvPr>
          <p:cNvSpPr/>
          <p:nvPr/>
        </p:nvSpPr>
        <p:spPr>
          <a:xfrm>
            <a:off x="6643990" y="3458448"/>
            <a:ext cx="4668657" cy="973409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C90DEAD-DDC3-4993-B610-98BCF9601919}"/>
              </a:ext>
            </a:extLst>
          </p:cNvPr>
          <p:cNvSpPr/>
          <p:nvPr/>
        </p:nvSpPr>
        <p:spPr>
          <a:xfrm>
            <a:off x="795071" y="4338511"/>
            <a:ext cx="4715939" cy="964714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0C1C387-A473-4718-97EC-0C292C81DD03}"/>
              </a:ext>
            </a:extLst>
          </p:cNvPr>
          <p:cNvSpPr/>
          <p:nvPr/>
        </p:nvSpPr>
        <p:spPr>
          <a:xfrm>
            <a:off x="795070" y="3458448"/>
            <a:ext cx="4715940" cy="964714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82DE524-9777-4F13-A7CC-29CFEB6D57F3}"/>
              </a:ext>
            </a:extLst>
          </p:cNvPr>
          <p:cNvSpPr/>
          <p:nvPr/>
        </p:nvSpPr>
        <p:spPr>
          <a:xfrm>
            <a:off x="808472" y="2351327"/>
            <a:ext cx="10602260" cy="50744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D2EB366-E01E-4468-8E1A-1D4A5C91175D}"/>
              </a:ext>
            </a:extLst>
          </p:cNvPr>
          <p:cNvSpPr/>
          <p:nvPr/>
        </p:nvSpPr>
        <p:spPr>
          <a:xfrm>
            <a:off x="808472" y="1508011"/>
            <a:ext cx="10602260" cy="50744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9AB85E1-30CD-4872-AEE8-F9F08DCEBCEB}"/>
              </a:ext>
            </a:extLst>
          </p:cNvPr>
          <p:cNvSpPr txBox="1"/>
          <p:nvPr/>
        </p:nvSpPr>
        <p:spPr>
          <a:xfrm>
            <a:off x="5675678" y="1611892"/>
            <a:ext cx="737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20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ISL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연결</a:t>
            </a:r>
            <a:endParaRPr lang="en-US" altLang="ko-KR" sz="1200" b="1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715B62F-5654-44F4-8FEA-17959CD8C700}"/>
              </a:ext>
            </a:extLst>
          </p:cNvPr>
          <p:cNvSpPr txBox="1"/>
          <p:nvPr/>
        </p:nvSpPr>
        <p:spPr>
          <a:xfrm>
            <a:off x="5675678" y="2455982"/>
            <a:ext cx="737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20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ISL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연결</a:t>
            </a:r>
            <a:endParaRPr lang="en-US" altLang="ko-KR" sz="1200" b="1" dirty="0">
              <a:solidFill>
                <a:srgbClr val="FF000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B127C67-AFA9-470F-9B0D-6CDBCB145678}"/>
              </a:ext>
            </a:extLst>
          </p:cNvPr>
          <p:cNvSpPr/>
          <p:nvPr/>
        </p:nvSpPr>
        <p:spPr>
          <a:xfrm>
            <a:off x="415221" y="1268452"/>
            <a:ext cx="5260457" cy="4494019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B54DF04-5757-4304-B0A9-BA465803A325}"/>
              </a:ext>
            </a:extLst>
          </p:cNvPr>
          <p:cNvSpPr/>
          <p:nvPr/>
        </p:nvSpPr>
        <p:spPr>
          <a:xfrm>
            <a:off x="6385363" y="1278640"/>
            <a:ext cx="5260457" cy="4494019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7" name="그림 96">
            <a:extLst>
              <a:ext uri="{FF2B5EF4-FFF2-40B4-BE49-F238E27FC236}">
                <a16:creationId xmlns:a16="http://schemas.microsoft.com/office/drawing/2014/main" id="{679C8FF9-4C47-4E65-A3BD-6D27D847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16" y="1277028"/>
            <a:ext cx="5135880" cy="393954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A1E163C1-A76B-4BBA-9835-5A1998394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785" y="1277028"/>
            <a:ext cx="5135880" cy="393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4867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>
              <a:lnSpc>
                <a:spcPct val="140000"/>
              </a:lnSpc>
            </a:pPr>
            <a:r>
              <a:rPr lang="en-US" altLang="ko-KR" sz="3200" b="1" dirty="0">
                <a:cs typeface="Calibri" panose="020F0502020204030204" pitchFamily="34" charset="0"/>
              </a:rPr>
              <a:t>SAS</a:t>
            </a:r>
            <a:r>
              <a:rPr lang="ko-KR" altLang="en-US" sz="3200" b="1" dirty="0">
                <a:cs typeface="Calibri" panose="020F0502020204030204" pitchFamily="34" charset="0"/>
              </a:rPr>
              <a:t> </a:t>
            </a:r>
            <a:r>
              <a:rPr lang="en-US" altLang="ko-KR" sz="3200" b="1" dirty="0">
                <a:cs typeface="Calibri" panose="020F0502020204030204" pitchFamily="34" charset="0"/>
              </a:rPr>
              <a:t>Stack Cabling </a:t>
            </a:r>
            <a:r>
              <a:rPr lang="ko-KR" altLang="en-US" sz="3200" b="1" dirty="0">
                <a:cs typeface="Calibri" panose="020F0502020204030204" pitchFamily="34" charset="0"/>
              </a:rPr>
              <a:t>구성도 </a:t>
            </a:r>
            <a:r>
              <a:rPr lang="en-US" altLang="ko-KR" sz="3200" b="1" dirty="0">
                <a:cs typeface="Calibri" panose="020F0502020204030204" pitchFamily="34" charset="0"/>
              </a:rPr>
              <a:t>- PROD</a:t>
            </a:r>
            <a:r>
              <a:rPr lang="ko-KR" altLang="en-US" sz="3200" b="1" dirty="0">
                <a:cs typeface="Calibri" panose="020F0502020204030204" pitchFamily="34" charset="0"/>
              </a:rPr>
              <a:t> </a:t>
            </a:r>
            <a:endParaRPr lang="en-US" altLang="ko-KR" sz="3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BF382BAF-B6C6-449E-8CB4-EDAE82745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902775"/>
              </p:ext>
            </p:extLst>
          </p:nvPr>
        </p:nvGraphicFramePr>
        <p:xfrm>
          <a:off x="6877423" y="1145126"/>
          <a:ext cx="5044140" cy="3308000"/>
        </p:xfrm>
        <a:graphic>
          <a:graphicData uri="http://schemas.openxmlformats.org/drawingml/2006/table">
            <a:tbl>
              <a:tblPr firstRow="1" bandRow="1"/>
              <a:tblGrid>
                <a:gridCol w="729130">
                  <a:extLst>
                    <a:ext uri="{9D8B030D-6E8A-4147-A177-3AD203B41FA5}">
                      <a16:colId xmlns:a16="http://schemas.microsoft.com/office/drawing/2014/main" val="1763746228"/>
                    </a:ext>
                  </a:extLst>
                </a:gridCol>
                <a:gridCol w="1616000">
                  <a:extLst>
                    <a:ext uri="{9D8B030D-6E8A-4147-A177-3AD203B41FA5}">
                      <a16:colId xmlns:a16="http://schemas.microsoft.com/office/drawing/2014/main" val="3343341004"/>
                    </a:ext>
                  </a:extLst>
                </a:gridCol>
                <a:gridCol w="681354">
                  <a:extLst>
                    <a:ext uri="{9D8B030D-6E8A-4147-A177-3AD203B41FA5}">
                      <a16:colId xmlns:a16="http://schemas.microsoft.com/office/drawing/2014/main" val="2655163323"/>
                    </a:ext>
                  </a:extLst>
                </a:gridCol>
                <a:gridCol w="1008828">
                  <a:extLst>
                    <a:ext uri="{9D8B030D-6E8A-4147-A177-3AD203B41FA5}">
                      <a16:colId xmlns:a16="http://schemas.microsoft.com/office/drawing/2014/main" val="2552619663"/>
                    </a:ext>
                  </a:extLst>
                </a:gridCol>
                <a:gridCol w="1008828">
                  <a:extLst>
                    <a:ext uri="{9D8B030D-6E8A-4147-A177-3AD203B41FA5}">
                      <a16:colId xmlns:a16="http://schemas.microsoft.com/office/drawing/2014/main" val="811424435"/>
                    </a:ext>
                  </a:extLst>
                </a:gridCol>
              </a:tblGrid>
              <a:tr h="407345"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Stack 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ATTO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Bridge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SAS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Port 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Shelf ID 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Shelf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Port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066802"/>
                  </a:ext>
                </a:extLst>
              </a:tr>
              <a:tr h="288128">
                <a:tc rowSpan="6"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1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PROD_bridge_A_1a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A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00(10)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1 (IN)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659433"/>
                  </a:ext>
                </a:extLst>
              </a:tr>
              <a:tr h="28812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PROD_bridge_A_1b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A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00(10)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3 (OUT)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061645"/>
                  </a:ext>
                </a:extLst>
              </a:tr>
              <a:tr h="2881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PROD_bridge_A_1a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B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01(11)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1 (IN)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568713"/>
                  </a:ext>
                </a:extLst>
              </a:tr>
              <a:tr h="2881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PROD_bridge_A_1b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B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01(11)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3 (OUT)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431323"/>
                  </a:ext>
                </a:extLst>
              </a:tr>
              <a:tr h="2881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PROD_bridge_A_1a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C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02(12)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1 (IN)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02259"/>
                  </a:ext>
                </a:extLst>
              </a:tr>
              <a:tr h="2881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PROD_bridge_A_1b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C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02(12)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3 (OUT)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982511"/>
                  </a:ext>
                </a:extLst>
              </a:tr>
              <a:tr h="28812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2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PROD_bridge_B_1c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A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20(30)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1 (IN)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809154"/>
                  </a:ext>
                </a:extLst>
              </a:tr>
              <a:tr h="2881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PROD_bridge_B_1d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A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20(30)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3 (OUT)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768276"/>
                  </a:ext>
                </a:extLst>
              </a:tr>
              <a:tr h="2881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PROD_bridge_B_1c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B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21(31)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1 (IN)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27447"/>
                  </a:ext>
                </a:extLst>
              </a:tr>
              <a:tr h="2881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PROD_bridge_B_1d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B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21(31)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3 (OUT)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148006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7D707346-C622-4319-9768-F8B131163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04" y="1262652"/>
            <a:ext cx="6287326" cy="4933006"/>
          </a:xfrm>
          <a:prstGeom prst="rect">
            <a:avLst/>
          </a:prstGeom>
        </p:spPr>
      </p:pic>
      <p:graphicFrame>
        <p:nvGraphicFramePr>
          <p:cNvPr id="1207" name="Table 7">
            <a:extLst>
              <a:ext uri="{FF2B5EF4-FFF2-40B4-BE49-F238E27FC236}">
                <a16:creationId xmlns:a16="http://schemas.microsoft.com/office/drawing/2014/main" id="{54B307CA-8230-495B-A806-76487A606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624938"/>
              </p:ext>
            </p:extLst>
          </p:nvPr>
        </p:nvGraphicFramePr>
        <p:xfrm>
          <a:off x="6877423" y="4798348"/>
          <a:ext cx="5044140" cy="1579232"/>
        </p:xfrm>
        <a:graphic>
          <a:graphicData uri="http://schemas.openxmlformats.org/drawingml/2006/table">
            <a:tbl>
              <a:tblPr firstRow="1" bandRow="1"/>
              <a:tblGrid>
                <a:gridCol w="729130">
                  <a:extLst>
                    <a:ext uri="{9D8B030D-6E8A-4147-A177-3AD203B41FA5}">
                      <a16:colId xmlns:a16="http://schemas.microsoft.com/office/drawing/2014/main" val="1763746228"/>
                    </a:ext>
                  </a:extLst>
                </a:gridCol>
                <a:gridCol w="1616000">
                  <a:extLst>
                    <a:ext uri="{9D8B030D-6E8A-4147-A177-3AD203B41FA5}">
                      <a16:colId xmlns:a16="http://schemas.microsoft.com/office/drawing/2014/main" val="3343341004"/>
                    </a:ext>
                  </a:extLst>
                </a:gridCol>
                <a:gridCol w="681354">
                  <a:extLst>
                    <a:ext uri="{9D8B030D-6E8A-4147-A177-3AD203B41FA5}">
                      <a16:colId xmlns:a16="http://schemas.microsoft.com/office/drawing/2014/main" val="2655163323"/>
                    </a:ext>
                  </a:extLst>
                </a:gridCol>
                <a:gridCol w="1008828">
                  <a:extLst>
                    <a:ext uri="{9D8B030D-6E8A-4147-A177-3AD203B41FA5}">
                      <a16:colId xmlns:a16="http://schemas.microsoft.com/office/drawing/2014/main" val="2552619663"/>
                    </a:ext>
                  </a:extLst>
                </a:gridCol>
                <a:gridCol w="1008828">
                  <a:extLst>
                    <a:ext uri="{9D8B030D-6E8A-4147-A177-3AD203B41FA5}">
                      <a16:colId xmlns:a16="http://schemas.microsoft.com/office/drawing/2014/main" val="811424435"/>
                    </a:ext>
                  </a:extLst>
                </a:gridCol>
              </a:tblGrid>
              <a:tr h="407345"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Stack 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ATTO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Bridge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SAS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Port 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Shelf ID 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Shelf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Port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066802"/>
                  </a:ext>
                </a:extLst>
              </a:tr>
              <a:tr h="288128">
                <a:tc rowSpan="4"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1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BLD_bridge_A_1a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A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00(10)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1 (IN)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659433"/>
                  </a:ext>
                </a:extLst>
              </a:tr>
              <a:tr h="28812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BLD</a:t>
                      </a:r>
                      <a:r>
                        <a:rPr lang="en-US" altLang="ko-KR" sz="1100" dirty="0">
                          <a:latin typeface="+mn-lt"/>
                        </a:rPr>
                        <a:t>_bridge_A_1b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A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00(10)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3 (OUT)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061645"/>
                  </a:ext>
                </a:extLst>
              </a:tr>
              <a:tr h="2881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BLD</a:t>
                      </a:r>
                      <a:r>
                        <a:rPr lang="en-US" altLang="ko-KR" sz="1100" dirty="0">
                          <a:latin typeface="+mn-lt"/>
                        </a:rPr>
                        <a:t>_bridge_A_1a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B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01(11)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1 (IN)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568713"/>
                  </a:ext>
                </a:extLst>
              </a:tr>
              <a:tr h="2881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맑은 고딕" panose="020F0502020204030204"/>
                          <a:ea typeface="+mn-ea"/>
                          <a:cs typeface="+mn-cs"/>
                        </a:rPr>
                        <a:t>BLD</a:t>
                      </a:r>
                      <a:r>
                        <a:rPr lang="en-US" altLang="ko-KR" sz="1100" dirty="0">
                          <a:latin typeface="+mn-lt"/>
                        </a:rPr>
                        <a:t>_bridge_A_1b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B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01(11)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3 (OUT)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431323"/>
                  </a:ext>
                </a:extLst>
              </a:tr>
            </a:tbl>
          </a:graphicData>
        </a:graphic>
      </p:graphicFrame>
      <p:sp>
        <p:nvSpPr>
          <p:cNvPr id="1208" name="TextBox 1207">
            <a:extLst>
              <a:ext uri="{FF2B5EF4-FFF2-40B4-BE49-F238E27FC236}">
                <a16:creationId xmlns:a16="http://schemas.microsoft.com/office/drawing/2014/main" id="{C95ABC5D-B061-4E37-8750-0A52C1F8C12D}"/>
              </a:ext>
            </a:extLst>
          </p:cNvPr>
          <p:cNvSpPr txBox="1"/>
          <p:nvPr/>
        </p:nvSpPr>
        <p:spPr>
          <a:xfrm>
            <a:off x="8735251" y="874306"/>
            <a:ext cx="209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PROD SAS Port map</a:t>
            </a:r>
          </a:p>
        </p:txBody>
      </p:sp>
      <p:sp>
        <p:nvSpPr>
          <p:cNvPr id="1209" name="TextBox 1208">
            <a:extLst>
              <a:ext uri="{FF2B5EF4-FFF2-40B4-BE49-F238E27FC236}">
                <a16:creationId xmlns:a16="http://schemas.microsoft.com/office/drawing/2014/main" id="{AD9D4233-F7EA-4724-A505-358BBC3CC5C1}"/>
              </a:ext>
            </a:extLst>
          </p:cNvPr>
          <p:cNvSpPr txBox="1"/>
          <p:nvPr/>
        </p:nvSpPr>
        <p:spPr>
          <a:xfrm>
            <a:off x="8735251" y="4502092"/>
            <a:ext cx="2097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BLD SAS Port map</a:t>
            </a:r>
          </a:p>
        </p:txBody>
      </p:sp>
    </p:spTree>
    <p:extLst>
      <p:ext uri="{BB962C8B-B14F-4D97-AF65-F5344CB8AC3E}">
        <p14:creationId xmlns:p14="http://schemas.microsoft.com/office/powerpoint/2010/main" val="1119790194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>
              <a:lnSpc>
                <a:spcPct val="140000"/>
              </a:lnSpc>
            </a:pPr>
            <a:r>
              <a:rPr lang="en-US" altLang="ko-KR" sz="3200" b="1" dirty="0">
                <a:cs typeface="Calibri" panose="020F0502020204030204" pitchFamily="34" charset="0"/>
              </a:rPr>
              <a:t>Backend FC </a:t>
            </a:r>
            <a:r>
              <a:rPr lang="ko-KR" altLang="en-US" sz="3200" b="1" dirty="0">
                <a:cs typeface="Calibri" panose="020F0502020204030204" pitchFamily="34" charset="0"/>
              </a:rPr>
              <a:t>구성 </a:t>
            </a:r>
            <a:r>
              <a:rPr lang="en-US" altLang="ko-KR" sz="3200" b="1" dirty="0">
                <a:cs typeface="Calibri" panose="020F0502020204030204" pitchFamily="34" charset="0"/>
              </a:rPr>
              <a:t>(FC-VI &amp; Initiator) - BLD</a:t>
            </a:r>
            <a:endParaRPr lang="en-US" altLang="ko-KR" sz="3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27" name="Table 7">
            <a:extLst>
              <a:ext uri="{FF2B5EF4-FFF2-40B4-BE49-F238E27FC236}">
                <a16:creationId xmlns:a16="http://schemas.microsoft.com/office/drawing/2014/main" id="{8D702B2F-82FC-44E2-9F25-22F8773AB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529277"/>
              </p:ext>
            </p:extLst>
          </p:nvPr>
        </p:nvGraphicFramePr>
        <p:xfrm>
          <a:off x="494910" y="1186006"/>
          <a:ext cx="10950033" cy="5254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703">
                  <a:extLst>
                    <a:ext uri="{9D8B030D-6E8A-4147-A177-3AD203B41FA5}">
                      <a16:colId xmlns:a16="http://schemas.microsoft.com/office/drawing/2014/main" val="3068584931"/>
                    </a:ext>
                  </a:extLst>
                </a:gridCol>
                <a:gridCol w="1243105">
                  <a:extLst>
                    <a:ext uri="{9D8B030D-6E8A-4147-A177-3AD203B41FA5}">
                      <a16:colId xmlns:a16="http://schemas.microsoft.com/office/drawing/2014/main" val="3862315223"/>
                    </a:ext>
                  </a:extLst>
                </a:gridCol>
                <a:gridCol w="2940424">
                  <a:extLst>
                    <a:ext uri="{9D8B030D-6E8A-4147-A177-3AD203B41FA5}">
                      <a16:colId xmlns:a16="http://schemas.microsoft.com/office/drawing/2014/main" val="1509742244"/>
                    </a:ext>
                  </a:extLst>
                </a:gridCol>
                <a:gridCol w="2892612">
                  <a:extLst>
                    <a:ext uri="{9D8B030D-6E8A-4147-A177-3AD203B41FA5}">
                      <a16:colId xmlns:a16="http://schemas.microsoft.com/office/drawing/2014/main" val="4205763880"/>
                    </a:ext>
                  </a:extLst>
                </a:gridCol>
                <a:gridCol w="1984189">
                  <a:extLst>
                    <a:ext uri="{9D8B030D-6E8A-4147-A177-3AD203B41FA5}">
                      <a16:colId xmlns:a16="http://schemas.microsoft.com/office/drawing/2014/main" val="2139212975"/>
                    </a:ext>
                  </a:extLst>
                </a:gridCol>
              </a:tblGrid>
              <a:tr h="276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System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FC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Port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Configuration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Brocade G610-A1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Brocade G610-A2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461450"/>
                  </a:ext>
                </a:extLst>
              </a:tr>
              <a:tr h="276574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MCC-AFF400AC1-A-N1</a:t>
                      </a:r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FC-VI  (NVMIRROR)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FC0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253052"/>
                  </a:ext>
                </a:extLst>
              </a:tr>
              <a:tr h="276574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FC-VI (NVMIRROR)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388775"/>
                  </a:ext>
                </a:extLst>
              </a:tr>
              <a:tr h="276574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Initiator for DISK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FC2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51143"/>
                  </a:ext>
                </a:extLst>
              </a:tr>
              <a:tr h="276574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Initiator for DISK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FC2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287020"/>
                  </a:ext>
                </a:extLst>
              </a:tr>
              <a:tr h="276574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Initiator for DISK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FC3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668519"/>
                  </a:ext>
                </a:extLst>
              </a:tr>
              <a:tr h="276574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Initiator for DISK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426773"/>
                  </a:ext>
                </a:extLst>
              </a:tr>
              <a:tr h="2765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ATTO7600N-A1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168261"/>
                  </a:ext>
                </a:extLst>
              </a:tr>
              <a:tr h="276574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FC8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928368"/>
                  </a:ext>
                </a:extLst>
              </a:tr>
              <a:tr h="276574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MCC-AFF400AC1-A-N2</a:t>
                      </a:r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FC-VI  (NVMIRROR)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034904"/>
                  </a:ext>
                </a:extLst>
              </a:tr>
              <a:tr h="276574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FC-VI (NVMIRROR)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287624"/>
                  </a:ext>
                </a:extLst>
              </a:tr>
              <a:tr h="276574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Initiator for DISK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590522"/>
                  </a:ext>
                </a:extLst>
              </a:tr>
              <a:tr h="276574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Initiator for DISK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FC6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935051"/>
                  </a:ext>
                </a:extLst>
              </a:tr>
              <a:tr h="276574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Initiator for DISK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FC7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571697"/>
                  </a:ext>
                </a:extLst>
              </a:tr>
              <a:tr h="276574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Initiator for DISK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FC7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119377"/>
                  </a:ext>
                </a:extLst>
              </a:tr>
              <a:tr h="2765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ATTO7600N-A2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091005"/>
                  </a:ext>
                </a:extLst>
              </a:tr>
              <a:tr h="276574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FC9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4755795"/>
                  </a:ext>
                </a:extLst>
              </a:tr>
              <a:tr h="276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Brocade G610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FC23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FC23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7462846"/>
                  </a:ext>
                </a:extLst>
              </a:tr>
              <a:tr h="276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Brocade G610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FC24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FC24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134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753429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>
              <a:lnSpc>
                <a:spcPct val="140000"/>
              </a:lnSpc>
            </a:pPr>
            <a:r>
              <a:rPr lang="en-US" altLang="ko-KR" sz="3200" b="1" dirty="0">
                <a:cs typeface="Calibri" panose="020F0502020204030204" pitchFamily="34" charset="0"/>
              </a:rPr>
              <a:t>Backend FC </a:t>
            </a:r>
            <a:r>
              <a:rPr lang="ko-KR" altLang="en-US" sz="3200" b="1" dirty="0">
                <a:cs typeface="Calibri" panose="020F0502020204030204" pitchFamily="34" charset="0"/>
              </a:rPr>
              <a:t>구성 </a:t>
            </a:r>
            <a:r>
              <a:rPr lang="en-US" altLang="ko-KR" sz="3200" b="1" dirty="0">
                <a:cs typeface="Calibri" panose="020F0502020204030204" pitchFamily="34" charset="0"/>
              </a:rPr>
              <a:t>(FC-VI &amp; Initiator) - PROD</a:t>
            </a:r>
            <a:endParaRPr lang="en-US" altLang="ko-KR" sz="3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27" name="Table 7">
            <a:extLst>
              <a:ext uri="{FF2B5EF4-FFF2-40B4-BE49-F238E27FC236}">
                <a16:creationId xmlns:a16="http://schemas.microsoft.com/office/drawing/2014/main" id="{8D702B2F-82FC-44E2-9F25-22F8773AB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122450"/>
              </p:ext>
            </p:extLst>
          </p:nvPr>
        </p:nvGraphicFramePr>
        <p:xfrm>
          <a:off x="524093" y="1145651"/>
          <a:ext cx="10950033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703">
                  <a:extLst>
                    <a:ext uri="{9D8B030D-6E8A-4147-A177-3AD203B41FA5}">
                      <a16:colId xmlns:a16="http://schemas.microsoft.com/office/drawing/2014/main" val="3068584931"/>
                    </a:ext>
                  </a:extLst>
                </a:gridCol>
                <a:gridCol w="1243105">
                  <a:extLst>
                    <a:ext uri="{9D8B030D-6E8A-4147-A177-3AD203B41FA5}">
                      <a16:colId xmlns:a16="http://schemas.microsoft.com/office/drawing/2014/main" val="3862315223"/>
                    </a:ext>
                  </a:extLst>
                </a:gridCol>
                <a:gridCol w="2940424">
                  <a:extLst>
                    <a:ext uri="{9D8B030D-6E8A-4147-A177-3AD203B41FA5}">
                      <a16:colId xmlns:a16="http://schemas.microsoft.com/office/drawing/2014/main" val="1509742244"/>
                    </a:ext>
                  </a:extLst>
                </a:gridCol>
                <a:gridCol w="2892612">
                  <a:extLst>
                    <a:ext uri="{9D8B030D-6E8A-4147-A177-3AD203B41FA5}">
                      <a16:colId xmlns:a16="http://schemas.microsoft.com/office/drawing/2014/main" val="4205763880"/>
                    </a:ext>
                  </a:extLst>
                </a:gridCol>
                <a:gridCol w="1984189">
                  <a:extLst>
                    <a:ext uri="{9D8B030D-6E8A-4147-A177-3AD203B41FA5}">
                      <a16:colId xmlns:a16="http://schemas.microsoft.com/office/drawing/2014/main" val="2139212975"/>
                    </a:ext>
                  </a:extLst>
                </a:gridCol>
              </a:tblGrid>
              <a:tr h="220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System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FC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Port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Configuration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Brocade G610-A1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Brocade G610-A2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461450"/>
                  </a:ext>
                </a:extLst>
              </a:tr>
              <a:tr h="220216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MCC-AFF400AC1-A-N1</a:t>
                      </a:r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FC-VI  (NVMIRROR)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FC0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253052"/>
                  </a:ext>
                </a:extLst>
              </a:tr>
              <a:tr h="195747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FC-VI (NVMIRROR)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388775"/>
                  </a:ext>
                </a:extLst>
              </a:tr>
              <a:tr h="195747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Initiator for DISK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FC2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51143"/>
                  </a:ext>
                </a:extLst>
              </a:tr>
              <a:tr h="195747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Initiator for DISK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287020"/>
                  </a:ext>
                </a:extLst>
              </a:tr>
              <a:tr h="195747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Initiator for DISK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FC3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668519"/>
                  </a:ext>
                </a:extLst>
              </a:tr>
              <a:tr h="195747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Initiator for DISK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426773"/>
                  </a:ext>
                </a:extLst>
              </a:tr>
              <a:tr h="19574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ATTO7600N-A1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168261"/>
                  </a:ext>
                </a:extLst>
              </a:tr>
              <a:tr h="195747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FC8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928368"/>
                  </a:ext>
                </a:extLst>
              </a:tr>
              <a:tr h="195747">
                <a:tc rowSpan="2"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ATTO7600N-A2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5253677"/>
                  </a:ext>
                </a:extLst>
              </a:tr>
              <a:tr h="195747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FC9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596197"/>
                  </a:ext>
                </a:extLst>
              </a:tr>
              <a:tr h="195747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00" smtClean="0"/>
                        <a:t>MCC-AFF400AC1-A-N2</a:t>
                      </a:r>
                      <a:endParaRPr lang="en-US" altLang="ko-KR" sz="1000" dirty="0"/>
                    </a:p>
                    <a:p>
                      <a:pPr algn="ctr" latinLnBrk="1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FC-VI  (NVMIRROR)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034904"/>
                  </a:ext>
                </a:extLst>
              </a:tr>
              <a:tr h="195747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FC-VI (NVMIRROR)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287624"/>
                  </a:ext>
                </a:extLst>
              </a:tr>
              <a:tr h="195747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Initiator for DISK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590522"/>
                  </a:ext>
                </a:extLst>
              </a:tr>
              <a:tr h="195747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Initiator for DISK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FC6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935051"/>
                  </a:ext>
                </a:extLst>
              </a:tr>
              <a:tr h="195747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Initiator for DISK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FC7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571697"/>
                  </a:ext>
                </a:extLst>
              </a:tr>
              <a:tr h="195747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Initiator for DISK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FC7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119377"/>
                  </a:ext>
                </a:extLst>
              </a:tr>
              <a:tr h="19574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ATTO7600N-A3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091005"/>
                  </a:ext>
                </a:extLst>
              </a:tr>
              <a:tr h="195747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FC10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4755795"/>
                  </a:ext>
                </a:extLst>
              </a:tr>
              <a:tr h="195747">
                <a:tc rowSpan="2"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ATTO7600N-A4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FC11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593307"/>
                  </a:ext>
                </a:extLst>
              </a:tr>
              <a:tr h="195747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FC11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3262987"/>
                  </a:ext>
                </a:extLst>
              </a:tr>
              <a:tr h="195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Brocade G610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FC23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FC23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7462846"/>
                  </a:ext>
                </a:extLst>
              </a:tr>
              <a:tr h="1957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Brocade G610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ISL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FC24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FC24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134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978872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>
              <a:lnSpc>
                <a:spcPct val="140000"/>
              </a:lnSpc>
            </a:pPr>
            <a:r>
              <a:rPr lang="en-US" altLang="ko-KR" sz="3200" b="1" dirty="0">
                <a:cs typeface="Calibri" panose="020F0502020204030204" pitchFamily="34" charset="0"/>
              </a:rPr>
              <a:t>Network Cabling </a:t>
            </a:r>
            <a:r>
              <a:rPr lang="ko-KR" altLang="en-US" sz="3200" b="1" dirty="0">
                <a:cs typeface="Calibri" panose="020F0502020204030204" pitchFamily="34" charset="0"/>
              </a:rPr>
              <a:t>구성도</a:t>
            </a:r>
            <a:endParaRPr lang="en-US" altLang="ko-KR" sz="3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612BA4-D8FE-4D87-9FFB-BB235635CBD2}"/>
              </a:ext>
            </a:extLst>
          </p:cNvPr>
          <p:cNvSpPr txBox="1"/>
          <p:nvPr/>
        </p:nvSpPr>
        <p:spPr>
          <a:xfrm>
            <a:off x="5932189" y="1577723"/>
            <a:ext cx="68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800" b="1" dirty="0">
                <a:solidFill>
                  <a:srgbClr val="00B050"/>
                </a:solidFill>
                <a:latin typeface="맑은 고딕" panose="020F0502020204030204"/>
                <a:ea typeface="맑은 고딕" panose="020B0503020000020004" pitchFamily="50" charset="-127"/>
              </a:rPr>
              <a:t>e0M</a:t>
            </a:r>
            <a:endParaRPr lang="ko-KR" altLang="en-US" sz="1800" b="1" dirty="0">
              <a:solidFill>
                <a:srgbClr val="00B05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33EB08-A178-401E-922D-0908D62AAA08}"/>
              </a:ext>
            </a:extLst>
          </p:cNvPr>
          <p:cNvSpPr txBox="1"/>
          <p:nvPr/>
        </p:nvSpPr>
        <p:spPr>
          <a:xfrm>
            <a:off x="5792410" y="2143932"/>
            <a:ext cx="68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800" b="1" dirty="0">
                <a:solidFill>
                  <a:srgbClr val="00B050"/>
                </a:solidFill>
                <a:latin typeface="맑은 고딕" panose="020F0502020204030204"/>
                <a:ea typeface="맑은 고딕" panose="020B0503020000020004" pitchFamily="50" charset="-127"/>
              </a:rPr>
              <a:t>e0M</a:t>
            </a:r>
            <a:endParaRPr lang="ko-KR" altLang="en-US" sz="1800" b="1" dirty="0">
              <a:solidFill>
                <a:srgbClr val="00B05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083174-FF77-4B13-9AB4-D34691D1D916}"/>
              </a:ext>
            </a:extLst>
          </p:cNvPr>
          <p:cNvSpPr txBox="1"/>
          <p:nvPr/>
        </p:nvSpPr>
        <p:spPr>
          <a:xfrm>
            <a:off x="2206112" y="1868213"/>
            <a:ext cx="2388197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TO Cluster </a:t>
            </a:r>
            <a:r>
              <a:rPr lang="en-US" altLang="ko-KR" sz="10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Mgmt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Switch Port 1/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#</a:t>
            </a:r>
            <a:endParaRPr lang="ko-KR" altLang="en-US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52A733-DCFB-4093-9FA8-7C8BDD6E0B85}"/>
              </a:ext>
            </a:extLst>
          </p:cNvPr>
          <p:cNvSpPr txBox="1"/>
          <p:nvPr/>
        </p:nvSpPr>
        <p:spPr>
          <a:xfrm>
            <a:off x="2227040" y="2355287"/>
            <a:ext cx="2388197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TO Cluster </a:t>
            </a:r>
            <a:r>
              <a:rPr lang="en-US" altLang="ko-KR" sz="1000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Mgmt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Switch Port 1/</a:t>
            </a:r>
            <a:r>
              <a:rPr lang="en-US" altLang="ko-KR" sz="10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#</a:t>
            </a:r>
            <a:endParaRPr lang="ko-KR" altLang="en-US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B4001-DC78-43D3-952F-15AF721C5C1C}"/>
              </a:ext>
            </a:extLst>
          </p:cNvPr>
          <p:cNvSpPr txBox="1"/>
          <p:nvPr/>
        </p:nvSpPr>
        <p:spPr>
          <a:xfrm>
            <a:off x="7473008" y="1522098"/>
            <a:ext cx="127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800" b="1" dirty="0">
                <a:solidFill>
                  <a:srgbClr val="7030A0"/>
                </a:solidFill>
                <a:latin typeface="맑은 고딕" panose="020F0502020204030204"/>
                <a:ea typeface="맑은 고딕" panose="020B0503020000020004" pitchFamily="50" charset="-127"/>
              </a:rPr>
              <a:t>e0C,e0d</a:t>
            </a:r>
            <a:endParaRPr lang="ko-KR" altLang="en-US" sz="1800" b="1" dirty="0">
              <a:solidFill>
                <a:srgbClr val="7030A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DAF5A6-87B3-44C2-896C-2DD9D62CF2CB}"/>
              </a:ext>
            </a:extLst>
          </p:cNvPr>
          <p:cNvSpPr txBox="1"/>
          <p:nvPr/>
        </p:nvSpPr>
        <p:spPr>
          <a:xfrm>
            <a:off x="7512377" y="2079834"/>
            <a:ext cx="151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800" b="1" dirty="0">
                <a:solidFill>
                  <a:srgbClr val="7030A0"/>
                </a:solidFill>
                <a:latin typeface="맑은 고딕" panose="020F0502020204030204"/>
                <a:ea typeface="맑은 고딕" panose="020B0503020000020004" pitchFamily="50" charset="-127"/>
              </a:rPr>
              <a:t>e0C, e0d</a:t>
            </a:r>
            <a:endParaRPr lang="ko-KR" altLang="en-US" sz="1800" b="1" dirty="0">
              <a:solidFill>
                <a:srgbClr val="7030A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1BF4A1-4323-4BF0-AD29-BC680E36BED7}"/>
              </a:ext>
            </a:extLst>
          </p:cNvPr>
          <p:cNvSpPr txBox="1"/>
          <p:nvPr/>
        </p:nvSpPr>
        <p:spPr>
          <a:xfrm>
            <a:off x="9219504" y="1853903"/>
            <a:ext cx="2388197" cy="2462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TO 10Gbp Switch Port 1/6, 1/7</a:t>
            </a:r>
            <a:endParaRPr lang="ko-KR" altLang="en-US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3B816A-2903-4B02-8791-30DBB1A6EEF3}"/>
              </a:ext>
            </a:extLst>
          </p:cNvPr>
          <p:cNvSpPr txBox="1"/>
          <p:nvPr/>
        </p:nvSpPr>
        <p:spPr>
          <a:xfrm>
            <a:off x="9219504" y="2313965"/>
            <a:ext cx="2388197" cy="2462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sz="1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TO 10Gbp Switch Port 1/6, 1/7</a:t>
            </a:r>
            <a:endParaRPr lang="ko-KR" altLang="en-US" sz="10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255EB64-8EAF-4479-BBE4-5F6CE7889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23" y="1868213"/>
            <a:ext cx="8716625" cy="406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42528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>
              <a:lnSpc>
                <a:spcPct val="140000"/>
              </a:lnSpc>
            </a:pPr>
            <a:r>
              <a:rPr lang="en-US" altLang="ko-KR" sz="3200" b="1" dirty="0">
                <a:cs typeface="Calibri" panose="020F0502020204030204" pitchFamily="34" charset="0"/>
              </a:rPr>
              <a:t>Network Physical Configuration Overview(1)</a:t>
            </a:r>
            <a:endParaRPr lang="en-US" altLang="ko-KR" sz="3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30" name="표 6">
            <a:extLst>
              <a:ext uri="{FF2B5EF4-FFF2-40B4-BE49-F238E27FC236}">
                <a16:creationId xmlns:a16="http://schemas.microsoft.com/office/drawing/2014/main" id="{28024F0A-B139-45F6-A050-0C77049E1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812822"/>
              </p:ext>
            </p:extLst>
          </p:nvPr>
        </p:nvGraphicFramePr>
        <p:xfrm>
          <a:off x="396431" y="4234550"/>
          <a:ext cx="11281219" cy="1395311"/>
        </p:xfrm>
        <a:graphic>
          <a:graphicData uri="http://schemas.openxmlformats.org/drawingml/2006/table">
            <a:tbl>
              <a:tblPr firstRow="1" bandRow="1"/>
              <a:tblGrid>
                <a:gridCol w="2030019">
                  <a:extLst>
                    <a:ext uri="{9D8B030D-6E8A-4147-A177-3AD203B41FA5}">
                      <a16:colId xmlns:a16="http://schemas.microsoft.com/office/drawing/2014/main" val="3617598779"/>
                    </a:ext>
                  </a:extLst>
                </a:gridCol>
                <a:gridCol w="3362201">
                  <a:extLst>
                    <a:ext uri="{9D8B030D-6E8A-4147-A177-3AD203B41FA5}">
                      <a16:colId xmlns:a16="http://schemas.microsoft.com/office/drawing/2014/main" val="77057315"/>
                    </a:ext>
                  </a:extLst>
                </a:gridCol>
                <a:gridCol w="1261929">
                  <a:extLst>
                    <a:ext uri="{9D8B030D-6E8A-4147-A177-3AD203B41FA5}">
                      <a16:colId xmlns:a16="http://schemas.microsoft.com/office/drawing/2014/main" val="1689216680"/>
                    </a:ext>
                  </a:extLst>
                </a:gridCol>
                <a:gridCol w="1998172">
                  <a:extLst>
                    <a:ext uri="{9D8B030D-6E8A-4147-A177-3AD203B41FA5}">
                      <a16:colId xmlns:a16="http://schemas.microsoft.com/office/drawing/2014/main" val="2114849934"/>
                    </a:ext>
                  </a:extLst>
                </a:gridCol>
                <a:gridCol w="2628898">
                  <a:extLst>
                    <a:ext uri="{9D8B030D-6E8A-4147-A177-3AD203B41FA5}">
                      <a16:colId xmlns:a16="http://schemas.microsoft.com/office/drawing/2014/main" val="1923764045"/>
                    </a:ext>
                  </a:extLst>
                </a:gridCol>
              </a:tblGrid>
              <a:tr h="292407"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err="1"/>
                        <a:t>Epuipment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/>
                        <a:t>Ethernet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/>
                        <a:t>Detail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/>
                        <a:t>Storage Network Port 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/>
                        <a:t>Destination Switch 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162120"/>
                  </a:ext>
                </a:extLst>
              </a:tr>
              <a:tr h="435722"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smtClean="0"/>
                        <a:t>MCC-AFF400AC1-A-N1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10GbE ports for Storage Connectivity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 x 10G SFP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e0e, e0f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Pri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/ Sec Switch Eth1/6 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587997"/>
                  </a:ext>
                </a:extLst>
              </a:tr>
              <a:tr h="333591"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smtClean="0"/>
                        <a:t>MCC-AFF400AC1-A-N2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10GbE ports for Storage Connectivity 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 x 10G SFP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e0e, e0f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Pri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/ Sec Switch Eth1/7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054276"/>
                  </a:ext>
                </a:extLst>
              </a:tr>
              <a:tr h="333591">
                <a:tc gridSpan="2"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/>
                        <a:t>Total 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/>
                        <a:t>    2 X 10G SFP 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739284"/>
                  </a:ext>
                </a:extLst>
              </a:tr>
            </a:tbl>
          </a:graphicData>
        </a:graphic>
      </p:graphicFrame>
      <p:graphicFrame>
        <p:nvGraphicFramePr>
          <p:cNvPr id="31" name="표 9">
            <a:extLst>
              <a:ext uri="{FF2B5EF4-FFF2-40B4-BE49-F238E27FC236}">
                <a16:creationId xmlns:a16="http://schemas.microsoft.com/office/drawing/2014/main" id="{155E5958-7C6D-417D-B1FB-8B0EB39C5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074889"/>
              </p:ext>
            </p:extLst>
          </p:nvPr>
        </p:nvGraphicFramePr>
        <p:xfrm>
          <a:off x="396430" y="1565260"/>
          <a:ext cx="11281220" cy="1540604"/>
        </p:xfrm>
        <a:graphic>
          <a:graphicData uri="http://schemas.openxmlformats.org/drawingml/2006/table">
            <a:tbl>
              <a:tblPr firstRow="1" bandRow="1"/>
              <a:tblGrid>
                <a:gridCol w="1952324">
                  <a:extLst>
                    <a:ext uri="{9D8B030D-6E8A-4147-A177-3AD203B41FA5}">
                      <a16:colId xmlns:a16="http://schemas.microsoft.com/office/drawing/2014/main" val="4215510765"/>
                    </a:ext>
                  </a:extLst>
                </a:gridCol>
                <a:gridCol w="2761129">
                  <a:extLst>
                    <a:ext uri="{9D8B030D-6E8A-4147-A177-3AD203B41FA5}">
                      <a16:colId xmlns:a16="http://schemas.microsoft.com/office/drawing/2014/main" val="2507942217"/>
                    </a:ext>
                  </a:extLst>
                </a:gridCol>
                <a:gridCol w="1275937">
                  <a:extLst>
                    <a:ext uri="{9D8B030D-6E8A-4147-A177-3AD203B41FA5}">
                      <a16:colId xmlns:a16="http://schemas.microsoft.com/office/drawing/2014/main" val="1409802780"/>
                    </a:ext>
                  </a:extLst>
                </a:gridCol>
                <a:gridCol w="1970131">
                  <a:extLst>
                    <a:ext uri="{9D8B030D-6E8A-4147-A177-3AD203B41FA5}">
                      <a16:colId xmlns:a16="http://schemas.microsoft.com/office/drawing/2014/main" val="161378903"/>
                    </a:ext>
                  </a:extLst>
                </a:gridCol>
                <a:gridCol w="3321699">
                  <a:extLst>
                    <a:ext uri="{9D8B030D-6E8A-4147-A177-3AD203B41FA5}">
                      <a16:colId xmlns:a16="http://schemas.microsoft.com/office/drawing/2014/main" val="134336798"/>
                    </a:ext>
                  </a:extLst>
                </a:gridCol>
              </a:tblGrid>
              <a:tr h="361148"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/>
                        <a:t>Equipment 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/>
                        <a:t>Ethernet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/>
                        <a:t>Detail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Storage Network Port 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Destination Switch 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147288"/>
                  </a:ext>
                </a:extLst>
              </a:tr>
              <a:tr h="393152"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smtClean="0"/>
                        <a:t>MCC-AFF400AC1-A-N1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/>
                        <a:t>1GbE ports for storage Connectivity 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/>
                        <a:t>1 X RJ45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e0M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Mgmt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Switch Port #/1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737335"/>
                  </a:ext>
                </a:extLst>
              </a:tr>
              <a:tr h="393152"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smtClean="0"/>
                        <a:t>MCC-AFF400AC1-A-N2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/>
                        <a:t>1GbE ports for storage Connectivity 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/>
                        <a:t>1 X RJ45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e0M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Mgmt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Switch Port #/2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338127"/>
                  </a:ext>
                </a:extLst>
              </a:tr>
              <a:tr h="393152">
                <a:tc gridSpan="2"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/>
                        <a:t>Total 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/>
                        <a:t>2 X UTP</a:t>
                      </a:r>
                      <a:endParaRPr lang="ko-KR" altLang="en-US" sz="12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881990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301803D-AC16-4A89-B09D-CF67CB7AF93B}"/>
              </a:ext>
            </a:extLst>
          </p:cNvPr>
          <p:cNvSpPr txBox="1"/>
          <p:nvPr/>
        </p:nvSpPr>
        <p:spPr>
          <a:xfrm>
            <a:off x="396431" y="5790084"/>
            <a:ext cx="8502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200" smtClean="0">
                <a:latin typeface="맑은 고딕" panose="020F0502020204030204"/>
                <a:ea typeface="맑은 고딕" panose="020B0503020000020004" pitchFamily="50" charset="-127"/>
              </a:rPr>
              <a:t>MCC-AFF400AC1-A </a:t>
            </a:r>
            <a:r>
              <a:rPr lang="ko-KR" altLang="en-US" sz="1200" dirty="0">
                <a:latin typeface="맑은 고딕" panose="020F0502020204030204"/>
                <a:ea typeface="맑은 고딕" panose="020B0503020000020004" pitchFamily="50" charset="-127"/>
              </a:rPr>
              <a:t>장비의 </a:t>
            </a:r>
            <a:r>
              <a:rPr lang="en-US" altLang="ko-KR" sz="1200" dirty="0">
                <a:latin typeface="맑은 고딕" panose="020F0502020204030204"/>
                <a:ea typeface="맑은 고딕" panose="020B0503020000020004" pitchFamily="50" charset="-127"/>
              </a:rPr>
              <a:t>10GbE MCC &amp; </a:t>
            </a:r>
            <a:r>
              <a:rPr lang="en-US" altLang="ko-KR" sz="1200" dirty="0" err="1">
                <a:latin typeface="맑은 고딕" panose="020F0502020204030204"/>
                <a:ea typeface="맑은 고딕" panose="020B0503020000020004" pitchFamily="50" charset="-127"/>
              </a:rPr>
              <a:t>Snapmirror</a:t>
            </a:r>
            <a:r>
              <a:rPr lang="en-US" altLang="ko-KR" sz="1200" dirty="0">
                <a:latin typeface="맑은 고딕" panose="020F0502020204030204"/>
                <a:ea typeface="맑은 고딕" panose="020B0503020000020004" pitchFamily="50" charset="-127"/>
              </a:rPr>
              <a:t> Network port</a:t>
            </a:r>
            <a:r>
              <a:rPr lang="ko-KR" altLang="en-US" sz="1200" dirty="0">
                <a:latin typeface="맑은 고딕" panose="020F0502020204030204"/>
                <a:ea typeface="맑은 고딕" panose="020B0503020000020004" pitchFamily="50" charset="-127"/>
              </a:rPr>
              <a:t>들은 </a:t>
            </a:r>
            <a:r>
              <a:rPr lang="en-US" altLang="ko-KR" sz="1200" dirty="0" err="1">
                <a:latin typeface="맑은 고딕" panose="020F0502020204030204"/>
                <a:ea typeface="맑은 고딕" panose="020B0503020000020004" pitchFamily="50" charset="-127"/>
              </a:rPr>
              <a:t>Single_mode</a:t>
            </a:r>
            <a:r>
              <a:rPr lang="en-US" altLang="ko-KR" sz="1200" dirty="0">
                <a:latin typeface="맑은 고딕" panose="020F0502020204030204"/>
                <a:ea typeface="맑은 고딕" panose="020B0503020000020004" pitchFamily="50" charset="-127"/>
              </a:rPr>
              <a:t> Interface </a:t>
            </a:r>
            <a:r>
              <a:rPr lang="ko-KR" altLang="en-US" sz="1200" dirty="0">
                <a:latin typeface="맑은 고딕" panose="020F0502020204030204"/>
                <a:ea typeface="맑은 고딕" panose="020B0503020000020004" pitchFamily="50" charset="-127"/>
              </a:rPr>
              <a:t>구성</a:t>
            </a:r>
            <a:r>
              <a:rPr lang="en-US" altLang="ko-KR" sz="1200" dirty="0"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lang="ko-KR" altLang="en-US" sz="1200" dirty="0"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6BFB1E-D662-4F21-9F5F-FFC3D67375EC}"/>
              </a:ext>
            </a:extLst>
          </p:cNvPr>
          <p:cNvSpPr txBox="1"/>
          <p:nvPr/>
        </p:nvSpPr>
        <p:spPr>
          <a:xfrm>
            <a:off x="314368" y="1268537"/>
            <a:ext cx="3137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20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Cluster Management Network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CC20A3-ED24-4043-AF37-4478F72E2951}"/>
              </a:ext>
            </a:extLst>
          </p:cNvPr>
          <p:cNvSpPr txBox="1"/>
          <p:nvPr/>
        </p:nvSpPr>
        <p:spPr>
          <a:xfrm>
            <a:off x="314367" y="3877439"/>
            <a:ext cx="3137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20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MCC &amp; </a:t>
            </a:r>
            <a:r>
              <a:rPr lang="en-US" altLang="ko-KR" sz="1200" b="1" dirty="0" err="1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Snapmirror</a:t>
            </a:r>
            <a:r>
              <a:rPr lang="en-US" altLang="ko-KR" sz="1200" b="1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 Network </a:t>
            </a:r>
          </a:p>
        </p:txBody>
      </p:sp>
    </p:spTree>
    <p:extLst>
      <p:ext uri="{BB962C8B-B14F-4D97-AF65-F5344CB8AC3E}">
        <p14:creationId xmlns:p14="http://schemas.microsoft.com/office/powerpoint/2010/main" val="2489720723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>
              <a:lnSpc>
                <a:spcPct val="140000"/>
              </a:lnSpc>
            </a:pPr>
            <a:r>
              <a:rPr lang="en-US" altLang="ko-KR" sz="3200" b="1" dirty="0">
                <a:cs typeface="Calibri" panose="020F0502020204030204" pitchFamily="34" charset="0"/>
              </a:rPr>
              <a:t>Network Physical Configuration Overview(2)</a:t>
            </a:r>
            <a:endParaRPr lang="en-US" altLang="ko-KR" sz="3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0CC8230-E444-4148-A665-AC982A15A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999264"/>
              </p:ext>
            </p:extLst>
          </p:nvPr>
        </p:nvGraphicFramePr>
        <p:xfrm>
          <a:off x="544020" y="1829369"/>
          <a:ext cx="10901218" cy="3996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74">
                  <a:extLst>
                    <a:ext uri="{9D8B030D-6E8A-4147-A177-3AD203B41FA5}">
                      <a16:colId xmlns:a16="http://schemas.microsoft.com/office/drawing/2014/main" val="27255209"/>
                    </a:ext>
                  </a:extLst>
                </a:gridCol>
                <a:gridCol w="2389023">
                  <a:extLst>
                    <a:ext uri="{9D8B030D-6E8A-4147-A177-3AD203B41FA5}">
                      <a16:colId xmlns:a16="http://schemas.microsoft.com/office/drawing/2014/main" val="2936865948"/>
                    </a:ext>
                  </a:extLst>
                </a:gridCol>
                <a:gridCol w="1493139">
                  <a:extLst>
                    <a:ext uri="{9D8B030D-6E8A-4147-A177-3AD203B41FA5}">
                      <a16:colId xmlns:a16="http://schemas.microsoft.com/office/drawing/2014/main" val="1927223149"/>
                    </a:ext>
                  </a:extLst>
                </a:gridCol>
                <a:gridCol w="2101332">
                  <a:extLst>
                    <a:ext uri="{9D8B030D-6E8A-4147-A177-3AD203B41FA5}">
                      <a16:colId xmlns:a16="http://schemas.microsoft.com/office/drawing/2014/main" val="4172553510"/>
                    </a:ext>
                  </a:extLst>
                </a:gridCol>
                <a:gridCol w="1069810">
                  <a:extLst>
                    <a:ext uri="{9D8B030D-6E8A-4147-A177-3AD203B41FA5}">
                      <a16:colId xmlns:a16="http://schemas.microsoft.com/office/drawing/2014/main" val="3373753298"/>
                    </a:ext>
                  </a:extLst>
                </a:gridCol>
                <a:gridCol w="2803240">
                  <a:extLst>
                    <a:ext uri="{9D8B030D-6E8A-4147-A177-3AD203B41FA5}">
                      <a16:colId xmlns:a16="http://schemas.microsoft.com/office/drawing/2014/main" val="2274543458"/>
                    </a:ext>
                  </a:extLst>
                </a:gridCol>
              </a:tblGrid>
              <a:tr h="345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interface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Speed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Type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Role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Ifgrp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Flowcontrol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9569444"/>
                  </a:ext>
                </a:extLst>
              </a:tr>
              <a:tr h="345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e0M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1GbE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UTP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Node-</a:t>
                      </a:r>
                      <a:r>
                        <a:rPr lang="en-US" altLang="ko-KR" sz="1200" dirty="0" err="1"/>
                        <a:t>Mgmt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Full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7302616"/>
                  </a:ext>
                </a:extLst>
              </a:tr>
              <a:tr h="345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e0a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25GbE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SFP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Cluster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None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89760"/>
                  </a:ext>
                </a:extLst>
              </a:tr>
              <a:tr h="345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e0b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25GbE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SFP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Cluster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None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160381"/>
                  </a:ext>
                </a:extLst>
              </a:tr>
              <a:tr h="345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e0c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1GbE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UTP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Not Configured as 1GbE Port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1492114"/>
                  </a:ext>
                </a:extLst>
              </a:tr>
              <a:tr h="451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e0d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1GbE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UTP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Not Configured as 1GbE Port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233987"/>
                  </a:ext>
                </a:extLst>
              </a:tr>
              <a:tr h="451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e0e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10GbE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SFP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Intercluster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(MCC &amp; </a:t>
                      </a:r>
                      <a:r>
                        <a:rPr lang="en-US" altLang="ko-KR" sz="1200" dirty="0" err="1"/>
                        <a:t>Snapmirror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용도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a0a-3599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Full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731030"/>
                  </a:ext>
                </a:extLst>
              </a:tr>
              <a:tr h="451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e0f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10GbE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SFP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Intercluster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(MCC &amp; </a:t>
                      </a:r>
                      <a:r>
                        <a:rPr lang="en-US" altLang="ko-KR" sz="1200" dirty="0" err="1"/>
                        <a:t>Snapmirror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용도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a0a-3599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Full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1589556"/>
                  </a:ext>
                </a:extLst>
              </a:tr>
              <a:tr h="451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e0g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10GbE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SFP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Not Configured as 10GbE Port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3178"/>
                  </a:ext>
                </a:extLst>
              </a:tr>
              <a:tr h="4516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e0h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10GbE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SFP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FF0000"/>
                          </a:solidFill>
                        </a:rPr>
                        <a:t>Not Configured as 10GbE Port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8724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978721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>
              <a:lnSpc>
                <a:spcPct val="140000"/>
              </a:lnSpc>
            </a:pPr>
            <a:r>
              <a:rPr lang="en-US" altLang="ko-KR" sz="3200" b="1" dirty="0">
                <a:cs typeface="Calibri" panose="020F0502020204030204" pitchFamily="34" charset="0"/>
              </a:rPr>
              <a:t>Network / </a:t>
            </a:r>
            <a:r>
              <a:rPr lang="en-US" altLang="ko-KR" sz="3200" b="1" dirty="0" smtClean="0">
                <a:cs typeface="Calibri" panose="020F0502020204030204" pitchFamily="34" charset="0"/>
              </a:rPr>
              <a:t>MGMT Logical </a:t>
            </a:r>
            <a:r>
              <a:rPr lang="en-US" altLang="ko-KR" sz="3200" b="1" dirty="0">
                <a:cs typeface="Calibri" panose="020F0502020204030204" pitchFamily="34" charset="0"/>
              </a:rPr>
              <a:t>Interface (</a:t>
            </a:r>
            <a:r>
              <a:rPr lang="en-US" altLang="ko-KR" sz="3200" b="1" dirty="0" err="1">
                <a:cs typeface="Calibri" panose="020F0502020204030204" pitchFamily="34" charset="0"/>
              </a:rPr>
              <a:t>Lifs</a:t>
            </a:r>
            <a:r>
              <a:rPr lang="en-US" altLang="ko-KR" sz="3200" b="1" dirty="0" smtClean="0">
                <a:cs typeface="Calibri" panose="020F0502020204030204" pitchFamily="34" charset="0"/>
              </a:rPr>
              <a:t>) – </a:t>
            </a:r>
            <a:r>
              <a:rPr lang="en-US" altLang="ko-KR" sz="3200" dirty="0" smtClean="0">
                <a:cs typeface="Calibri" panose="020F0502020204030204" pitchFamily="34" charset="0"/>
              </a:rPr>
              <a:t>BLD</a:t>
            </a:r>
            <a:endParaRPr lang="en-US" altLang="ko-KR" sz="3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677BECD-32D7-4042-97E3-A2417A24F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4924"/>
              </p:ext>
            </p:extLst>
          </p:nvPr>
        </p:nvGraphicFramePr>
        <p:xfrm>
          <a:off x="412249" y="1425855"/>
          <a:ext cx="11360027" cy="2400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120">
                  <a:extLst>
                    <a:ext uri="{9D8B030D-6E8A-4147-A177-3AD203B41FA5}">
                      <a16:colId xmlns:a16="http://schemas.microsoft.com/office/drawing/2014/main" val="71337666"/>
                    </a:ext>
                  </a:extLst>
                </a:gridCol>
                <a:gridCol w="1936377">
                  <a:extLst>
                    <a:ext uri="{9D8B030D-6E8A-4147-A177-3AD203B41FA5}">
                      <a16:colId xmlns:a16="http://schemas.microsoft.com/office/drawing/2014/main" val="2721732894"/>
                    </a:ext>
                  </a:extLst>
                </a:gridCol>
                <a:gridCol w="1140310">
                  <a:extLst>
                    <a:ext uri="{9D8B030D-6E8A-4147-A177-3AD203B41FA5}">
                      <a16:colId xmlns:a16="http://schemas.microsoft.com/office/drawing/2014/main" val="789142705"/>
                    </a:ext>
                  </a:extLst>
                </a:gridCol>
                <a:gridCol w="1371508">
                  <a:extLst>
                    <a:ext uri="{9D8B030D-6E8A-4147-A177-3AD203B41FA5}">
                      <a16:colId xmlns:a16="http://schemas.microsoft.com/office/drawing/2014/main" val="3771228196"/>
                    </a:ext>
                  </a:extLst>
                </a:gridCol>
                <a:gridCol w="1479269">
                  <a:extLst>
                    <a:ext uri="{9D8B030D-6E8A-4147-A177-3AD203B41FA5}">
                      <a16:colId xmlns:a16="http://schemas.microsoft.com/office/drawing/2014/main" val="1400075191"/>
                    </a:ext>
                  </a:extLst>
                </a:gridCol>
                <a:gridCol w="1333948">
                  <a:extLst>
                    <a:ext uri="{9D8B030D-6E8A-4147-A177-3AD203B41FA5}">
                      <a16:colId xmlns:a16="http://schemas.microsoft.com/office/drawing/2014/main" val="782896297"/>
                    </a:ext>
                  </a:extLst>
                </a:gridCol>
                <a:gridCol w="2286495">
                  <a:extLst>
                    <a:ext uri="{9D8B030D-6E8A-4147-A177-3AD203B41FA5}">
                      <a16:colId xmlns:a16="http://schemas.microsoft.com/office/drawing/2014/main" val="3700419653"/>
                    </a:ext>
                  </a:extLst>
                </a:gridCol>
              </a:tblGrid>
              <a:tr h="400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SVM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LIF(s)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LIF role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Address/WWPN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Netmask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Default Gateway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Home Port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458105"/>
                  </a:ext>
                </a:extLst>
              </a:tr>
              <a:tr h="400119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BLD-A400-A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cluster_MGMT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Cluster_Mgmt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12.54.207.145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12.54.207.1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BLD_A_N1:e0M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853537"/>
                  </a:ext>
                </a:extLst>
              </a:tr>
              <a:tr h="4001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N1_MGMT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Node </a:t>
                      </a:r>
                      <a:r>
                        <a:rPr lang="en-US" altLang="ko-KR" sz="1000" dirty="0" err="1"/>
                        <a:t>Mgmt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12.54.207.146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12.54.207.1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BLD_A_N1:e0M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9263"/>
                  </a:ext>
                </a:extLst>
              </a:tr>
              <a:tr h="4001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N2_MGMT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Node </a:t>
                      </a:r>
                      <a:r>
                        <a:rPr lang="en-US" altLang="ko-KR" sz="1000" dirty="0" err="1"/>
                        <a:t>Mgmt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12.54.207.168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12.54.207.1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BLD_A_N2:e0M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6304795"/>
                  </a:ext>
                </a:extLst>
              </a:tr>
              <a:tr h="4001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N1_int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intercluster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192.168.254.51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192.168.254.1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BLD_A_N1:a0a-3599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5862216"/>
                  </a:ext>
                </a:extLst>
              </a:tr>
              <a:tr h="4001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N2_int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intercluster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192.168.254.52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192.168.254.1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BLD_A_N2:a0a-3599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48832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677BECD-32D7-4042-97E3-A2417A24F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683658"/>
              </p:ext>
            </p:extLst>
          </p:nvPr>
        </p:nvGraphicFramePr>
        <p:xfrm>
          <a:off x="412248" y="3978969"/>
          <a:ext cx="11360027" cy="2400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120">
                  <a:extLst>
                    <a:ext uri="{9D8B030D-6E8A-4147-A177-3AD203B41FA5}">
                      <a16:colId xmlns:a16="http://schemas.microsoft.com/office/drawing/2014/main" val="71337666"/>
                    </a:ext>
                  </a:extLst>
                </a:gridCol>
                <a:gridCol w="1936377">
                  <a:extLst>
                    <a:ext uri="{9D8B030D-6E8A-4147-A177-3AD203B41FA5}">
                      <a16:colId xmlns:a16="http://schemas.microsoft.com/office/drawing/2014/main" val="2721732894"/>
                    </a:ext>
                  </a:extLst>
                </a:gridCol>
                <a:gridCol w="1140310">
                  <a:extLst>
                    <a:ext uri="{9D8B030D-6E8A-4147-A177-3AD203B41FA5}">
                      <a16:colId xmlns:a16="http://schemas.microsoft.com/office/drawing/2014/main" val="789142705"/>
                    </a:ext>
                  </a:extLst>
                </a:gridCol>
                <a:gridCol w="1371508">
                  <a:extLst>
                    <a:ext uri="{9D8B030D-6E8A-4147-A177-3AD203B41FA5}">
                      <a16:colId xmlns:a16="http://schemas.microsoft.com/office/drawing/2014/main" val="3771228196"/>
                    </a:ext>
                  </a:extLst>
                </a:gridCol>
                <a:gridCol w="1479269">
                  <a:extLst>
                    <a:ext uri="{9D8B030D-6E8A-4147-A177-3AD203B41FA5}">
                      <a16:colId xmlns:a16="http://schemas.microsoft.com/office/drawing/2014/main" val="1400075191"/>
                    </a:ext>
                  </a:extLst>
                </a:gridCol>
                <a:gridCol w="1333948">
                  <a:extLst>
                    <a:ext uri="{9D8B030D-6E8A-4147-A177-3AD203B41FA5}">
                      <a16:colId xmlns:a16="http://schemas.microsoft.com/office/drawing/2014/main" val="782896297"/>
                    </a:ext>
                  </a:extLst>
                </a:gridCol>
                <a:gridCol w="2286495">
                  <a:extLst>
                    <a:ext uri="{9D8B030D-6E8A-4147-A177-3AD203B41FA5}">
                      <a16:colId xmlns:a16="http://schemas.microsoft.com/office/drawing/2014/main" val="3700419653"/>
                    </a:ext>
                  </a:extLst>
                </a:gridCol>
              </a:tblGrid>
              <a:tr h="400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SVM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LIF(s)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LIF role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Address/WWPN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Netmask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Default Gateway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Home Port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458105"/>
                  </a:ext>
                </a:extLst>
              </a:tr>
              <a:tr h="400119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BLD-A400-B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cluster_MGMT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Cluster_Mgmt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12.36.143.71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12.36.143.1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BLD_B_N3:e0M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853537"/>
                  </a:ext>
                </a:extLst>
              </a:tr>
              <a:tr h="4001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N3_MGMT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Node </a:t>
                      </a:r>
                      <a:r>
                        <a:rPr lang="en-US" altLang="ko-KR" sz="1000" dirty="0" err="1"/>
                        <a:t>Mgmt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12.36.143.72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12.36.143.1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BLD_B_N3:e0M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9263"/>
                  </a:ext>
                </a:extLst>
              </a:tr>
              <a:tr h="4001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N4_MGMT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Node </a:t>
                      </a:r>
                      <a:r>
                        <a:rPr lang="en-US" altLang="ko-KR" sz="1000" dirty="0" err="1"/>
                        <a:t>Mgmt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12.36.143.73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12.36.143.1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BLD_B_N4:e0M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6304795"/>
                  </a:ext>
                </a:extLst>
              </a:tr>
              <a:tr h="4001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N3_int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intercluster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192.168.254.53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192.168.254.1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BLD_B_N3:a0a-3599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5862216"/>
                  </a:ext>
                </a:extLst>
              </a:tr>
              <a:tr h="4001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N4_int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intercluster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192.168.254.54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192.168.254.1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BLD_B_N4:a0a-3599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48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97857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B01DE-0330-47C3-BCFF-3CDB74A8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63" y="233217"/>
            <a:ext cx="11658600" cy="912503"/>
          </a:xfrm>
        </p:spPr>
        <p:txBody>
          <a:bodyPr/>
          <a:lstStyle/>
          <a:p>
            <a:r>
              <a:rPr lang="en-US" altLang="ko-KR" dirty="0"/>
              <a:t>NetApp AFF-A400 </a:t>
            </a:r>
            <a:r>
              <a:rPr lang="ko-KR" altLang="en-US" dirty="0"/>
              <a:t>상세 제원</a:t>
            </a:r>
          </a:p>
        </p:txBody>
      </p:sp>
      <p:graphicFrame>
        <p:nvGraphicFramePr>
          <p:cNvPr id="4" name="Group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836309"/>
              </p:ext>
            </p:extLst>
          </p:nvPr>
        </p:nvGraphicFramePr>
        <p:xfrm>
          <a:off x="802256" y="1392697"/>
          <a:ext cx="10566783" cy="5088015"/>
        </p:xfrm>
        <a:graphic>
          <a:graphicData uri="http://schemas.openxmlformats.org/drawingml/2006/table">
            <a:tbl>
              <a:tblPr/>
              <a:tblGrid>
                <a:gridCol w="4538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8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전체 모습 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캐비넷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포함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C0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디스크 헤더 모습 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디스크 컨트롤러 기능 포함</a:t>
                      </a: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6C0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88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</a:t>
                      </a:r>
                    </a:p>
                  </a:txBody>
                  <a:tcPr marT="45723" marB="45723" anchor="ctr" horzOverflow="overflow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C0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 2" pitchFamily="18" charset="2"/>
                        <a:buChar char="¡"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 2" pitchFamily="18" charset="2"/>
                        <a:buChar char="¡"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 2" pitchFamily="18" charset="2"/>
                        <a:buChar char="¡"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 2" pitchFamily="18" charset="2"/>
                        <a:buChar char="¡"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 2" pitchFamily="18" charset="2"/>
                        <a:buChar char="¡"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 2" pitchFamily="18" charset="2"/>
                        <a:buChar char="¡"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 2" pitchFamily="18" charset="2"/>
                        <a:buChar char="¡"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6C0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B6C0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9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디스크 확장 모듈 모습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B6C0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7C0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04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 2" pitchFamily="18" charset="2"/>
                        <a:buChar char="¡"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 2" pitchFamily="18" charset="2"/>
                        <a:buChar char="¡"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 2" pitchFamily="18" charset="2"/>
                        <a:buChar char="¡"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 2" pitchFamily="18" charset="2"/>
                        <a:buChar char="¡"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 2" pitchFamily="18" charset="2"/>
                        <a:buChar char="¡"/>
                        <a:tabLst/>
                      </a:pP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7C0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14"/>
          <p:cNvSpPr>
            <a:spLocks noChangeArrowheads="1"/>
          </p:cNvSpPr>
          <p:nvPr/>
        </p:nvSpPr>
        <p:spPr bwMode="auto">
          <a:xfrm>
            <a:off x="5626735" y="3239038"/>
            <a:ext cx="4465638" cy="621762"/>
          </a:xfrm>
          <a:prstGeom prst="rect">
            <a:avLst/>
          </a:prstGeom>
          <a:solidFill>
            <a:srgbClr val="9EA2A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1691641" y="4334412"/>
            <a:ext cx="3641408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0975" indent="-180975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AutoNum type="circleNumDbPlain"/>
              <a:defRPr/>
            </a:pPr>
            <a:r>
              <a:rPr kumimoji="1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폭</a:t>
            </a:r>
            <a:r>
              <a:rPr kumimoji="1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(Width)     : 60.9 cm</a:t>
            </a:r>
          </a:p>
          <a:p>
            <a:pPr eaLnBrk="1" latinLnBrk="1" hangingPunct="1">
              <a:spcBef>
                <a:spcPct val="50000"/>
              </a:spcBef>
              <a:buFontTx/>
              <a:buAutoNum type="circleNumDbPlain"/>
              <a:defRPr/>
            </a:pPr>
            <a:r>
              <a:rPr kumimoji="1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높이 </a:t>
            </a:r>
            <a:r>
              <a:rPr kumimoji="1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(Height)  : 201.4 cm (42U)</a:t>
            </a:r>
          </a:p>
          <a:p>
            <a:pPr eaLnBrk="1" latinLnBrk="1" hangingPunct="1">
              <a:spcBef>
                <a:spcPct val="50000"/>
              </a:spcBef>
              <a:buFontTx/>
              <a:buAutoNum type="circleNumDbPlain"/>
              <a:defRPr/>
            </a:pPr>
            <a:r>
              <a:rPr kumimoji="1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깊이 </a:t>
            </a:r>
            <a:r>
              <a:rPr kumimoji="1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(Depth) : 128 cm</a:t>
            </a:r>
          </a:p>
          <a:p>
            <a:pPr eaLnBrk="1" latinLnBrk="1" hangingPunct="1">
              <a:spcBef>
                <a:spcPct val="50000"/>
              </a:spcBef>
              <a:buFontTx/>
              <a:buAutoNum type="circleNumDbPlain"/>
              <a:defRPr/>
            </a:pPr>
            <a:r>
              <a:rPr kumimoji="1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서비스 지역   </a:t>
            </a:r>
            <a:r>
              <a:rPr kumimoji="1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kumimoji="1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전후방 </a:t>
            </a:r>
            <a:r>
              <a:rPr kumimoji="1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122 cm</a:t>
            </a:r>
          </a:p>
          <a:p>
            <a:pPr eaLnBrk="1" latinLnBrk="1" hangingPunct="1">
              <a:spcBef>
                <a:spcPct val="50000"/>
              </a:spcBef>
              <a:buFontTx/>
              <a:buAutoNum type="circleNumDbPlain"/>
              <a:defRPr/>
            </a:pPr>
            <a:r>
              <a:rPr kumimoji="1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여유공간       </a:t>
            </a:r>
            <a:r>
              <a:rPr kumimoji="1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kumimoji="1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최소 </a:t>
            </a:r>
            <a:r>
              <a:rPr kumimoji="1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20cm </a:t>
            </a:r>
            <a:r>
              <a:rPr kumimoji="1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이상</a:t>
            </a:r>
          </a:p>
          <a:p>
            <a:pPr eaLnBrk="1" latinLnBrk="1" hangingPunct="1">
              <a:spcBef>
                <a:spcPct val="50000"/>
              </a:spcBef>
              <a:buFontTx/>
              <a:buAutoNum type="circleNumDbPlain"/>
              <a:defRPr/>
            </a:pPr>
            <a:r>
              <a:rPr kumimoji="1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A400 Header</a:t>
            </a:r>
            <a:r>
              <a:rPr kumimoji="1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부 </a:t>
            </a:r>
            <a:r>
              <a:rPr kumimoji="1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:  17.5cm (8U)                          </a:t>
            </a:r>
          </a:p>
          <a:p>
            <a:pPr eaLnBrk="1" latinLnBrk="1" hangingPunct="1">
              <a:spcBef>
                <a:spcPct val="50000"/>
              </a:spcBef>
              <a:buFontTx/>
              <a:buAutoNum type="circleNumDbPlain"/>
              <a:defRPr/>
            </a:pPr>
            <a:r>
              <a:rPr kumimoji="1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DS224C Disk Shelf </a:t>
            </a:r>
            <a:r>
              <a:rPr kumimoji="1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부 </a:t>
            </a:r>
            <a:r>
              <a:rPr kumimoji="1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: 8.8 cm (2U)</a:t>
            </a:r>
          </a:p>
          <a:p>
            <a:pPr eaLnBrk="1" latinLnBrk="1" hangingPunct="1">
              <a:spcBef>
                <a:spcPct val="50000"/>
              </a:spcBef>
              <a:buFont typeface="Wingdings" pitchFamily="2" charset="2"/>
              <a:buChar char="ü"/>
              <a:defRPr/>
            </a:pPr>
            <a:r>
              <a:rPr kumimoji="1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전원 </a:t>
            </a:r>
            <a:r>
              <a:rPr kumimoji="1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: AC 100~240 V</a:t>
            </a:r>
          </a:p>
          <a:p>
            <a:pPr eaLnBrk="1" latinLnBrk="1" hangingPunct="1">
              <a:spcBef>
                <a:spcPct val="50000"/>
              </a:spcBef>
              <a:buFont typeface="Wingdings" pitchFamily="2" charset="2"/>
              <a:buChar char="ü"/>
              <a:defRPr/>
            </a:pPr>
            <a:r>
              <a:rPr kumimoji="1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전류 </a:t>
            </a:r>
            <a:r>
              <a:rPr kumimoji="1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: 30A Total </a:t>
            </a:r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7787323" y="2088099"/>
            <a:ext cx="243840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0975" indent="-180975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AutoNum type="circleNumDbPlain"/>
              <a:defRPr/>
            </a:pPr>
            <a:r>
              <a:rPr kumimoji="1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폭</a:t>
            </a:r>
            <a:r>
              <a:rPr kumimoji="1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(Width)       : 44.7 cm</a:t>
            </a:r>
          </a:p>
          <a:p>
            <a:pPr eaLnBrk="1" latinLnBrk="1" hangingPunct="1">
              <a:spcBef>
                <a:spcPct val="50000"/>
              </a:spcBef>
              <a:buFontTx/>
              <a:buAutoNum type="circleNumDbPlain"/>
              <a:defRPr/>
            </a:pPr>
            <a:r>
              <a:rPr kumimoji="1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높이 </a:t>
            </a:r>
            <a:r>
              <a:rPr kumimoji="1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(Height)  : 17.5 cm (4U) </a:t>
            </a:r>
          </a:p>
          <a:p>
            <a:pPr eaLnBrk="1" latinLnBrk="1" hangingPunct="1">
              <a:spcBef>
                <a:spcPct val="50000"/>
              </a:spcBef>
              <a:buFontTx/>
              <a:buAutoNum type="circleNumDbPlain"/>
              <a:defRPr/>
            </a:pPr>
            <a:r>
              <a:rPr kumimoji="1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깊이 </a:t>
            </a:r>
            <a:r>
              <a:rPr kumimoji="1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(Depth)   : 82.8cm</a:t>
            </a:r>
          </a:p>
          <a:p>
            <a:pPr eaLnBrk="1" latinLnBrk="1" hangingPunct="1">
              <a:spcBef>
                <a:spcPct val="50000"/>
              </a:spcBef>
              <a:buFont typeface="Wingdings" pitchFamily="2" charset="2"/>
              <a:buChar char="ü"/>
              <a:defRPr/>
            </a:pPr>
            <a:r>
              <a:rPr kumimoji="1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전원 </a:t>
            </a:r>
            <a:r>
              <a:rPr kumimoji="1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: 100~240 VAC (3A,250W)</a:t>
            </a:r>
          </a:p>
        </p:txBody>
      </p:sp>
      <p:sp>
        <p:nvSpPr>
          <p:cNvPr id="8" name="Text Box 63"/>
          <p:cNvSpPr txBox="1">
            <a:spLocks noChangeArrowheads="1"/>
          </p:cNvSpPr>
          <p:nvPr/>
        </p:nvSpPr>
        <p:spPr bwMode="auto">
          <a:xfrm>
            <a:off x="8230235" y="5088474"/>
            <a:ext cx="2055813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0975" indent="-180975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9pPr>
          </a:lstStyle>
          <a:p>
            <a:pPr eaLnBrk="1" latinLnBrk="1" hangingPunct="1">
              <a:spcBef>
                <a:spcPct val="50000"/>
              </a:spcBef>
              <a:buFontTx/>
              <a:buAutoNum type="circleNumDbPlain" startAt="4"/>
              <a:defRPr/>
            </a:pPr>
            <a:r>
              <a:rPr kumimoji="1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폭</a:t>
            </a:r>
            <a:r>
              <a:rPr kumimoji="1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(Width)     : 44.7 cm        </a:t>
            </a:r>
          </a:p>
          <a:p>
            <a:pPr eaLnBrk="1" latinLnBrk="1" hangingPunct="1">
              <a:spcBef>
                <a:spcPct val="50000"/>
              </a:spcBef>
              <a:buFontTx/>
              <a:buAutoNum type="circleNumDbPlain" startAt="4"/>
              <a:defRPr/>
            </a:pPr>
            <a:r>
              <a:rPr kumimoji="1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높이 </a:t>
            </a:r>
            <a:r>
              <a:rPr kumimoji="1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(Height)  : 8.8 cm (2U)</a:t>
            </a:r>
          </a:p>
          <a:p>
            <a:pPr eaLnBrk="1" latinLnBrk="1" hangingPunct="1">
              <a:spcBef>
                <a:spcPct val="50000"/>
              </a:spcBef>
              <a:buFontTx/>
              <a:buAutoNum type="circleNumDbPlain" startAt="4"/>
              <a:defRPr/>
            </a:pPr>
            <a:r>
              <a:rPr kumimoji="1"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깊이 </a:t>
            </a:r>
            <a:r>
              <a:rPr kumimoji="1"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(Depth) : 50.85 cm </a:t>
            </a:r>
          </a:p>
          <a:p>
            <a:pPr eaLnBrk="1" latinLnBrk="1" hangingPunct="1">
              <a:spcBef>
                <a:spcPct val="50000"/>
              </a:spcBef>
              <a:buFont typeface="Wingdings" pitchFamily="2" charset="2"/>
              <a:buChar char="ü"/>
              <a:defRPr/>
            </a:pPr>
            <a:r>
              <a:rPr kumimoji="1" lang="ko-KR" altLang="en-US" sz="1000" dirty="0">
                <a:solidFill>
                  <a:srgbClr val="000000"/>
                </a:solidFill>
                <a:latin typeface="+mn-ea"/>
                <a:ea typeface="+mn-ea"/>
                <a:sym typeface="Wingdings" pitchFamily="2" charset="2"/>
              </a:rPr>
              <a:t>전원 </a:t>
            </a:r>
            <a:r>
              <a:rPr kumimoji="1" lang="en-US" altLang="ko-KR" sz="1000" dirty="0">
                <a:solidFill>
                  <a:srgbClr val="000000"/>
                </a:solidFill>
                <a:latin typeface="+mn-ea"/>
                <a:ea typeface="+mn-ea"/>
                <a:sym typeface="Wingdings" pitchFamily="2" charset="2"/>
              </a:rPr>
              <a:t>( AC Power) : 100~240V</a:t>
            </a:r>
            <a:endParaRPr kumimoji="1" lang="en-US" altLang="ko-KR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" name="TextBox 13"/>
          <p:cNvSpPr txBox="1">
            <a:spLocks noChangeArrowheads="1"/>
          </p:cNvSpPr>
          <p:nvPr/>
        </p:nvSpPr>
        <p:spPr bwMode="auto">
          <a:xfrm>
            <a:off x="5663248" y="3262321"/>
            <a:ext cx="4248150" cy="553998"/>
          </a:xfrm>
          <a:prstGeom prst="rect">
            <a:avLst/>
          </a:prstGeom>
          <a:solidFill>
            <a:srgbClr val="9EA2A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HY견고딕" pitchFamily="18" charset="-127"/>
              </a:defRPr>
            </a:lvl9pPr>
          </a:lstStyle>
          <a:p>
            <a:pPr eaLnBrk="1" latinLnBrk="1" hangingPunct="1"/>
            <a:r>
              <a:rPr lang="en-US" altLang="ko-KR" sz="1000" b="1" dirty="0"/>
              <a:t>Controller Spec</a:t>
            </a:r>
          </a:p>
          <a:p>
            <a:pPr eaLnBrk="1" latinLnBrk="1" hangingPunct="1"/>
            <a:r>
              <a:rPr lang="pt-BR" altLang="ko-KR" sz="1000" dirty="0"/>
              <a:t>4 x 64-bit 10-core 2.20 Ghz</a:t>
            </a:r>
          </a:p>
          <a:p>
            <a:pPr eaLnBrk="1" latinLnBrk="1" hangingPunct="1"/>
            <a:r>
              <a:rPr lang="en-US" altLang="ko-KR" sz="1000" dirty="0"/>
              <a:t>Memory Size: 256 GB</a:t>
            </a:r>
            <a:endParaRPr lang="ko-KR" altLang="ko-KR" sz="1000" dirty="0"/>
          </a:p>
        </p:txBody>
      </p:sp>
      <p:pic>
        <p:nvPicPr>
          <p:cNvPr id="10" name="Picture 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0511" y="1820174"/>
            <a:ext cx="983771" cy="25142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그룹 17"/>
          <p:cNvGrpSpPr/>
          <p:nvPr/>
        </p:nvGrpSpPr>
        <p:grpSpPr>
          <a:xfrm>
            <a:off x="5628323" y="5069424"/>
            <a:ext cx="2601912" cy="879475"/>
            <a:chOff x="5628323" y="5069424"/>
            <a:chExt cx="2601912" cy="879475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8323" y="5069424"/>
              <a:ext cx="2601912" cy="419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8323" y="5488929"/>
              <a:ext cx="2601912" cy="459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957" y="2211801"/>
            <a:ext cx="15621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56750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>
              <a:lnSpc>
                <a:spcPct val="140000"/>
              </a:lnSpc>
            </a:pPr>
            <a:r>
              <a:rPr lang="en-US" altLang="ko-KR" sz="3200" b="1" dirty="0">
                <a:cs typeface="Calibri" panose="020F0502020204030204" pitchFamily="34" charset="0"/>
              </a:rPr>
              <a:t>Network / </a:t>
            </a:r>
            <a:r>
              <a:rPr lang="en-US" altLang="ko-KR" sz="3200" b="1" dirty="0" smtClean="0">
                <a:cs typeface="Calibri" panose="020F0502020204030204" pitchFamily="34" charset="0"/>
              </a:rPr>
              <a:t>MGMT Logical </a:t>
            </a:r>
            <a:r>
              <a:rPr lang="en-US" altLang="ko-KR" sz="3200" b="1" dirty="0">
                <a:cs typeface="Calibri" panose="020F0502020204030204" pitchFamily="34" charset="0"/>
              </a:rPr>
              <a:t>Interface (</a:t>
            </a:r>
            <a:r>
              <a:rPr lang="en-US" altLang="ko-KR" sz="3200" b="1" dirty="0" err="1">
                <a:cs typeface="Calibri" panose="020F0502020204030204" pitchFamily="34" charset="0"/>
              </a:rPr>
              <a:t>Lifs</a:t>
            </a:r>
            <a:r>
              <a:rPr lang="en-US" altLang="ko-KR" sz="3200" b="1" dirty="0" smtClean="0">
                <a:cs typeface="Calibri" panose="020F0502020204030204" pitchFamily="34" charset="0"/>
              </a:rPr>
              <a:t>) – </a:t>
            </a:r>
            <a:r>
              <a:rPr lang="en-US" altLang="ko-KR" sz="3200" dirty="0" smtClean="0">
                <a:cs typeface="Calibri" panose="020F0502020204030204" pitchFamily="34" charset="0"/>
              </a:rPr>
              <a:t>PROD</a:t>
            </a:r>
            <a:endParaRPr lang="en-US" altLang="ko-KR" sz="3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677BECD-32D7-4042-97E3-A2417A24F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804244"/>
              </p:ext>
            </p:extLst>
          </p:nvPr>
        </p:nvGraphicFramePr>
        <p:xfrm>
          <a:off x="412249" y="1425855"/>
          <a:ext cx="11360027" cy="2400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120">
                  <a:extLst>
                    <a:ext uri="{9D8B030D-6E8A-4147-A177-3AD203B41FA5}">
                      <a16:colId xmlns:a16="http://schemas.microsoft.com/office/drawing/2014/main" val="71337666"/>
                    </a:ext>
                  </a:extLst>
                </a:gridCol>
                <a:gridCol w="1936377">
                  <a:extLst>
                    <a:ext uri="{9D8B030D-6E8A-4147-A177-3AD203B41FA5}">
                      <a16:colId xmlns:a16="http://schemas.microsoft.com/office/drawing/2014/main" val="2721732894"/>
                    </a:ext>
                  </a:extLst>
                </a:gridCol>
                <a:gridCol w="1140310">
                  <a:extLst>
                    <a:ext uri="{9D8B030D-6E8A-4147-A177-3AD203B41FA5}">
                      <a16:colId xmlns:a16="http://schemas.microsoft.com/office/drawing/2014/main" val="789142705"/>
                    </a:ext>
                  </a:extLst>
                </a:gridCol>
                <a:gridCol w="1371508">
                  <a:extLst>
                    <a:ext uri="{9D8B030D-6E8A-4147-A177-3AD203B41FA5}">
                      <a16:colId xmlns:a16="http://schemas.microsoft.com/office/drawing/2014/main" val="3771228196"/>
                    </a:ext>
                  </a:extLst>
                </a:gridCol>
                <a:gridCol w="1479269">
                  <a:extLst>
                    <a:ext uri="{9D8B030D-6E8A-4147-A177-3AD203B41FA5}">
                      <a16:colId xmlns:a16="http://schemas.microsoft.com/office/drawing/2014/main" val="1400075191"/>
                    </a:ext>
                  </a:extLst>
                </a:gridCol>
                <a:gridCol w="1333948">
                  <a:extLst>
                    <a:ext uri="{9D8B030D-6E8A-4147-A177-3AD203B41FA5}">
                      <a16:colId xmlns:a16="http://schemas.microsoft.com/office/drawing/2014/main" val="782896297"/>
                    </a:ext>
                  </a:extLst>
                </a:gridCol>
                <a:gridCol w="2286495">
                  <a:extLst>
                    <a:ext uri="{9D8B030D-6E8A-4147-A177-3AD203B41FA5}">
                      <a16:colId xmlns:a16="http://schemas.microsoft.com/office/drawing/2014/main" val="3700419653"/>
                    </a:ext>
                  </a:extLst>
                </a:gridCol>
              </a:tblGrid>
              <a:tr h="400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SVM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LIF(s)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LIF role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Address/WWPN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Netmask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Default Gateway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Home Port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458105"/>
                  </a:ext>
                </a:extLst>
              </a:tr>
              <a:tr h="400119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PROD-A400-A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cluster_MGMT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Cluster_Mgmt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12.54.207.76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12.54.207.1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PROD_A_N1:e0M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853537"/>
                  </a:ext>
                </a:extLst>
              </a:tr>
              <a:tr h="4001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N1_MGMT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Node </a:t>
                      </a:r>
                      <a:r>
                        <a:rPr lang="en-US" altLang="ko-KR" sz="1000" dirty="0" err="1"/>
                        <a:t>Mgmt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12.54.207.77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12.54.207.1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PROD_A_N1:e0M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9263"/>
                  </a:ext>
                </a:extLst>
              </a:tr>
              <a:tr h="4001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N2_MGMT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Node </a:t>
                      </a:r>
                      <a:r>
                        <a:rPr lang="en-US" altLang="ko-KR" sz="1000" dirty="0" err="1"/>
                        <a:t>Mgmt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12.54.207.79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12.54.207.1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PROD_A_N2:e0M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6304795"/>
                  </a:ext>
                </a:extLst>
              </a:tr>
              <a:tr h="4001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N1_int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intercluster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192.168.254.55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192.168.254.1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PROD_A_N1:a0a-3599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5862216"/>
                  </a:ext>
                </a:extLst>
              </a:tr>
              <a:tr h="4001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N2_int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intercluster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192.168.254.56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192.168.254.1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PROD_A_N2:a0a-3599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48832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677BECD-32D7-4042-97E3-A2417A24F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54326"/>
              </p:ext>
            </p:extLst>
          </p:nvPr>
        </p:nvGraphicFramePr>
        <p:xfrm>
          <a:off x="412248" y="3978969"/>
          <a:ext cx="11360027" cy="2400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120">
                  <a:extLst>
                    <a:ext uri="{9D8B030D-6E8A-4147-A177-3AD203B41FA5}">
                      <a16:colId xmlns:a16="http://schemas.microsoft.com/office/drawing/2014/main" val="71337666"/>
                    </a:ext>
                  </a:extLst>
                </a:gridCol>
                <a:gridCol w="1936377">
                  <a:extLst>
                    <a:ext uri="{9D8B030D-6E8A-4147-A177-3AD203B41FA5}">
                      <a16:colId xmlns:a16="http://schemas.microsoft.com/office/drawing/2014/main" val="2721732894"/>
                    </a:ext>
                  </a:extLst>
                </a:gridCol>
                <a:gridCol w="1140310">
                  <a:extLst>
                    <a:ext uri="{9D8B030D-6E8A-4147-A177-3AD203B41FA5}">
                      <a16:colId xmlns:a16="http://schemas.microsoft.com/office/drawing/2014/main" val="789142705"/>
                    </a:ext>
                  </a:extLst>
                </a:gridCol>
                <a:gridCol w="1371508">
                  <a:extLst>
                    <a:ext uri="{9D8B030D-6E8A-4147-A177-3AD203B41FA5}">
                      <a16:colId xmlns:a16="http://schemas.microsoft.com/office/drawing/2014/main" val="3771228196"/>
                    </a:ext>
                  </a:extLst>
                </a:gridCol>
                <a:gridCol w="1479269">
                  <a:extLst>
                    <a:ext uri="{9D8B030D-6E8A-4147-A177-3AD203B41FA5}">
                      <a16:colId xmlns:a16="http://schemas.microsoft.com/office/drawing/2014/main" val="1400075191"/>
                    </a:ext>
                  </a:extLst>
                </a:gridCol>
                <a:gridCol w="1333948">
                  <a:extLst>
                    <a:ext uri="{9D8B030D-6E8A-4147-A177-3AD203B41FA5}">
                      <a16:colId xmlns:a16="http://schemas.microsoft.com/office/drawing/2014/main" val="782896297"/>
                    </a:ext>
                  </a:extLst>
                </a:gridCol>
                <a:gridCol w="2286495">
                  <a:extLst>
                    <a:ext uri="{9D8B030D-6E8A-4147-A177-3AD203B41FA5}">
                      <a16:colId xmlns:a16="http://schemas.microsoft.com/office/drawing/2014/main" val="3700419653"/>
                    </a:ext>
                  </a:extLst>
                </a:gridCol>
              </a:tblGrid>
              <a:tr h="4001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SVM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LIF(s)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LIF role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Address/WWPN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Netmask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Default Gateway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Home Port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458105"/>
                  </a:ext>
                </a:extLst>
              </a:tr>
              <a:tr h="400119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PROD-A400-B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cluster_MGMT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Cluster_Mgmt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12.36.143.60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12.36.143.1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PROD_B_N3:e0M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853537"/>
                  </a:ext>
                </a:extLst>
              </a:tr>
              <a:tr h="4001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N3_MGMT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Node </a:t>
                      </a:r>
                      <a:r>
                        <a:rPr lang="en-US" altLang="ko-KR" sz="1000" dirty="0" err="1"/>
                        <a:t>Mgmt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12.36.143.61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12.36.143.1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PROD_B_N3:e0M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9263"/>
                  </a:ext>
                </a:extLst>
              </a:tr>
              <a:tr h="4001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N4_MGMT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Node </a:t>
                      </a:r>
                      <a:r>
                        <a:rPr lang="en-US" altLang="ko-KR" sz="1000" dirty="0" err="1"/>
                        <a:t>Mgmt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12.36.143.62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12.36.143.1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PROD_B_N4:e0M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6304795"/>
                  </a:ext>
                </a:extLst>
              </a:tr>
              <a:tr h="4001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N3_int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intercluster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192.168.254.57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192.168.254.1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PROD_B_N3:a0a-3599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5862216"/>
                  </a:ext>
                </a:extLst>
              </a:tr>
              <a:tr h="4001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N4_int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intercluster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192.168.254.58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192.168.254.1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PROD_B_N4:a0a-3599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488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993788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>
              <a:lnSpc>
                <a:spcPct val="140000"/>
              </a:lnSpc>
            </a:pPr>
            <a:r>
              <a:rPr lang="en-US" altLang="ko-KR" sz="3200" b="1" dirty="0">
                <a:cs typeface="Calibri" panose="020F0502020204030204" pitchFamily="34" charset="0"/>
              </a:rPr>
              <a:t>Network / </a:t>
            </a:r>
            <a:r>
              <a:rPr lang="en-US" altLang="ko-KR" sz="3200" b="1" dirty="0" err="1">
                <a:cs typeface="Calibri" panose="020F0502020204030204" pitchFamily="34" charset="0"/>
              </a:rPr>
              <a:t>iscsi</a:t>
            </a:r>
            <a:r>
              <a:rPr lang="en-US" altLang="ko-KR" sz="3200" b="1" dirty="0">
                <a:cs typeface="Calibri" panose="020F0502020204030204" pitchFamily="34" charset="0"/>
              </a:rPr>
              <a:t> Logical Interface (</a:t>
            </a:r>
            <a:r>
              <a:rPr lang="en-US" altLang="ko-KR" sz="3200" b="1" dirty="0" err="1">
                <a:cs typeface="Calibri" panose="020F0502020204030204" pitchFamily="34" charset="0"/>
              </a:rPr>
              <a:t>Lifs</a:t>
            </a:r>
            <a:r>
              <a:rPr lang="en-US" altLang="ko-KR" sz="3200" b="1" dirty="0" smtClean="0">
                <a:cs typeface="Calibri" panose="020F0502020204030204" pitchFamily="34" charset="0"/>
              </a:rPr>
              <a:t>) - BLD</a:t>
            </a:r>
            <a:endParaRPr lang="en-US" altLang="ko-KR" sz="3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4146698-7517-461C-B9F3-E4E323342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329320"/>
              </p:ext>
            </p:extLst>
          </p:nvPr>
        </p:nvGraphicFramePr>
        <p:xfrm>
          <a:off x="262963" y="1291431"/>
          <a:ext cx="11360027" cy="5100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120">
                  <a:extLst>
                    <a:ext uri="{9D8B030D-6E8A-4147-A177-3AD203B41FA5}">
                      <a16:colId xmlns:a16="http://schemas.microsoft.com/office/drawing/2014/main" val="71337666"/>
                    </a:ext>
                  </a:extLst>
                </a:gridCol>
                <a:gridCol w="1936377">
                  <a:extLst>
                    <a:ext uri="{9D8B030D-6E8A-4147-A177-3AD203B41FA5}">
                      <a16:colId xmlns:a16="http://schemas.microsoft.com/office/drawing/2014/main" val="2721732894"/>
                    </a:ext>
                  </a:extLst>
                </a:gridCol>
                <a:gridCol w="1140310">
                  <a:extLst>
                    <a:ext uri="{9D8B030D-6E8A-4147-A177-3AD203B41FA5}">
                      <a16:colId xmlns:a16="http://schemas.microsoft.com/office/drawing/2014/main" val="789142705"/>
                    </a:ext>
                  </a:extLst>
                </a:gridCol>
                <a:gridCol w="1371508">
                  <a:extLst>
                    <a:ext uri="{9D8B030D-6E8A-4147-A177-3AD203B41FA5}">
                      <a16:colId xmlns:a16="http://schemas.microsoft.com/office/drawing/2014/main" val="3771228196"/>
                    </a:ext>
                  </a:extLst>
                </a:gridCol>
                <a:gridCol w="1479269">
                  <a:extLst>
                    <a:ext uri="{9D8B030D-6E8A-4147-A177-3AD203B41FA5}">
                      <a16:colId xmlns:a16="http://schemas.microsoft.com/office/drawing/2014/main" val="1400075191"/>
                    </a:ext>
                  </a:extLst>
                </a:gridCol>
                <a:gridCol w="1333948">
                  <a:extLst>
                    <a:ext uri="{9D8B030D-6E8A-4147-A177-3AD203B41FA5}">
                      <a16:colId xmlns:a16="http://schemas.microsoft.com/office/drawing/2014/main" val="782896297"/>
                    </a:ext>
                  </a:extLst>
                </a:gridCol>
                <a:gridCol w="2286495">
                  <a:extLst>
                    <a:ext uri="{9D8B030D-6E8A-4147-A177-3AD203B41FA5}">
                      <a16:colId xmlns:a16="http://schemas.microsoft.com/office/drawing/2014/main" val="3700419653"/>
                    </a:ext>
                  </a:extLst>
                </a:gridCol>
              </a:tblGrid>
              <a:tr h="351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SVM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LIF(s)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LIF role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Address/WWPN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Netmask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Default Gateway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Home Port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458105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svm_BLD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n1_vl350x_iscsi_1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192.168.1.47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BLD_A_N1:e4a-3501 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537195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svm_BLD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n1_vl350x_iscsi_2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192.168.2.47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BLD_A_N1:e4b-3502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0985676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svm_BLD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n1_vl350x_iscsi_3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192.168.3.47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192.168.3.1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BLD_A_N1:e4b-3503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359349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svm_BLD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n1_vl350x_iscsi_4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192.168.4.47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192.168.4.1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BLD_A_N1:e4b-3504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990043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svm_BLD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n1_vl350x_iscsi_5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192.168.5.47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192.168.5.1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BLD_A_N1:e4b-3505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842677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svm_BLD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n1_vl350x_iscsi_6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192.168.6.47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192.168.6.1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BLD_A_N1:e4b-3506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4793424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svm_BLD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n1_vl350x_iscsi_7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192.168.7.47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192.168.7.1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BLD_A_N1:e4b-3507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2311243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svm_BLD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n1_vl350x_iscsi_8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192.168.8.47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192.168.8.1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BLD_A_N1:e4b-3508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406455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svm_BLD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n2_vl350x_iscsi_1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192.168.1.48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BLD_A_N2:e4a-3501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276465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svm_BLD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n2_vl350x_iscsi_2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192.168.2.48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BLD_A_N2:e4a-3502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482786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svm_BLD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n2_vl350x_iscsi_3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192.168.3.48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192.168.3.1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BLD_A_N2:e4a-3503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123251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svm_BLD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n2_vl350x_iscsi_4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192.168.4.48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192.168.4.1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BLD_A_N2:e4a-3504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522360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svm_BLD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n2_vl350x_iscsi_5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192.168.5.48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192.168.5.1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BLD_A_N2:e4a-3505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194280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svm_BLD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n2_vl350x_iscsi_6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192.168.6.48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192.168.6.1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BLD_A_N2:e4a-3506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3151274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svm_BLD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n2_vl350x_iscsi_7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192.168.7.48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192.168.7.1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BLD_A_N2:e4a-3507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852331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svm_BLD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n2_vl350x_iscsi_8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192.168.8.48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192.168.8.1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BLD_A_N2:e4a-3508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568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887496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>
              <a:lnSpc>
                <a:spcPct val="140000"/>
              </a:lnSpc>
            </a:pPr>
            <a:r>
              <a:rPr lang="en-US" altLang="ko-KR" sz="3200" b="1" dirty="0">
                <a:cs typeface="Calibri" panose="020F0502020204030204" pitchFamily="34" charset="0"/>
              </a:rPr>
              <a:t>Network / </a:t>
            </a:r>
            <a:r>
              <a:rPr lang="en-US" altLang="ko-KR" sz="3200" b="1" dirty="0" err="1">
                <a:cs typeface="Calibri" panose="020F0502020204030204" pitchFamily="34" charset="0"/>
              </a:rPr>
              <a:t>iscsi</a:t>
            </a:r>
            <a:r>
              <a:rPr lang="en-US" altLang="ko-KR" sz="3200" b="1" dirty="0">
                <a:cs typeface="Calibri" panose="020F0502020204030204" pitchFamily="34" charset="0"/>
              </a:rPr>
              <a:t> Logical Interface (</a:t>
            </a:r>
            <a:r>
              <a:rPr lang="en-US" altLang="ko-KR" sz="3200" b="1" dirty="0" err="1">
                <a:cs typeface="Calibri" panose="020F0502020204030204" pitchFamily="34" charset="0"/>
              </a:rPr>
              <a:t>Lifs</a:t>
            </a:r>
            <a:r>
              <a:rPr lang="en-US" altLang="ko-KR" sz="3200" b="1" dirty="0" smtClean="0">
                <a:cs typeface="Calibri" panose="020F0502020204030204" pitchFamily="34" charset="0"/>
              </a:rPr>
              <a:t>) – BLD </a:t>
            </a:r>
            <a:endParaRPr lang="en-US" altLang="ko-KR" sz="3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4146698-7517-461C-B9F3-E4E323342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14246"/>
              </p:ext>
            </p:extLst>
          </p:nvPr>
        </p:nvGraphicFramePr>
        <p:xfrm>
          <a:off x="262963" y="1291431"/>
          <a:ext cx="11360027" cy="5100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120">
                  <a:extLst>
                    <a:ext uri="{9D8B030D-6E8A-4147-A177-3AD203B41FA5}">
                      <a16:colId xmlns:a16="http://schemas.microsoft.com/office/drawing/2014/main" val="71337666"/>
                    </a:ext>
                  </a:extLst>
                </a:gridCol>
                <a:gridCol w="1936377">
                  <a:extLst>
                    <a:ext uri="{9D8B030D-6E8A-4147-A177-3AD203B41FA5}">
                      <a16:colId xmlns:a16="http://schemas.microsoft.com/office/drawing/2014/main" val="2721732894"/>
                    </a:ext>
                  </a:extLst>
                </a:gridCol>
                <a:gridCol w="1140310">
                  <a:extLst>
                    <a:ext uri="{9D8B030D-6E8A-4147-A177-3AD203B41FA5}">
                      <a16:colId xmlns:a16="http://schemas.microsoft.com/office/drawing/2014/main" val="789142705"/>
                    </a:ext>
                  </a:extLst>
                </a:gridCol>
                <a:gridCol w="1371508">
                  <a:extLst>
                    <a:ext uri="{9D8B030D-6E8A-4147-A177-3AD203B41FA5}">
                      <a16:colId xmlns:a16="http://schemas.microsoft.com/office/drawing/2014/main" val="3771228196"/>
                    </a:ext>
                  </a:extLst>
                </a:gridCol>
                <a:gridCol w="1479269">
                  <a:extLst>
                    <a:ext uri="{9D8B030D-6E8A-4147-A177-3AD203B41FA5}">
                      <a16:colId xmlns:a16="http://schemas.microsoft.com/office/drawing/2014/main" val="1400075191"/>
                    </a:ext>
                  </a:extLst>
                </a:gridCol>
                <a:gridCol w="1333948">
                  <a:extLst>
                    <a:ext uri="{9D8B030D-6E8A-4147-A177-3AD203B41FA5}">
                      <a16:colId xmlns:a16="http://schemas.microsoft.com/office/drawing/2014/main" val="782896297"/>
                    </a:ext>
                  </a:extLst>
                </a:gridCol>
                <a:gridCol w="2286495">
                  <a:extLst>
                    <a:ext uri="{9D8B030D-6E8A-4147-A177-3AD203B41FA5}">
                      <a16:colId xmlns:a16="http://schemas.microsoft.com/office/drawing/2014/main" val="3700419653"/>
                    </a:ext>
                  </a:extLst>
                </a:gridCol>
              </a:tblGrid>
              <a:tr h="351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SVM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LIF(s)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LIF role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Address/WWPN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Netm2ask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Default Gateway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Home </a:t>
                      </a:r>
                      <a:r>
                        <a:rPr lang="en-US" altLang="ko-KR" sz="1000" dirty="0"/>
                        <a:t>Port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458105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svm_BLD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n1_vl352x_iscsi_1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192.168.21.47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BLD_A_N1:e4a-3521 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537195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svm_BLD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n1_vl352x_iscsi_2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192.168.22.47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192.168.22.1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BLD_A_N1:e4b-3522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0985676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svm_BLD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n1_vl352x_iscsi_3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192.168.23.47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192.168.23.1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BLD_A_N1:e4b-3523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359349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svm_BLD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n1_vl352x_iscsi_4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192.168.24.47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192.168.24.1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BLD_A_N1:e4b-3524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990043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svm_BLD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n1_vl352x_iscsi_5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192.168.25.47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192.168.25.1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BLD_A_N1:e4b-3525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842677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svm_BLD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n1_vl352x_iscsi_6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192.168.26.47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192.168.26.1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BLD_A_N1:e4b-3526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4793424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svm_BLD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n1_vl352x_iscsi_7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192.168.27.47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192.168.27.1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BLD_A_N1:e4b-3527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2311243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svm_BLD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n1_vl352x_iscsi_8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192.168.28.47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192.168.28.1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BLD_A_N1:e4b-3528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406455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svm_BLD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n2_vl352x_iscsi_1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192.168.21.48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BLD_A_N2:e4a-3521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276465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svm_BLD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n2_vl352x_iscsi_2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192.168.22.48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192.168.22.1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BLD_A_N2:e4a-3522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482786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svm_BLD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n2_vl352x_iscsi_3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192.168.23.48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192.168.23.1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BLD_A_N2:e4a-3523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123251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svm_BLD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n2_vl352x_iscsi_4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192.168.24.48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192.168.24.1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BLD_A_N2:e4a-3524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522360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svm_BLD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n2_vl352x_iscsi_5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192.168.25.48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192.168.25.1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BLD_A_N2:e4a-3525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194280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svm_BLD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n2_vl352x_iscsi_6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192.168.26.48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192.168.26.1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BLD_A_N2:e4a-3526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3151274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svm_BLD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n2_vl352x_iscsi_7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192.168.27.48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192.168.27.1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BLD_A_N2:e4a-3527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852331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svm_BLD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n2_vl352x_iscsi_8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192.168.28.48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192.168.28.1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BLD_A_N2:e4a-3528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568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991871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>
              <a:lnSpc>
                <a:spcPct val="140000"/>
              </a:lnSpc>
            </a:pPr>
            <a:r>
              <a:rPr lang="en-US" altLang="ko-KR" sz="3200" b="1" dirty="0">
                <a:cs typeface="Calibri" panose="020F0502020204030204" pitchFamily="34" charset="0"/>
              </a:rPr>
              <a:t>Network / </a:t>
            </a:r>
            <a:r>
              <a:rPr lang="en-US" altLang="ko-KR" sz="3200" b="1" dirty="0" err="1">
                <a:cs typeface="Calibri" panose="020F0502020204030204" pitchFamily="34" charset="0"/>
              </a:rPr>
              <a:t>iscsi</a:t>
            </a:r>
            <a:r>
              <a:rPr lang="en-US" altLang="ko-KR" sz="3200" b="1" dirty="0">
                <a:cs typeface="Calibri" panose="020F0502020204030204" pitchFamily="34" charset="0"/>
              </a:rPr>
              <a:t> Logical Interface (</a:t>
            </a:r>
            <a:r>
              <a:rPr lang="en-US" altLang="ko-KR" sz="3200" b="1" dirty="0" err="1">
                <a:cs typeface="Calibri" panose="020F0502020204030204" pitchFamily="34" charset="0"/>
              </a:rPr>
              <a:t>Lifs</a:t>
            </a:r>
            <a:r>
              <a:rPr lang="en-US" altLang="ko-KR" sz="3200" b="1" dirty="0" smtClean="0">
                <a:cs typeface="Calibri" panose="020F0502020204030204" pitchFamily="34" charset="0"/>
              </a:rPr>
              <a:t>) – </a:t>
            </a:r>
            <a:r>
              <a:rPr lang="en-US" altLang="ko-KR" sz="3200" dirty="0" smtClean="0">
                <a:cs typeface="Calibri" panose="020F0502020204030204" pitchFamily="34" charset="0"/>
              </a:rPr>
              <a:t>PROD</a:t>
            </a:r>
            <a:endParaRPr lang="en-US" altLang="ko-KR" sz="3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4146698-7517-461C-B9F3-E4E323342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284965"/>
              </p:ext>
            </p:extLst>
          </p:nvPr>
        </p:nvGraphicFramePr>
        <p:xfrm>
          <a:off x="262963" y="1291431"/>
          <a:ext cx="11360027" cy="5100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120">
                  <a:extLst>
                    <a:ext uri="{9D8B030D-6E8A-4147-A177-3AD203B41FA5}">
                      <a16:colId xmlns:a16="http://schemas.microsoft.com/office/drawing/2014/main" val="71337666"/>
                    </a:ext>
                  </a:extLst>
                </a:gridCol>
                <a:gridCol w="1936377">
                  <a:extLst>
                    <a:ext uri="{9D8B030D-6E8A-4147-A177-3AD203B41FA5}">
                      <a16:colId xmlns:a16="http://schemas.microsoft.com/office/drawing/2014/main" val="2721732894"/>
                    </a:ext>
                  </a:extLst>
                </a:gridCol>
                <a:gridCol w="1140310">
                  <a:extLst>
                    <a:ext uri="{9D8B030D-6E8A-4147-A177-3AD203B41FA5}">
                      <a16:colId xmlns:a16="http://schemas.microsoft.com/office/drawing/2014/main" val="789142705"/>
                    </a:ext>
                  </a:extLst>
                </a:gridCol>
                <a:gridCol w="1371508">
                  <a:extLst>
                    <a:ext uri="{9D8B030D-6E8A-4147-A177-3AD203B41FA5}">
                      <a16:colId xmlns:a16="http://schemas.microsoft.com/office/drawing/2014/main" val="3771228196"/>
                    </a:ext>
                  </a:extLst>
                </a:gridCol>
                <a:gridCol w="1479269">
                  <a:extLst>
                    <a:ext uri="{9D8B030D-6E8A-4147-A177-3AD203B41FA5}">
                      <a16:colId xmlns:a16="http://schemas.microsoft.com/office/drawing/2014/main" val="1400075191"/>
                    </a:ext>
                  </a:extLst>
                </a:gridCol>
                <a:gridCol w="1333948">
                  <a:extLst>
                    <a:ext uri="{9D8B030D-6E8A-4147-A177-3AD203B41FA5}">
                      <a16:colId xmlns:a16="http://schemas.microsoft.com/office/drawing/2014/main" val="782896297"/>
                    </a:ext>
                  </a:extLst>
                </a:gridCol>
                <a:gridCol w="2286495">
                  <a:extLst>
                    <a:ext uri="{9D8B030D-6E8A-4147-A177-3AD203B41FA5}">
                      <a16:colId xmlns:a16="http://schemas.microsoft.com/office/drawing/2014/main" val="3700419653"/>
                    </a:ext>
                  </a:extLst>
                </a:gridCol>
              </a:tblGrid>
              <a:tr h="351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SVM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LIF(s)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LIF role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Address/WWPN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Netmask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Default Gateway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Home Port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458105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svm_PROD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n1_vl350x_iscsi_1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192.168.1.45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PROD_A_N1:e4a-3501 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537195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svm_PROD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n1_vl350x_iscsi_2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192.168.2.45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PROD_A_N1:e4b-3502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0985676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svm_PROD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n1_vl350x_iscsi_3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192.168.3.45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192.168.3.1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PROD_A_N1:e4b-3503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359349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svm_PROD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n1_vl350x_iscsi_4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192.168.4.45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192.168.4.1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PROD_A_N1:e4b-3504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990043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svm_PROD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n1_vl350x_iscsi_5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192.168.5.45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192.168.5.1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PROD_A_N1:e4b-3505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842677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svm_PROD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n1_vl350x_iscsi_6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192.168.6.45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192.168.6.1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PROD_A_N1:e4b-3506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4793424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svm_PROD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n1_vl350x_iscsi_7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192.168.7.45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192.168.7.1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PROD_A_N1:e4b-3507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2311243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svm_PROD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n1_vl350x_iscsi_8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192.168.8.45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192.168.8.1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PROD_A_N1:e4b-3508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406455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svm_PROD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n2_vl350x_iscsi_1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192.168.1.46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PROD_A_N2: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e4a-3501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276465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svm_PROD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n2_vl350x_iscsi_2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192.168.2.46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PROD_A_N2: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e4a-3502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482786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svm_PROD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n2_vl350x_iscsi_3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192.168.3.46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192.168.3.1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PROD_A_N2: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e4a-3503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123251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svm_PROD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n2_vl350x_iscsi_4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192.168.4.46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192.168.4.1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PROD_A_N2: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e4a-3504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522360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svm_PROD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n2_vl350x_iscsi_5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192.168.5.46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192.168.5.1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PROD_A_N2: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e4a-3505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194280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svm_PROD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n2_vl350x_iscsi_6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192.168.6.46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192.168.6.1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PROD_A_N2: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e4a-3506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3151274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svm_PROD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n2_vl350x_iscsi_7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192.168.7.46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192.168.7.1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PROD_A_N2: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e4a-3507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852331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svm_PROD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n2_vl350x_iscsi_8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192.168.8.46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192.168.8.1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PROD_A_N2: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e4a-3508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568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210091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>
              <a:lnSpc>
                <a:spcPct val="140000"/>
              </a:lnSpc>
            </a:pPr>
            <a:r>
              <a:rPr lang="en-US" altLang="ko-KR" sz="3200" b="1" dirty="0">
                <a:cs typeface="Calibri" panose="020F0502020204030204" pitchFamily="34" charset="0"/>
              </a:rPr>
              <a:t>Network / </a:t>
            </a:r>
            <a:r>
              <a:rPr lang="en-US" altLang="ko-KR" sz="3200" b="1" dirty="0" err="1">
                <a:cs typeface="Calibri" panose="020F0502020204030204" pitchFamily="34" charset="0"/>
              </a:rPr>
              <a:t>iscsi</a:t>
            </a:r>
            <a:r>
              <a:rPr lang="en-US" altLang="ko-KR" sz="3200" b="1" dirty="0">
                <a:cs typeface="Calibri" panose="020F0502020204030204" pitchFamily="34" charset="0"/>
              </a:rPr>
              <a:t> Logical Interface (</a:t>
            </a:r>
            <a:r>
              <a:rPr lang="en-US" altLang="ko-KR" sz="3200" b="1" dirty="0" err="1">
                <a:cs typeface="Calibri" panose="020F0502020204030204" pitchFamily="34" charset="0"/>
              </a:rPr>
              <a:t>Lifs</a:t>
            </a:r>
            <a:r>
              <a:rPr lang="en-US" altLang="ko-KR" sz="3200" b="1" dirty="0" smtClean="0">
                <a:cs typeface="Calibri" panose="020F0502020204030204" pitchFamily="34" charset="0"/>
              </a:rPr>
              <a:t>) – PROD </a:t>
            </a:r>
            <a:endParaRPr lang="en-US" altLang="ko-KR" sz="3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4146698-7517-461C-B9F3-E4E323342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480468"/>
              </p:ext>
            </p:extLst>
          </p:nvPr>
        </p:nvGraphicFramePr>
        <p:xfrm>
          <a:off x="262963" y="1291431"/>
          <a:ext cx="11360027" cy="5100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120">
                  <a:extLst>
                    <a:ext uri="{9D8B030D-6E8A-4147-A177-3AD203B41FA5}">
                      <a16:colId xmlns:a16="http://schemas.microsoft.com/office/drawing/2014/main" val="71337666"/>
                    </a:ext>
                  </a:extLst>
                </a:gridCol>
                <a:gridCol w="1936377">
                  <a:extLst>
                    <a:ext uri="{9D8B030D-6E8A-4147-A177-3AD203B41FA5}">
                      <a16:colId xmlns:a16="http://schemas.microsoft.com/office/drawing/2014/main" val="2721732894"/>
                    </a:ext>
                  </a:extLst>
                </a:gridCol>
                <a:gridCol w="1140310">
                  <a:extLst>
                    <a:ext uri="{9D8B030D-6E8A-4147-A177-3AD203B41FA5}">
                      <a16:colId xmlns:a16="http://schemas.microsoft.com/office/drawing/2014/main" val="789142705"/>
                    </a:ext>
                  </a:extLst>
                </a:gridCol>
                <a:gridCol w="1371508">
                  <a:extLst>
                    <a:ext uri="{9D8B030D-6E8A-4147-A177-3AD203B41FA5}">
                      <a16:colId xmlns:a16="http://schemas.microsoft.com/office/drawing/2014/main" val="3771228196"/>
                    </a:ext>
                  </a:extLst>
                </a:gridCol>
                <a:gridCol w="1479269">
                  <a:extLst>
                    <a:ext uri="{9D8B030D-6E8A-4147-A177-3AD203B41FA5}">
                      <a16:colId xmlns:a16="http://schemas.microsoft.com/office/drawing/2014/main" val="1400075191"/>
                    </a:ext>
                  </a:extLst>
                </a:gridCol>
                <a:gridCol w="1333948">
                  <a:extLst>
                    <a:ext uri="{9D8B030D-6E8A-4147-A177-3AD203B41FA5}">
                      <a16:colId xmlns:a16="http://schemas.microsoft.com/office/drawing/2014/main" val="782896297"/>
                    </a:ext>
                  </a:extLst>
                </a:gridCol>
                <a:gridCol w="2286495">
                  <a:extLst>
                    <a:ext uri="{9D8B030D-6E8A-4147-A177-3AD203B41FA5}">
                      <a16:colId xmlns:a16="http://schemas.microsoft.com/office/drawing/2014/main" val="3700419653"/>
                    </a:ext>
                  </a:extLst>
                </a:gridCol>
              </a:tblGrid>
              <a:tr h="351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SVM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LIF(s)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LIF role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Address/WWPN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Netm2ask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Default Gateway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Home </a:t>
                      </a:r>
                      <a:r>
                        <a:rPr lang="en-US" altLang="ko-KR" sz="1000" dirty="0"/>
                        <a:t>Port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458105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svm_PROD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n1_vl352x_iscsi_1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192.168.21.45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PROD_A_N1:e4a-3521 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537195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svm_PROD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n1_vl352x_iscsi_2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192.168.22.45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192.168.22.1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PROD_A_N1:e4b-3522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0985676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svm_PROD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n1_vl352x_iscsi_3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192.168.23.45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192.168.23.1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PROD_A_N1:e4b-3523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359349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svm_PROD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n1_vl352x_iscsi_4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192.168.24.45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192.168.24.1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PROD_A_N1:e4b-3524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990043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svm_PROD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n1_vl352x_iscsi_5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192.168.25.45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192.168.25.1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PROD_A_N1:e4b-3525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842677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svm_PROD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n1_vl352x_iscsi_6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192.168.26.45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192.168.26.1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PROD_A_N1:e4b-3526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4793424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svm_PROD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n1_vl352x_iscsi_7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192.168.27.45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192.168.27.1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PROD_A_N1:e4b-3527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2311243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svm_PROD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n1_vl352x_iscsi_8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192.168.28.45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192.168.28.1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PROD_A_N1:e4b-3528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406455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svm_PROD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n2_vl352x_iscsi_1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192.168.21.46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192.168.21.1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PROD_A_N2: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e4a-3521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276465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svm_PROD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n2_vl352x_iscsi_2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192.168.22.46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192.168.22.1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PROD_A_N2: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e4a-3522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482786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svm_PROD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n2_vl352x_iscsi_3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192.168.23.46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192.168.23.1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PROD_A_N2: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e4a-3523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123251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svm_PROD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n2_vl352x_iscsi_4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192.168.24.46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192.168.24.1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PROD_A_N2: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e4a-3524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522360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svm_PROD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n2_vl352x_iscsi_5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192.168.25.46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192.168.25.1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PROD_A_N2: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e4a-3525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194280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svm_PROD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n2_vl352x_iscsi_6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192.168.26.46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192.168.26.1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PROD_A_N2: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e4a-3526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3151274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svm_PROD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n2_vl352x_iscsi_7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192.168.27.46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192.168.27.1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PROD_A_N2: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e4a-3527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852331"/>
                  </a:ext>
                </a:extLst>
              </a:tr>
              <a:tr h="29679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svm_PROD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n2_vl352x_iscsi_8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Data(</a:t>
                      </a:r>
                      <a:r>
                        <a:rPr kumimoji="0" lang="en-US" altLang="ko-KR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iscsi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192.168.28.46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255.255.255.0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192.168.28.1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PROD_A_N2: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e4a-3508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568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670319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>
              <a:lnSpc>
                <a:spcPct val="140000"/>
              </a:lnSpc>
            </a:pPr>
            <a:r>
              <a:rPr lang="en-US" altLang="ko-KR" sz="3200" b="1" dirty="0">
                <a:cs typeface="Calibri" panose="020F0502020204030204" pitchFamily="34" charset="0"/>
              </a:rPr>
              <a:t>DISK / RAID Configuration</a:t>
            </a:r>
            <a:endParaRPr lang="en-US" altLang="ko-KR" sz="3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09B4C60-8F10-49B3-BBFF-6A4A44CBF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088659"/>
              </p:ext>
            </p:extLst>
          </p:nvPr>
        </p:nvGraphicFramePr>
        <p:xfrm>
          <a:off x="427465" y="1644925"/>
          <a:ext cx="11329596" cy="2204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137">
                  <a:extLst>
                    <a:ext uri="{9D8B030D-6E8A-4147-A177-3AD203B41FA5}">
                      <a16:colId xmlns:a16="http://schemas.microsoft.com/office/drawing/2014/main" val="1132910125"/>
                    </a:ext>
                  </a:extLst>
                </a:gridCol>
                <a:gridCol w="1362635">
                  <a:extLst>
                    <a:ext uri="{9D8B030D-6E8A-4147-A177-3AD203B41FA5}">
                      <a16:colId xmlns:a16="http://schemas.microsoft.com/office/drawing/2014/main" val="2413604947"/>
                    </a:ext>
                  </a:extLst>
                </a:gridCol>
                <a:gridCol w="1503949">
                  <a:extLst>
                    <a:ext uri="{9D8B030D-6E8A-4147-A177-3AD203B41FA5}">
                      <a16:colId xmlns:a16="http://schemas.microsoft.com/office/drawing/2014/main" val="3938701976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586167834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331360237"/>
                    </a:ext>
                  </a:extLst>
                </a:gridCol>
              </a:tblGrid>
              <a:tr h="366589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  Aggregate </a:t>
                      </a:r>
                      <a:r>
                        <a:rPr lang="ko-KR" altLang="en-US" sz="1400" dirty="0"/>
                        <a:t>구성 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smtClean="0"/>
                        <a:t> - BLD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828721"/>
                  </a:ext>
                </a:extLst>
              </a:tr>
              <a:tr h="366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Node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</a:rPr>
                        <a:t>Aggr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 Name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Raid Type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Raid Groups 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Usable 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용량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40479"/>
                  </a:ext>
                </a:extLst>
              </a:tr>
              <a:tr h="32993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BLD_A_N1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aggr0_N1_root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RAID_DP (64bit)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2</a:t>
                      </a:r>
                      <a:r>
                        <a:rPr lang="en-US" altLang="ko-KR" sz="1200" dirty="0" smtClean="0"/>
                        <a:t>x </a:t>
                      </a:r>
                      <a:r>
                        <a:rPr lang="en-US" altLang="ko-KR" sz="1200" dirty="0"/>
                        <a:t>RIAD group of 3x </a:t>
                      </a:r>
                      <a:r>
                        <a:rPr lang="en-US" altLang="ko-KR" sz="1200" dirty="0" smtClean="0"/>
                        <a:t>3.8TB </a:t>
                      </a:r>
                      <a:r>
                        <a:rPr lang="en-US" altLang="ko-KR" sz="1200" dirty="0"/>
                        <a:t>SSD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Controller OS (Mirrored)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9752787"/>
                  </a:ext>
                </a:extLst>
              </a:tr>
              <a:tr h="32993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aggr1_N1_data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RAID_DP </a:t>
                      </a:r>
                      <a:r>
                        <a:rPr lang="en-US" altLang="ko-KR" sz="1200" dirty="0"/>
                        <a:t>(64bit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2</a:t>
                      </a:r>
                      <a:r>
                        <a:rPr lang="en-US" altLang="ko-KR" sz="1200" dirty="0" smtClean="0"/>
                        <a:t>x </a:t>
                      </a:r>
                      <a:r>
                        <a:rPr lang="en-US" altLang="ko-KR" sz="1200" dirty="0"/>
                        <a:t>RIAD group of </a:t>
                      </a:r>
                      <a:r>
                        <a:rPr lang="en-US" altLang="ko-KR" sz="1200" dirty="0" smtClean="0"/>
                        <a:t>10x 3.8TB </a:t>
                      </a:r>
                      <a:r>
                        <a:rPr lang="en-US" altLang="ko-KR" sz="1200" dirty="0"/>
                        <a:t>SSD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23.78 </a:t>
                      </a:r>
                      <a:r>
                        <a:rPr lang="en-US" altLang="ko-KR" sz="1200" dirty="0" err="1" smtClean="0">
                          <a:solidFill>
                            <a:srgbClr val="FF0000"/>
                          </a:solidFill>
                        </a:rPr>
                        <a:t>TiB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(Mirrored)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3201493"/>
                  </a:ext>
                </a:extLst>
              </a:tr>
              <a:tr h="40582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BLD_A_N2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aggr0_N2_root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RAID_DP (64bit)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2</a:t>
                      </a:r>
                      <a:r>
                        <a:rPr lang="en-US" altLang="ko-KR" sz="1200" dirty="0" smtClean="0"/>
                        <a:t>x </a:t>
                      </a:r>
                      <a:r>
                        <a:rPr lang="en-US" altLang="ko-KR" sz="1200" dirty="0"/>
                        <a:t>RIAD group of </a:t>
                      </a:r>
                      <a:r>
                        <a:rPr lang="en-US" altLang="ko-KR" sz="1200" dirty="0" smtClean="0"/>
                        <a:t>3x 3.8TB  </a:t>
                      </a:r>
                      <a:r>
                        <a:rPr lang="en-US" altLang="ko-KR" sz="1200" dirty="0"/>
                        <a:t>SSD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Controller OS (Mirrored)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4691906"/>
                  </a:ext>
                </a:extLst>
              </a:tr>
              <a:tr h="40582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aggr1_N2_data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RAID_DP (64bit)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2</a:t>
                      </a:r>
                      <a:r>
                        <a:rPr lang="en-US" altLang="ko-KR" sz="1200" dirty="0" smtClean="0"/>
                        <a:t>x </a:t>
                      </a:r>
                      <a:r>
                        <a:rPr lang="en-US" altLang="ko-KR" sz="1200" dirty="0"/>
                        <a:t>RIAD group of </a:t>
                      </a:r>
                      <a:r>
                        <a:rPr lang="en-US" altLang="ko-KR" sz="1200" dirty="0" smtClean="0"/>
                        <a:t>10x 3.8TB  </a:t>
                      </a:r>
                      <a:r>
                        <a:rPr lang="en-US" altLang="ko-KR" sz="1200" dirty="0"/>
                        <a:t>SSD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23.78 </a:t>
                      </a:r>
                      <a:r>
                        <a:rPr lang="en-US" altLang="ko-KR" sz="1200" dirty="0" err="1" smtClean="0">
                          <a:solidFill>
                            <a:srgbClr val="FF0000"/>
                          </a:solidFill>
                        </a:rPr>
                        <a:t>TiB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(Mirrored)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218895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09B4C60-8F10-49B3-BBFF-6A4A44CBF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900013"/>
              </p:ext>
            </p:extLst>
          </p:nvPr>
        </p:nvGraphicFramePr>
        <p:xfrm>
          <a:off x="427465" y="4002023"/>
          <a:ext cx="11329596" cy="2204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137">
                  <a:extLst>
                    <a:ext uri="{9D8B030D-6E8A-4147-A177-3AD203B41FA5}">
                      <a16:colId xmlns:a16="http://schemas.microsoft.com/office/drawing/2014/main" val="1132910125"/>
                    </a:ext>
                  </a:extLst>
                </a:gridCol>
                <a:gridCol w="1362635">
                  <a:extLst>
                    <a:ext uri="{9D8B030D-6E8A-4147-A177-3AD203B41FA5}">
                      <a16:colId xmlns:a16="http://schemas.microsoft.com/office/drawing/2014/main" val="2413604947"/>
                    </a:ext>
                  </a:extLst>
                </a:gridCol>
                <a:gridCol w="1503949">
                  <a:extLst>
                    <a:ext uri="{9D8B030D-6E8A-4147-A177-3AD203B41FA5}">
                      <a16:colId xmlns:a16="http://schemas.microsoft.com/office/drawing/2014/main" val="3938701976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586167834"/>
                    </a:ext>
                  </a:extLst>
                </a:gridCol>
                <a:gridCol w="2943225">
                  <a:extLst>
                    <a:ext uri="{9D8B030D-6E8A-4147-A177-3AD203B41FA5}">
                      <a16:colId xmlns:a16="http://schemas.microsoft.com/office/drawing/2014/main" val="331360237"/>
                    </a:ext>
                  </a:extLst>
                </a:gridCol>
              </a:tblGrid>
              <a:tr h="366589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   Aggregate </a:t>
                      </a:r>
                      <a:r>
                        <a:rPr lang="ko-KR" altLang="en-US" sz="1400" dirty="0"/>
                        <a:t>구성 </a:t>
                      </a: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smtClean="0"/>
                        <a:t> - PROD</a:t>
                      </a:r>
                      <a:endParaRPr lang="ko-KR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828721"/>
                  </a:ext>
                </a:extLst>
              </a:tr>
              <a:tr h="3665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Node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</a:rPr>
                        <a:t>Aggr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 Name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Raid Type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Raid Groups 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Usable 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용량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40479"/>
                  </a:ext>
                </a:extLst>
              </a:tr>
              <a:tr h="32993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PROD_A_N1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aggr0_N1_root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RAID_DP (64bit)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2</a:t>
                      </a:r>
                      <a:r>
                        <a:rPr lang="en-US" altLang="ko-KR" sz="1200" dirty="0" smtClean="0"/>
                        <a:t>x </a:t>
                      </a:r>
                      <a:r>
                        <a:rPr lang="en-US" altLang="ko-KR" sz="1200" dirty="0"/>
                        <a:t>RIAD group of 3x </a:t>
                      </a:r>
                      <a:r>
                        <a:rPr lang="en-US" altLang="ko-KR" sz="1200" dirty="0" smtClean="0"/>
                        <a:t>3.8TB </a:t>
                      </a:r>
                      <a:r>
                        <a:rPr lang="en-US" altLang="ko-KR" sz="1200" dirty="0"/>
                        <a:t>SSD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Controller OS (Mirrored)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9752787"/>
                  </a:ext>
                </a:extLst>
              </a:tr>
              <a:tr h="32993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aggr1_N1_data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RAID_DP </a:t>
                      </a:r>
                      <a:r>
                        <a:rPr lang="en-US" altLang="ko-KR" sz="1200" dirty="0"/>
                        <a:t>(64bit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2</a:t>
                      </a:r>
                      <a:r>
                        <a:rPr lang="en-US" altLang="ko-KR" sz="1200" dirty="0" smtClean="0"/>
                        <a:t>x </a:t>
                      </a:r>
                      <a:r>
                        <a:rPr lang="en-US" altLang="ko-KR" sz="1200" dirty="0"/>
                        <a:t>RIAD group of </a:t>
                      </a:r>
                      <a:r>
                        <a:rPr lang="en-US" altLang="ko-KR" sz="1200" dirty="0" smtClean="0"/>
                        <a:t>44x 3.8TB </a:t>
                      </a:r>
                      <a:r>
                        <a:rPr lang="en-US" altLang="ko-KR" sz="1200" dirty="0"/>
                        <a:t>SSD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120.7 </a:t>
                      </a:r>
                      <a:r>
                        <a:rPr lang="en-US" altLang="ko-KR" sz="1200" dirty="0" err="1" smtClean="0">
                          <a:solidFill>
                            <a:srgbClr val="FF0000"/>
                          </a:solidFill>
                        </a:rPr>
                        <a:t>TiB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 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(Mirrored)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3201493"/>
                  </a:ext>
                </a:extLst>
              </a:tr>
              <a:tr h="40582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PROD_A_N2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aggr0_N2_root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RAID_DP (64bit)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2</a:t>
                      </a:r>
                      <a:r>
                        <a:rPr lang="en-US" altLang="ko-KR" sz="1200" dirty="0" smtClean="0"/>
                        <a:t>x </a:t>
                      </a:r>
                      <a:r>
                        <a:rPr lang="en-US" altLang="ko-KR" sz="1200" dirty="0"/>
                        <a:t>RIAD group of </a:t>
                      </a:r>
                      <a:r>
                        <a:rPr lang="en-US" altLang="ko-KR" sz="1200" dirty="0" smtClean="0"/>
                        <a:t>3x 3.8TB  </a:t>
                      </a:r>
                      <a:r>
                        <a:rPr lang="en-US" altLang="ko-KR" sz="1200" dirty="0"/>
                        <a:t>SSD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Controller OS (Mirrored)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4691906"/>
                  </a:ext>
                </a:extLst>
              </a:tr>
              <a:tr h="40582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/>
                        <a:t>aggr1_N2_data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RAID_DP (64bit)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 dirty="0"/>
                        <a:t>2</a:t>
                      </a:r>
                      <a:r>
                        <a:rPr lang="en-US" altLang="ko-KR" sz="1200" dirty="0" smtClean="0"/>
                        <a:t>x </a:t>
                      </a:r>
                      <a:r>
                        <a:rPr lang="en-US" altLang="ko-KR" sz="1200" dirty="0"/>
                        <a:t>RIAD group of </a:t>
                      </a:r>
                      <a:r>
                        <a:rPr lang="en-US" altLang="ko-KR" sz="1200" dirty="0" smtClean="0"/>
                        <a:t>44x 3.8TB  </a:t>
                      </a:r>
                      <a:r>
                        <a:rPr lang="en-US" altLang="ko-KR" sz="1200" dirty="0"/>
                        <a:t>SSD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120.7 </a:t>
                      </a:r>
                      <a:r>
                        <a:rPr lang="en-US" altLang="ko-KR" sz="1200" dirty="0" err="1" smtClean="0">
                          <a:solidFill>
                            <a:srgbClr val="FF0000"/>
                          </a:solidFill>
                        </a:rPr>
                        <a:t>TiB</a:t>
                      </a:r>
                      <a:r>
                        <a:rPr lang="en-US" altLang="ko-KR" sz="12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(Mirrored)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2188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679997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>
              <a:lnSpc>
                <a:spcPct val="140000"/>
              </a:lnSpc>
            </a:pPr>
            <a:r>
              <a:rPr lang="en-US" altLang="ko-KR" sz="3200" b="1" dirty="0">
                <a:cs typeface="Calibri" panose="020F0502020204030204" pitchFamily="34" charset="0"/>
              </a:rPr>
              <a:t>Volume </a:t>
            </a:r>
            <a:r>
              <a:rPr lang="en-US" altLang="ko-KR" sz="3200" b="1" dirty="0" smtClean="0">
                <a:cs typeface="Calibri" panose="020F0502020204030204" pitchFamily="34" charset="0"/>
              </a:rPr>
              <a:t>Configuration - BLD</a:t>
            </a:r>
            <a:endParaRPr lang="en-US" altLang="ko-KR" sz="3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CC12864-FCF5-4D8F-B53F-A9E1A0C6A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847175"/>
              </p:ext>
            </p:extLst>
          </p:nvPr>
        </p:nvGraphicFramePr>
        <p:xfrm>
          <a:off x="471730" y="1223787"/>
          <a:ext cx="9851846" cy="4396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078">
                  <a:extLst>
                    <a:ext uri="{9D8B030D-6E8A-4147-A177-3AD203B41FA5}">
                      <a16:colId xmlns:a16="http://schemas.microsoft.com/office/drawing/2014/main" val="3080045100"/>
                    </a:ext>
                  </a:extLst>
                </a:gridCol>
                <a:gridCol w="1446553">
                  <a:extLst>
                    <a:ext uri="{9D8B030D-6E8A-4147-A177-3AD203B41FA5}">
                      <a16:colId xmlns:a16="http://schemas.microsoft.com/office/drawing/2014/main" val="3177323355"/>
                    </a:ext>
                  </a:extLst>
                </a:gridCol>
                <a:gridCol w="798285">
                  <a:extLst>
                    <a:ext uri="{9D8B030D-6E8A-4147-A177-3AD203B41FA5}">
                      <a16:colId xmlns:a16="http://schemas.microsoft.com/office/drawing/2014/main" val="1682665257"/>
                    </a:ext>
                  </a:extLst>
                </a:gridCol>
                <a:gridCol w="1135150">
                  <a:extLst>
                    <a:ext uri="{9D8B030D-6E8A-4147-A177-3AD203B41FA5}">
                      <a16:colId xmlns:a16="http://schemas.microsoft.com/office/drawing/2014/main" val="1023665488"/>
                    </a:ext>
                  </a:extLst>
                </a:gridCol>
                <a:gridCol w="1711734">
                  <a:extLst>
                    <a:ext uri="{9D8B030D-6E8A-4147-A177-3AD203B41FA5}">
                      <a16:colId xmlns:a16="http://schemas.microsoft.com/office/drawing/2014/main" val="2887847863"/>
                    </a:ext>
                  </a:extLst>
                </a:gridCol>
                <a:gridCol w="1388822">
                  <a:extLst>
                    <a:ext uri="{9D8B030D-6E8A-4147-A177-3AD203B41FA5}">
                      <a16:colId xmlns:a16="http://schemas.microsoft.com/office/drawing/2014/main" val="2925378508"/>
                    </a:ext>
                  </a:extLst>
                </a:gridCol>
                <a:gridCol w="1950224">
                  <a:extLst>
                    <a:ext uri="{9D8B030D-6E8A-4147-A177-3AD203B41FA5}">
                      <a16:colId xmlns:a16="http://schemas.microsoft.com/office/drawing/2014/main" val="97665333"/>
                    </a:ext>
                  </a:extLst>
                </a:gridCol>
              </a:tblGrid>
              <a:tr h="38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Aggreagte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Size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Snapshot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Reserve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Volume Thin or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Thick Provisioned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efficiency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Snapshot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Policy 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9886688"/>
                  </a:ext>
                </a:extLst>
              </a:tr>
              <a:tr h="30769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n1_data1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aggr1_N1_data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16.81 TB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0 %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Thick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Disabled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none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046629"/>
                  </a:ext>
                </a:extLst>
              </a:tr>
              <a:tr h="30769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n2_data2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aggr1_N2_data 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13.67 TB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0 %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Thick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Disabled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none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531723"/>
                  </a:ext>
                </a:extLst>
              </a:tr>
              <a:tr h="307691"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952035"/>
                  </a:ext>
                </a:extLst>
              </a:tr>
              <a:tr h="307691"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57869"/>
                  </a:ext>
                </a:extLst>
              </a:tr>
              <a:tr h="307691"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824338"/>
                  </a:ext>
                </a:extLst>
              </a:tr>
              <a:tr h="307691"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71218"/>
                  </a:ext>
                </a:extLst>
              </a:tr>
              <a:tr h="307691"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077109"/>
                  </a:ext>
                </a:extLst>
              </a:tr>
              <a:tr h="307691"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897814"/>
                  </a:ext>
                </a:extLst>
              </a:tr>
              <a:tr h="307691"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0771565"/>
                  </a:ext>
                </a:extLst>
              </a:tr>
              <a:tr h="307691"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185394"/>
                  </a:ext>
                </a:extLst>
              </a:tr>
              <a:tr h="307691"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730436"/>
                  </a:ext>
                </a:extLst>
              </a:tr>
              <a:tr h="307691"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590332"/>
                  </a:ext>
                </a:extLst>
              </a:tr>
              <a:tr h="307691"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734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181822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>
              <a:lnSpc>
                <a:spcPct val="140000"/>
              </a:lnSpc>
            </a:pPr>
            <a:r>
              <a:rPr lang="en-US" altLang="ko-KR" sz="3200" b="1" dirty="0">
                <a:cs typeface="Calibri" panose="020F0502020204030204" pitchFamily="34" charset="0"/>
              </a:rPr>
              <a:t>Volume </a:t>
            </a:r>
            <a:r>
              <a:rPr lang="en-US" altLang="ko-KR" sz="3200" b="1" dirty="0" smtClean="0">
                <a:cs typeface="Calibri" panose="020F0502020204030204" pitchFamily="34" charset="0"/>
              </a:rPr>
              <a:t>Configuration - PROD</a:t>
            </a:r>
            <a:endParaRPr lang="en-US" altLang="ko-KR" sz="3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CC12864-FCF5-4D8F-B53F-A9E1A0C6A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435591"/>
              </p:ext>
            </p:extLst>
          </p:nvPr>
        </p:nvGraphicFramePr>
        <p:xfrm>
          <a:off x="471730" y="1223787"/>
          <a:ext cx="9851846" cy="5011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078">
                  <a:extLst>
                    <a:ext uri="{9D8B030D-6E8A-4147-A177-3AD203B41FA5}">
                      <a16:colId xmlns:a16="http://schemas.microsoft.com/office/drawing/2014/main" val="3080045100"/>
                    </a:ext>
                  </a:extLst>
                </a:gridCol>
                <a:gridCol w="1446553">
                  <a:extLst>
                    <a:ext uri="{9D8B030D-6E8A-4147-A177-3AD203B41FA5}">
                      <a16:colId xmlns:a16="http://schemas.microsoft.com/office/drawing/2014/main" val="3177323355"/>
                    </a:ext>
                  </a:extLst>
                </a:gridCol>
                <a:gridCol w="798285">
                  <a:extLst>
                    <a:ext uri="{9D8B030D-6E8A-4147-A177-3AD203B41FA5}">
                      <a16:colId xmlns:a16="http://schemas.microsoft.com/office/drawing/2014/main" val="1682665257"/>
                    </a:ext>
                  </a:extLst>
                </a:gridCol>
                <a:gridCol w="1135150">
                  <a:extLst>
                    <a:ext uri="{9D8B030D-6E8A-4147-A177-3AD203B41FA5}">
                      <a16:colId xmlns:a16="http://schemas.microsoft.com/office/drawing/2014/main" val="1023665488"/>
                    </a:ext>
                  </a:extLst>
                </a:gridCol>
                <a:gridCol w="1711734">
                  <a:extLst>
                    <a:ext uri="{9D8B030D-6E8A-4147-A177-3AD203B41FA5}">
                      <a16:colId xmlns:a16="http://schemas.microsoft.com/office/drawing/2014/main" val="2887847863"/>
                    </a:ext>
                  </a:extLst>
                </a:gridCol>
                <a:gridCol w="1388822">
                  <a:extLst>
                    <a:ext uri="{9D8B030D-6E8A-4147-A177-3AD203B41FA5}">
                      <a16:colId xmlns:a16="http://schemas.microsoft.com/office/drawing/2014/main" val="2925378508"/>
                    </a:ext>
                  </a:extLst>
                </a:gridCol>
                <a:gridCol w="1950224">
                  <a:extLst>
                    <a:ext uri="{9D8B030D-6E8A-4147-A177-3AD203B41FA5}">
                      <a16:colId xmlns:a16="http://schemas.microsoft.com/office/drawing/2014/main" val="97665333"/>
                    </a:ext>
                  </a:extLst>
                </a:gridCol>
              </a:tblGrid>
              <a:tr h="387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Name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Aggreagte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Size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Snapshot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Reserve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Volume Thin or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Thick Provisioned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efficiency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Snapshot</a:t>
                      </a:r>
                    </a:p>
                    <a:p>
                      <a:pPr algn="ctr" latinLnBrk="1"/>
                      <a:r>
                        <a:rPr lang="en-US" altLang="ko-KR" sz="1000" dirty="0"/>
                        <a:t>Policy 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9886688"/>
                  </a:ext>
                </a:extLst>
              </a:tr>
              <a:tr h="307691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n1_data01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aggr1_N1_data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16.81 TB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0 %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Thick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Disabled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none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046629"/>
                  </a:ext>
                </a:extLst>
              </a:tr>
              <a:tr h="307691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n1_data02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aggr1_N1_data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16.81 TB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0 %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Thick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Disabled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none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531723"/>
                  </a:ext>
                </a:extLst>
              </a:tr>
              <a:tr h="307691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n1_data03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aggr1_N1_data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16.81 TB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0 %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Thick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Disabled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none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952035"/>
                  </a:ext>
                </a:extLst>
              </a:tr>
              <a:tr h="307691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n1_data04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aggr1_N1_data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16.81 TB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0 %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Thick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Disabled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none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57869"/>
                  </a:ext>
                </a:extLst>
              </a:tr>
              <a:tr h="307691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n1_data05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aggr1_N1_data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16.81 TB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0 %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Thick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Disabled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none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824338"/>
                  </a:ext>
                </a:extLst>
              </a:tr>
              <a:tr h="307691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n1_data06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aggr1_N1_data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16.81 TB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0 %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Thick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Disabled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none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71218"/>
                  </a:ext>
                </a:extLst>
              </a:tr>
              <a:tr h="307691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n1_data07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aggr1_N1_data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16.81 TB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0 %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Thick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Disabled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none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077109"/>
                  </a:ext>
                </a:extLst>
              </a:tr>
              <a:tr h="307691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n2_data08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aggr1_N2_data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16.81 TB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0 %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Thick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Disabled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none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897814"/>
                  </a:ext>
                </a:extLst>
              </a:tr>
              <a:tr h="307691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n2_data09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aggr1_N2_data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16.81 TB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0 %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Thick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Disabled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none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0771565"/>
                  </a:ext>
                </a:extLst>
              </a:tr>
              <a:tr h="307691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n2_data10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aggr1_N2_data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16.81 TB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0 %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Thick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Disabled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none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185394"/>
                  </a:ext>
                </a:extLst>
              </a:tr>
              <a:tr h="307691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n2_data11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aggr1_N2_data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16.81 TB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0 %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Thick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Disabled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none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6730436"/>
                  </a:ext>
                </a:extLst>
              </a:tr>
              <a:tr h="307691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n2_data12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aggr1_N2_data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16.81 TB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0 %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Thick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Disabled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none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590332"/>
                  </a:ext>
                </a:extLst>
              </a:tr>
              <a:tr h="307691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n2_data13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aggr1_N2_data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16.81 TB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0 %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Thick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Disabled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none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734383"/>
                  </a:ext>
                </a:extLst>
              </a:tr>
              <a:tr h="307691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n2_data14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aggr1_N2_data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5.25 TB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0 %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Thick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Disabled</a:t>
                      </a:r>
                      <a:endParaRPr lang="ko-KR" altLang="en-US" sz="1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none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32365"/>
                  </a:ext>
                </a:extLst>
              </a:tr>
              <a:tr h="307691"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350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325095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>
              <a:lnSpc>
                <a:spcPct val="140000"/>
              </a:lnSpc>
            </a:pPr>
            <a:r>
              <a:rPr lang="en-US" altLang="ko-KR" sz="3200" b="1" dirty="0">
                <a:cs typeface="Calibri" panose="020F0502020204030204" pitchFamily="34" charset="0"/>
              </a:rPr>
              <a:t>LUNs </a:t>
            </a:r>
            <a:r>
              <a:rPr lang="en-US" altLang="ko-KR" sz="3200" b="1" dirty="0" smtClean="0">
                <a:cs typeface="Calibri" panose="020F0502020204030204" pitchFamily="34" charset="0"/>
              </a:rPr>
              <a:t>Configuration - BLD</a:t>
            </a:r>
            <a:endParaRPr lang="en-US" altLang="ko-KR" sz="3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D6E94FA6-D8F8-48FE-B5A8-F95B6C6C1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00240"/>
              </p:ext>
            </p:extLst>
          </p:nvPr>
        </p:nvGraphicFramePr>
        <p:xfrm>
          <a:off x="366073" y="1641564"/>
          <a:ext cx="10735360" cy="1202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071">
                  <a:extLst>
                    <a:ext uri="{9D8B030D-6E8A-4147-A177-3AD203B41FA5}">
                      <a16:colId xmlns:a16="http://schemas.microsoft.com/office/drawing/2014/main" val="2543773588"/>
                    </a:ext>
                  </a:extLst>
                </a:gridCol>
                <a:gridCol w="1073071">
                  <a:extLst>
                    <a:ext uri="{9D8B030D-6E8A-4147-A177-3AD203B41FA5}">
                      <a16:colId xmlns:a16="http://schemas.microsoft.com/office/drawing/2014/main" val="3080045100"/>
                    </a:ext>
                  </a:extLst>
                </a:gridCol>
                <a:gridCol w="1273401">
                  <a:extLst>
                    <a:ext uri="{9D8B030D-6E8A-4147-A177-3AD203B41FA5}">
                      <a16:colId xmlns:a16="http://schemas.microsoft.com/office/drawing/2014/main" val="3177323355"/>
                    </a:ext>
                  </a:extLst>
                </a:gridCol>
                <a:gridCol w="832104">
                  <a:extLst>
                    <a:ext uri="{9D8B030D-6E8A-4147-A177-3AD203B41FA5}">
                      <a16:colId xmlns:a16="http://schemas.microsoft.com/office/drawing/2014/main" val="1682665257"/>
                    </a:ext>
                  </a:extLst>
                </a:gridCol>
                <a:gridCol w="804672">
                  <a:extLst>
                    <a:ext uri="{9D8B030D-6E8A-4147-A177-3AD203B41FA5}">
                      <a16:colId xmlns:a16="http://schemas.microsoft.com/office/drawing/2014/main" val="1023665488"/>
                    </a:ext>
                  </a:extLst>
                </a:gridCol>
                <a:gridCol w="1664208">
                  <a:extLst>
                    <a:ext uri="{9D8B030D-6E8A-4147-A177-3AD203B41FA5}">
                      <a16:colId xmlns:a16="http://schemas.microsoft.com/office/drawing/2014/main" val="3999936650"/>
                    </a:ext>
                  </a:extLst>
                </a:gridCol>
                <a:gridCol w="1629690">
                  <a:extLst>
                    <a:ext uri="{9D8B030D-6E8A-4147-A177-3AD203B41FA5}">
                      <a16:colId xmlns:a16="http://schemas.microsoft.com/office/drawing/2014/main" val="3858813438"/>
                    </a:ext>
                  </a:extLst>
                </a:gridCol>
                <a:gridCol w="1560353">
                  <a:extLst>
                    <a:ext uri="{9D8B030D-6E8A-4147-A177-3AD203B41FA5}">
                      <a16:colId xmlns:a16="http://schemas.microsoft.com/office/drawing/2014/main" val="4233580687"/>
                    </a:ext>
                  </a:extLst>
                </a:gridCol>
                <a:gridCol w="824790">
                  <a:extLst>
                    <a:ext uri="{9D8B030D-6E8A-4147-A177-3AD203B41FA5}">
                      <a16:colId xmlns:a16="http://schemas.microsoft.com/office/drawing/2014/main" val="1506790419"/>
                    </a:ext>
                  </a:extLst>
                </a:gridCol>
              </a:tblGrid>
              <a:tr h="426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Aggr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Volume 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LUN 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Protocol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Size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space-reserve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space-allocation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LUN Mapping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LUN ID 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9886688"/>
                  </a:ext>
                </a:extLst>
              </a:tr>
              <a:tr h="35724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aggr1_N1_data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n1_data1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vol</a:t>
                      </a:r>
                      <a:r>
                        <a:rPr lang="en-US" altLang="ko-KR" sz="1000" dirty="0" smtClean="0"/>
                        <a:t>/n1_data1/lun1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 smtClean="0"/>
                        <a:t>iscsi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16 TB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enabled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enabled</a:t>
                      </a:r>
                      <a:endParaRPr lang="ko-KR" altLang="en-US" sz="1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Host 24</a:t>
                      </a:r>
                      <a:r>
                        <a:rPr lang="ko-KR" altLang="en-US" sz="1000" dirty="0" smtClean="0"/>
                        <a:t>대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9004453"/>
                  </a:ext>
                </a:extLst>
              </a:tr>
              <a:tr h="3877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aggr1_N2_data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n2_data2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vol</a:t>
                      </a:r>
                      <a:r>
                        <a:rPr lang="en-US" altLang="ko-KR" sz="1000" dirty="0" smtClean="0"/>
                        <a:t>/n2_data2/lun2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 smtClean="0"/>
                        <a:t>iscsi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13 TB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enabled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enabled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5422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074775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>
              <a:lnSpc>
                <a:spcPct val="140000"/>
              </a:lnSpc>
            </a:pPr>
            <a:r>
              <a:rPr lang="en-US" altLang="ko-KR" sz="3200" b="1" dirty="0">
                <a:cs typeface="Calibri" panose="020F0502020204030204" pitchFamily="34" charset="0"/>
              </a:rPr>
              <a:t>LUNs </a:t>
            </a:r>
            <a:r>
              <a:rPr lang="en-US" altLang="ko-KR" sz="3200" b="1" dirty="0" smtClean="0">
                <a:cs typeface="Calibri" panose="020F0502020204030204" pitchFamily="34" charset="0"/>
              </a:rPr>
              <a:t>Configuration – </a:t>
            </a:r>
            <a:r>
              <a:rPr lang="en-US" altLang="ko-KR" sz="3200" dirty="0" smtClean="0">
                <a:cs typeface="Calibri" panose="020F0502020204030204" pitchFamily="34" charset="0"/>
              </a:rPr>
              <a:t>PROD</a:t>
            </a:r>
            <a:endParaRPr lang="en-US" altLang="ko-KR" sz="3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D6E94FA6-D8F8-48FE-B5A8-F95B6C6C1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94508"/>
              </p:ext>
            </p:extLst>
          </p:nvPr>
        </p:nvGraphicFramePr>
        <p:xfrm>
          <a:off x="366073" y="1641564"/>
          <a:ext cx="11137078" cy="585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225">
                  <a:extLst>
                    <a:ext uri="{9D8B030D-6E8A-4147-A177-3AD203B41FA5}">
                      <a16:colId xmlns:a16="http://schemas.microsoft.com/office/drawing/2014/main" val="2543773588"/>
                    </a:ext>
                  </a:extLst>
                </a:gridCol>
                <a:gridCol w="1113225">
                  <a:extLst>
                    <a:ext uri="{9D8B030D-6E8A-4147-A177-3AD203B41FA5}">
                      <a16:colId xmlns:a16="http://schemas.microsoft.com/office/drawing/2014/main" val="3080045100"/>
                    </a:ext>
                  </a:extLst>
                </a:gridCol>
                <a:gridCol w="1421693">
                  <a:extLst>
                    <a:ext uri="{9D8B030D-6E8A-4147-A177-3AD203B41FA5}">
                      <a16:colId xmlns:a16="http://schemas.microsoft.com/office/drawing/2014/main" val="3177323355"/>
                    </a:ext>
                  </a:extLst>
                </a:gridCol>
                <a:gridCol w="859536">
                  <a:extLst>
                    <a:ext uri="{9D8B030D-6E8A-4147-A177-3AD203B41FA5}">
                      <a16:colId xmlns:a16="http://schemas.microsoft.com/office/drawing/2014/main" val="1682665257"/>
                    </a:ext>
                  </a:extLst>
                </a:gridCol>
                <a:gridCol w="850392">
                  <a:extLst>
                    <a:ext uri="{9D8B030D-6E8A-4147-A177-3AD203B41FA5}">
                      <a16:colId xmlns:a16="http://schemas.microsoft.com/office/drawing/2014/main" val="1023665488"/>
                    </a:ext>
                  </a:extLst>
                </a:gridCol>
                <a:gridCol w="1613938">
                  <a:extLst>
                    <a:ext uri="{9D8B030D-6E8A-4147-A177-3AD203B41FA5}">
                      <a16:colId xmlns:a16="http://schemas.microsoft.com/office/drawing/2014/main" val="3999936650"/>
                    </a:ext>
                  </a:extLst>
                </a:gridCol>
                <a:gridCol w="1690673">
                  <a:extLst>
                    <a:ext uri="{9D8B030D-6E8A-4147-A177-3AD203B41FA5}">
                      <a16:colId xmlns:a16="http://schemas.microsoft.com/office/drawing/2014/main" val="3858813438"/>
                    </a:ext>
                  </a:extLst>
                </a:gridCol>
                <a:gridCol w="1618742">
                  <a:extLst>
                    <a:ext uri="{9D8B030D-6E8A-4147-A177-3AD203B41FA5}">
                      <a16:colId xmlns:a16="http://schemas.microsoft.com/office/drawing/2014/main" val="4233580687"/>
                    </a:ext>
                  </a:extLst>
                </a:gridCol>
                <a:gridCol w="855654">
                  <a:extLst>
                    <a:ext uri="{9D8B030D-6E8A-4147-A177-3AD203B41FA5}">
                      <a16:colId xmlns:a16="http://schemas.microsoft.com/office/drawing/2014/main" val="1506790419"/>
                    </a:ext>
                  </a:extLst>
                </a:gridCol>
              </a:tblGrid>
              <a:tr h="426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Aggr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Volume 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LUN 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Protocol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Size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space-reserve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space-allocation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LUN Mapping 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LUN ID 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9886688"/>
                  </a:ext>
                </a:extLst>
              </a:tr>
              <a:tr h="357244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n1_data01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aggr1_N1_data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vol</a:t>
                      </a:r>
                      <a:r>
                        <a:rPr lang="en-US" altLang="ko-KR" sz="1000" dirty="0" smtClean="0"/>
                        <a:t>/n1_data01/lun01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 smtClean="0"/>
                        <a:t>iscsi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 TB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enabled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enabled</a:t>
                      </a:r>
                      <a:endParaRPr lang="ko-KR" altLang="en-US" sz="1000" dirty="0"/>
                    </a:p>
                  </a:txBody>
                  <a:tcPr anchor="ctr"/>
                </a:tc>
                <a:tc rowSpan="14"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Host 78</a:t>
                      </a:r>
                      <a:r>
                        <a:rPr lang="ko-KR" altLang="en-US" sz="1000" dirty="0" smtClean="0"/>
                        <a:t>대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9004453"/>
                  </a:ext>
                </a:extLst>
              </a:tr>
              <a:tr h="387755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n1_data02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aggr1_N1_data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vol</a:t>
                      </a:r>
                      <a:r>
                        <a:rPr lang="en-US" altLang="ko-KR" sz="1000" dirty="0" smtClean="0"/>
                        <a:t>/n1_data02/lun02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 smtClean="0"/>
                        <a:t>iscsi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 TB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enabled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enabled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5422910"/>
                  </a:ext>
                </a:extLst>
              </a:tr>
              <a:tr h="387755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n1_data03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aggr1_N1_data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vol</a:t>
                      </a:r>
                      <a:r>
                        <a:rPr lang="en-US" altLang="ko-KR" sz="1000" dirty="0" smtClean="0"/>
                        <a:t>/n1_data03/lun03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 smtClean="0"/>
                        <a:t>iscsi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 TB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enabled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enabled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516776"/>
                  </a:ext>
                </a:extLst>
              </a:tr>
              <a:tr h="387755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n1_data04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aggr1_N1_data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vol</a:t>
                      </a:r>
                      <a:r>
                        <a:rPr lang="en-US" altLang="ko-KR" sz="1000" dirty="0" smtClean="0"/>
                        <a:t>/n1_data04/lun04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 smtClean="0"/>
                        <a:t>iscsi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 TB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enabled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enabled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172925"/>
                  </a:ext>
                </a:extLst>
              </a:tr>
              <a:tr h="387755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n1_data05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aggr1_N1_data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vol</a:t>
                      </a:r>
                      <a:r>
                        <a:rPr lang="en-US" altLang="ko-KR" sz="1000" dirty="0" smtClean="0"/>
                        <a:t>/n1_data05/lun05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 smtClean="0"/>
                        <a:t>iscsi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 TB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enabled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enabled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655615"/>
                  </a:ext>
                </a:extLst>
              </a:tr>
              <a:tr h="387755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n1_data06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aggr1_N1_data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vol</a:t>
                      </a:r>
                      <a:r>
                        <a:rPr lang="en-US" altLang="ko-KR" sz="1000" dirty="0" smtClean="0"/>
                        <a:t>/n1_data06/lun06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 smtClean="0"/>
                        <a:t>iscsi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 TB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enabled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enabled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82276"/>
                  </a:ext>
                </a:extLst>
              </a:tr>
              <a:tr h="387755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n1_data07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aggr1_N1_data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vol</a:t>
                      </a:r>
                      <a:r>
                        <a:rPr lang="en-US" altLang="ko-KR" sz="1000" dirty="0" smtClean="0"/>
                        <a:t>/n1_data07/lun07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 smtClean="0"/>
                        <a:t>iscsi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 TB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enabled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enabled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0852768"/>
                  </a:ext>
                </a:extLst>
              </a:tr>
              <a:tr h="387755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n2_data08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aggr1_N2_data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vol</a:t>
                      </a:r>
                      <a:r>
                        <a:rPr lang="en-US" altLang="ko-KR" sz="1000" dirty="0" smtClean="0"/>
                        <a:t>/n2_data08/lun08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 smtClean="0"/>
                        <a:t>iscsi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 TB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enabled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enabled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4053135"/>
                  </a:ext>
                </a:extLst>
              </a:tr>
              <a:tr h="387755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n2_data09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aggr1_N2_data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vol</a:t>
                      </a:r>
                      <a:r>
                        <a:rPr lang="en-US" altLang="ko-KR" sz="1000" dirty="0" smtClean="0"/>
                        <a:t>/n2_data09/lun09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 smtClean="0"/>
                        <a:t>iscsi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 TB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enabled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enabled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9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234959"/>
                  </a:ext>
                </a:extLst>
              </a:tr>
              <a:tr h="387755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n2_data10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aggr1_N2_data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vol</a:t>
                      </a:r>
                      <a:r>
                        <a:rPr lang="en-US" altLang="ko-KR" sz="1000" dirty="0" smtClean="0"/>
                        <a:t>/n2_data10/lun10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 smtClean="0"/>
                        <a:t>iscsi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 TB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enabled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enabled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231047"/>
                  </a:ext>
                </a:extLst>
              </a:tr>
              <a:tr h="387755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n2_data11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aggr1_N2_data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vol</a:t>
                      </a:r>
                      <a:r>
                        <a:rPr lang="en-US" altLang="ko-KR" sz="1000" dirty="0" smtClean="0"/>
                        <a:t>/n2_data11/lun11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 smtClean="0"/>
                        <a:t>iscsi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 TB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enabled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enabled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11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401007"/>
                  </a:ext>
                </a:extLst>
              </a:tr>
              <a:tr h="387755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n2_data12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aggr1_N2_data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vol</a:t>
                      </a:r>
                      <a:r>
                        <a:rPr lang="en-US" altLang="ko-KR" sz="1000" dirty="0" smtClean="0"/>
                        <a:t>/n2_data12/lun12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 smtClean="0"/>
                        <a:t>iscsi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 TB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enabled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enabled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12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82305"/>
                  </a:ext>
                </a:extLst>
              </a:tr>
              <a:tr h="387755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n2_data13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aggr1_N2_data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vol</a:t>
                      </a:r>
                      <a:r>
                        <a:rPr lang="en-US" altLang="ko-KR" sz="1000" dirty="0" smtClean="0"/>
                        <a:t>/n2_data13/lun13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 smtClean="0"/>
                        <a:t>iscsi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16 TB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enabled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enabled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855262"/>
                  </a:ext>
                </a:extLst>
              </a:tr>
              <a:tr h="387755">
                <a:tc>
                  <a:txBody>
                    <a:bodyPr/>
                    <a:lstStyle/>
                    <a:p>
                      <a:pPr marL="0" marR="0" lvl="0" indent="0" algn="ctr" defTabSz="91521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n2_data14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aggr1_N2_data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/</a:t>
                      </a:r>
                      <a:r>
                        <a:rPr lang="en-US" altLang="ko-KR" sz="1000" dirty="0" err="1" smtClean="0"/>
                        <a:t>vol</a:t>
                      </a:r>
                      <a:r>
                        <a:rPr lang="en-US" altLang="ko-KR" sz="1000" dirty="0" smtClean="0"/>
                        <a:t>/n2_data14/lun14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 smtClean="0"/>
                        <a:t>iscsi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5 TB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enabled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enabled</a:t>
                      </a:r>
                      <a:endParaRPr lang="ko-KR" alt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/>
                        <a:t>14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9207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889041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F953FA1-4DB2-4984-992D-4EEE912DB4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algn="ctr"/>
            <a:r>
              <a:rPr lang="en-US" sz="4400" b="1" dirty="0"/>
              <a:t>NetApp </a:t>
            </a:r>
            <a:r>
              <a:rPr lang="en-US" altLang="ko-KR" sz="4400" b="1" dirty="0"/>
              <a:t>AFF-A400 MCC </a:t>
            </a:r>
            <a:r>
              <a:rPr lang="ko-KR" altLang="en-US" sz="4400" b="1" dirty="0"/>
              <a:t>구성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0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865273" y="3115157"/>
            <a:ext cx="5074920" cy="147002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4400" b="1" dirty="0">
                <a:ea typeface="맑은 고딕" panose="020B0503020000020004" pitchFamily="50" charset="-127"/>
              </a:rPr>
              <a:t>감사합니다</a:t>
            </a:r>
            <a:r>
              <a:rPr lang="en-US" altLang="ko-KR" sz="4400" b="1" dirty="0">
                <a:ea typeface="맑은 고딕" panose="020B0503020000020004" pitchFamily="50" charset="-127"/>
              </a:rPr>
              <a:t>.</a:t>
            </a:r>
            <a:endParaRPr lang="en-US" sz="4400" b="1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6533708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B01DE-0330-47C3-BCFF-3CDB74A8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63" y="233217"/>
            <a:ext cx="11658600" cy="912503"/>
          </a:xfrm>
        </p:spPr>
        <p:txBody>
          <a:bodyPr/>
          <a:lstStyle/>
          <a:p>
            <a:r>
              <a:rPr lang="en-US" altLang="ko-KR" dirty="0" err="1"/>
              <a:t>MetroCluster</a:t>
            </a:r>
            <a:r>
              <a:rPr lang="en-US" altLang="ko-KR" dirty="0"/>
              <a:t> </a:t>
            </a:r>
            <a:r>
              <a:rPr lang="ko-KR" altLang="en-US" dirty="0"/>
              <a:t>구성 개요</a:t>
            </a:r>
          </a:p>
        </p:txBody>
      </p:sp>
      <p:cxnSp>
        <p:nvCxnSpPr>
          <p:cNvPr id="3" name="Elbow Connector 9"/>
          <p:cNvCxnSpPr/>
          <p:nvPr/>
        </p:nvCxnSpPr>
        <p:spPr bwMode="auto">
          <a:xfrm>
            <a:off x="3155266" y="2862717"/>
            <a:ext cx="544241" cy="325296"/>
          </a:xfrm>
          <a:prstGeom prst="bentConnector3">
            <a:avLst>
              <a:gd name="adj1" fmla="val 2720"/>
            </a:avLst>
          </a:prstGeom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10"/>
          <p:cNvCxnSpPr/>
          <p:nvPr/>
        </p:nvCxnSpPr>
        <p:spPr bwMode="auto">
          <a:xfrm rot="5400000">
            <a:off x="8515720" y="2758733"/>
            <a:ext cx="325295" cy="533264"/>
          </a:xfrm>
          <a:prstGeom prst="bentConnector2">
            <a:avLst/>
          </a:prstGeom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11"/>
          <p:cNvSpPr/>
          <p:nvPr/>
        </p:nvSpPr>
        <p:spPr bwMode="auto">
          <a:xfrm>
            <a:off x="9536594" y="4217389"/>
            <a:ext cx="406297" cy="180156"/>
          </a:xfrm>
          <a:prstGeom prst="rect">
            <a:avLst/>
          </a:prstGeom>
          <a:noFill/>
          <a:ln>
            <a:solidFill>
              <a:srgbClr val="C60047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121840" tIns="60920" rIns="121840" bIns="609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accent2"/>
              </a:buClr>
              <a:buFont typeface="Wingdings 2" pitchFamily="18" charset="2"/>
              <a:buNone/>
            </a:pP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12"/>
          <p:cNvSpPr/>
          <p:nvPr/>
        </p:nvSpPr>
        <p:spPr bwMode="auto">
          <a:xfrm>
            <a:off x="9536594" y="4485953"/>
            <a:ext cx="406297" cy="180156"/>
          </a:xfrm>
          <a:prstGeom prst="rect">
            <a:avLst/>
          </a:prstGeom>
          <a:noFill/>
          <a:ln>
            <a:solidFill>
              <a:srgbClr val="C60047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121840" tIns="60920" rIns="121840" bIns="609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accent2"/>
              </a:buClr>
              <a:buFont typeface="Wingdings 2" pitchFamily="18" charset="2"/>
              <a:buNone/>
            </a:pP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Rectangle 14"/>
          <p:cNvSpPr/>
          <p:nvPr/>
        </p:nvSpPr>
        <p:spPr bwMode="auto">
          <a:xfrm>
            <a:off x="7827638" y="4217389"/>
            <a:ext cx="406297" cy="180156"/>
          </a:xfrm>
          <a:prstGeom prst="rect">
            <a:avLst/>
          </a:prstGeom>
          <a:noFill/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121840" tIns="60920" rIns="121840" bIns="60920" numCol="1" rtlCol="0" anchor="ctr" anchorCtr="0" compatLnSpc="1">
            <a:prstTxWarp prst="textNoShape">
              <a:avLst/>
            </a:prstTxWarp>
          </a:bodyPr>
          <a:lstStyle/>
          <a:p>
            <a:pPr algn="ctr" defTabSz="1218429">
              <a:buClr>
                <a:schemeClr val="accent2"/>
              </a:buClr>
            </a:pP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Rectangle 16"/>
          <p:cNvSpPr/>
          <p:nvPr/>
        </p:nvSpPr>
        <p:spPr bwMode="auto">
          <a:xfrm>
            <a:off x="7827638" y="4485953"/>
            <a:ext cx="406297" cy="180156"/>
          </a:xfrm>
          <a:prstGeom prst="rect">
            <a:avLst/>
          </a:prstGeom>
          <a:noFill/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121840" tIns="60920" rIns="121840" bIns="60920" numCol="1" rtlCol="0" anchor="ctr" anchorCtr="0" compatLnSpc="1">
            <a:prstTxWarp prst="textNoShape">
              <a:avLst/>
            </a:prstTxWarp>
          </a:bodyPr>
          <a:lstStyle/>
          <a:p>
            <a:pPr algn="ctr" defTabSz="1218429">
              <a:buClr>
                <a:schemeClr val="accent2"/>
              </a:buClr>
            </a:pP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Rectangle 17"/>
          <p:cNvSpPr/>
          <p:nvPr/>
        </p:nvSpPr>
        <p:spPr bwMode="auto">
          <a:xfrm>
            <a:off x="8115260" y="3793329"/>
            <a:ext cx="1493111" cy="1750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40" tIns="60920" rIns="121840" bIns="60920" numCol="1" rtlCol="0" anchor="ctr" anchorCtr="0" compatLnSpc="1">
            <a:prstTxWarp prst="textNoShape">
              <a:avLst/>
            </a:prstTxWarp>
          </a:bodyPr>
          <a:lstStyle/>
          <a:p>
            <a:pPr algn="ctr" defTabSz="1218429">
              <a:buClr>
                <a:schemeClr val="accent2"/>
              </a:buClr>
            </a:pPr>
            <a:endParaRPr lang="en-US" dirty="0"/>
          </a:p>
        </p:txBody>
      </p:sp>
      <p:sp>
        <p:nvSpPr>
          <p:cNvPr id="10" name="Rectangle 18"/>
          <p:cNvSpPr/>
          <p:nvPr/>
        </p:nvSpPr>
        <p:spPr bwMode="auto">
          <a:xfrm>
            <a:off x="4170986" y="4233597"/>
            <a:ext cx="406297" cy="180156"/>
          </a:xfrm>
          <a:prstGeom prst="rect">
            <a:avLst/>
          </a:prstGeom>
          <a:noFill/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121840" tIns="60920" rIns="121840" bIns="60920" numCol="1" rtlCol="0" anchor="ctr" anchorCtr="0" compatLnSpc="1">
            <a:prstTxWarp prst="textNoShape">
              <a:avLst/>
            </a:prstTxWarp>
          </a:bodyPr>
          <a:lstStyle/>
          <a:p>
            <a:pPr algn="ctr" defTabSz="1218429">
              <a:buClr>
                <a:schemeClr val="accent2"/>
              </a:buClr>
            </a:pP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Rectangle 19"/>
          <p:cNvSpPr/>
          <p:nvPr/>
        </p:nvSpPr>
        <p:spPr bwMode="auto">
          <a:xfrm>
            <a:off x="4170986" y="4775925"/>
            <a:ext cx="406297" cy="180156"/>
          </a:xfrm>
          <a:prstGeom prst="rect">
            <a:avLst/>
          </a:prstGeom>
          <a:noFill/>
          <a:ln>
            <a:solidFill>
              <a:srgbClr val="C60047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121840" tIns="60920" rIns="121840" bIns="609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accent2"/>
              </a:buClr>
              <a:buFont typeface="Wingdings 2" pitchFamily="18" charset="2"/>
              <a:buNone/>
            </a:pP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" name="Rectangle 20"/>
          <p:cNvSpPr/>
          <p:nvPr/>
        </p:nvSpPr>
        <p:spPr bwMode="auto">
          <a:xfrm>
            <a:off x="4170986" y="4502161"/>
            <a:ext cx="406297" cy="180156"/>
          </a:xfrm>
          <a:prstGeom prst="rect">
            <a:avLst/>
          </a:prstGeom>
          <a:noFill/>
          <a:ln>
            <a:solidFill>
              <a:srgbClr val="C60047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121840" tIns="60920" rIns="121840" bIns="609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chemeClr val="accent2"/>
              </a:buClr>
              <a:buFont typeface="Wingdings 2" pitchFamily="18" charset="2"/>
              <a:buNone/>
            </a:pP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" name="Rectangle 21"/>
          <p:cNvSpPr/>
          <p:nvPr/>
        </p:nvSpPr>
        <p:spPr bwMode="auto">
          <a:xfrm>
            <a:off x="2462030" y="4233597"/>
            <a:ext cx="406297" cy="180156"/>
          </a:xfrm>
          <a:prstGeom prst="rect">
            <a:avLst/>
          </a:prstGeom>
          <a:noFill/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121840" tIns="60920" rIns="121840" bIns="60920" numCol="1" rtlCol="0" anchor="ctr" anchorCtr="0" compatLnSpc="1">
            <a:prstTxWarp prst="textNoShape">
              <a:avLst/>
            </a:prstTxWarp>
          </a:bodyPr>
          <a:lstStyle/>
          <a:p>
            <a:pPr algn="ctr" defTabSz="1218429">
              <a:buClr>
                <a:schemeClr val="accent2"/>
              </a:buClr>
            </a:pP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4" name="Rectangle 22"/>
          <p:cNvSpPr/>
          <p:nvPr/>
        </p:nvSpPr>
        <p:spPr bwMode="auto">
          <a:xfrm>
            <a:off x="2462030" y="4775925"/>
            <a:ext cx="406297" cy="180156"/>
          </a:xfrm>
          <a:prstGeom prst="rect">
            <a:avLst/>
          </a:prstGeom>
          <a:noFill/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121840" tIns="60920" rIns="121840" bIns="60920" numCol="1" rtlCol="0" anchor="ctr" anchorCtr="0" compatLnSpc="1">
            <a:prstTxWarp prst="textNoShape">
              <a:avLst/>
            </a:prstTxWarp>
          </a:bodyPr>
          <a:lstStyle/>
          <a:p>
            <a:pPr algn="ctr" defTabSz="1218429">
              <a:buClr>
                <a:schemeClr val="accent2"/>
              </a:buClr>
            </a:pP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" name="Rectangle 25"/>
          <p:cNvSpPr/>
          <p:nvPr/>
        </p:nvSpPr>
        <p:spPr bwMode="auto">
          <a:xfrm>
            <a:off x="2462030" y="4502161"/>
            <a:ext cx="406297" cy="180156"/>
          </a:xfrm>
          <a:prstGeom prst="rect">
            <a:avLst/>
          </a:prstGeom>
          <a:noFill/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121840" tIns="60920" rIns="121840" bIns="60920" numCol="1" rtlCol="0" anchor="ctr" anchorCtr="0" compatLnSpc="1">
            <a:prstTxWarp prst="textNoShape">
              <a:avLst/>
            </a:prstTxWarp>
          </a:bodyPr>
          <a:lstStyle/>
          <a:p>
            <a:pPr algn="ctr" defTabSz="1218429">
              <a:buClr>
                <a:schemeClr val="accent2"/>
              </a:buClr>
            </a:pP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" name="Rectangle 26"/>
          <p:cNvSpPr/>
          <p:nvPr/>
        </p:nvSpPr>
        <p:spPr bwMode="auto">
          <a:xfrm>
            <a:off x="2653897" y="3539173"/>
            <a:ext cx="1696258" cy="1750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40" tIns="60920" rIns="121840" bIns="60920" numCol="1" rtlCol="0" anchor="ctr" anchorCtr="0" compatLnSpc="1">
            <a:prstTxWarp prst="textNoShape">
              <a:avLst/>
            </a:prstTxWarp>
          </a:bodyPr>
          <a:lstStyle/>
          <a:p>
            <a:pPr algn="ctr" defTabSz="1218429">
              <a:buClr>
                <a:schemeClr val="accent2"/>
              </a:buClr>
            </a:pPr>
            <a:endParaRPr lang="en-US" dirty="0"/>
          </a:p>
        </p:txBody>
      </p:sp>
      <p:cxnSp>
        <p:nvCxnSpPr>
          <p:cNvPr id="17" name="Straight Connector 27"/>
          <p:cNvCxnSpPr/>
          <p:nvPr/>
        </p:nvCxnSpPr>
        <p:spPr bwMode="auto">
          <a:xfrm flipH="1">
            <a:off x="2868327" y="4062542"/>
            <a:ext cx="1024227" cy="168216"/>
          </a:xfrm>
          <a:prstGeom prst="line">
            <a:avLst/>
          </a:prstGeom>
          <a:noFill/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grpSp>
        <p:nvGrpSpPr>
          <p:cNvPr id="18" name="Group 28"/>
          <p:cNvGrpSpPr/>
          <p:nvPr/>
        </p:nvGrpSpPr>
        <p:grpSpPr>
          <a:xfrm flipH="1">
            <a:off x="9452831" y="2269325"/>
            <a:ext cx="764981" cy="508000"/>
            <a:chOff x="1066801" y="1962150"/>
            <a:chExt cx="685801" cy="381000"/>
          </a:xfrm>
        </p:grpSpPr>
        <p:sp>
          <p:nvSpPr>
            <p:cNvPr id="19" name="Rectangle 29"/>
            <p:cNvSpPr/>
            <p:nvPr/>
          </p:nvSpPr>
          <p:spPr bwMode="auto">
            <a:xfrm>
              <a:off x="1066801" y="1962150"/>
              <a:ext cx="685801" cy="3810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429">
                <a:buClr>
                  <a:schemeClr val="accent2"/>
                </a:buClr>
              </a:pPr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0" name="Rectangle 30"/>
            <p:cNvSpPr/>
            <p:nvPr/>
          </p:nvSpPr>
          <p:spPr bwMode="auto">
            <a:xfrm>
              <a:off x="1173454" y="2057400"/>
              <a:ext cx="342901" cy="1905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429">
                <a:buClr>
                  <a:schemeClr val="accent2"/>
                </a:buClr>
              </a:pPr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7389" y="3930509"/>
            <a:ext cx="1714054" cy="132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7389" y="4109722"/>
            <a:ext cx="1714054" cy="24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7386" y="4893202"/>
            <a:ext cx="1714054" cy="132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7389" y="4606125"/>
            <a:ext cx="1714054" cy="24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7389" y="4350166"/>
            <a:ext cx="1714054" cy="24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6" name="Straight Connector 36"/>
          <p:cNvCxnSpPr/>
          <p:nvPr/>
        </p:nvCxnSpPr>
        <p:spPr bwMode="auto">
          <a:xfrm>
            <a:off x="3035529" y="3767155"/>
            <a:ext cx="729167" cy="229368"/>
          </a:xfrm>
          <a:prstGeom prst="line">
            <a:avLst/>
          </a:prstGeom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37"/>
          <p:cNvCxnSpPr/>
          <p:nvPr/>
        </p:nvCxnSpPr>
        <p:spPr bwMode="auto">
          <a:xfrm flipV="1">
            <a:off x="3892572" y="4716927"/>
            <a:ext cx="278433" cy="242305"/>
          </a:xfrm>
          <a:prstGeom prst="line">
            <a:avLst/>
          </a:prstGeom>
          <a:noFill/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28" name="Elbow Connector 39"/>
          <p:cNvCxnSpPr/>
          <p:nvPr/>
        </p:nvCxnSpPr>
        <p:spPr bwMode="auto">
          <a:xfrm rot="5400000">
            <a:off x="3285699" y="3544414"/>
            <a:ext cx="1962867" cy="1117309"/>
          </a:xfrm>
          <a:prstGeom prst="bentConnector3">
            <a:avLst>
              <a:gd name="adj1" fmla="val 116139"/>
            </a:avLst>
          </a:prstGeom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40"/>
          <p:cNvCxnSpPr/>
          <p:nvPr/>
        </p:nvCxnSpPr>
        <p:spPr bwMode="auto">
          <a:xfrm flipH="1">
            <a:off x="2904516" y="2862733"/>
            <a:ext cx="1" cy="798551"/>
          </a:xfrm>
          <a:prstGeom prst="line">
            <a:avLst/>
          </a:prstGeom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41"/>
          <p:cNvSpPr/>
          <p:nvPr/>
        </p:nvSpPr>
        <p:spPr bwMode="auto">
          <a:xfrm>
            <a:off x="6054063" y="3522965"/>
            <a:ext cx="1696258" cy="1750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840" tIns="60920" rIns="121840" bIns="60920" numCol="1" rtlCol="0" anchor="ctr" anchorCtr="0" compatLnSpc="1">
            <a:prstTxWarp prst="textNoShape">
              <a:avLst/>
            </a:prstTxWarp>
          </a:bodyPr>
          <a:lstStyle/>
          <a:p>
            <a:pPr algn="ctr" defTabSz="1218429">
              <a:buClr>
                <a:schemeClr val="accent2"/>
              </a:buClr>
            </a:pPr>
            <a:endParaRPr lang="en-US" dirty="0"/>
          </a:p>
        </p:txBody>
      </p:sp>
      <p:cxnSp>
        <p:nvCxnSpPr>
          <p:cNvPr id="31" name="Straight Connector 42"/>
          <p:cNvCxnSpPr/>
          <p:nvPr/>
        </p:nvCxnSpPr>
        <p:spPr bwMode="auto">
          <a:xfrm flipH="1">
            <a:off x="8233933" y="4046334"/>
            <a:ext cx="1024227" cy="168216"/>
          </a:xfrm>
          <a:prstGeom prst="line">
            <a:avLst/>
          </a:prstGeom>
          <a:noFill/>
          <a:ln>
            <a:solidFill>
              <a:srgbClr val="C60047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2995" y="3914301"/>
            <a:ext cx="1714054" cy="132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Straight Connector 44"/>
          <p:cNvCxnSpPr/>
          <p:nvPr/>
        </p:nvCxnSpPr>
        <p:spPr bwMode="auto">
          <a:xfrm flipH="1">
            <a:off x="9046519" y="3767155"/>
            <a:ext cx="247586" cy="213160"/>
          </a:xfrm>
          <a:prstGeom prst="line">
            <a:avLst/>
          </a:prstGeom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2994" y="4641324"/>
            <a:ext cx="1714054" cy="132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5" name="Straight Connector 46"/>
          <p:cNvCxnSpPr/>
          <p:nvPr/>
        </p:nvCxnSpPr>
        <p:spPr bwMode="auto">
          <a:xfrm flipV="1">
            <a:off x="9258177" y="4465049"/>
            <a:ext cx="278433" cy="242305"/>
          </a:xfrm>
          <a:prstGeom prst="line">
            <a:avLst/>
          </a:prstGeom>
          <a:noFill/>
          <a:ln>
            <a:solidFill>
              <a:srgbClr val="C60047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cxnSp>
        <p:nvCxnSpPr>
          <p:cNvPr id="36" name="Elbow Connector 47"/>
          <p:cNvCxnSpPr>
            <a:endCxn id="34" idx="2"/>
          </p:cNvCxnSpPr>
          <p:nvPr/>
        </p:nvCxnSpPr>
        <p:spPr bwMode="auto">
          <a:xfrm rot="16200000" flipH="1">
            <a:off x="7442971" y="3346310"/>
            <a:ext cx="1525698" cy="1328402"/>
          </a:xfrm>
          <a:prstGeom prst="bentConnector3">
            <a:avLst>
              <a:gd name="adj1" fmla="val 114983"/>
            </a:avLst>
          </a:prstGeom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48"/>
          <p:cNvCxnSpPr/>
          <p:nvPr/>
        </p:nvCxnSpPr>
        <p:spPr bwMode="auto">
          <a:xfrm flipH="1">
            <a:off x="9536611" y="2837333"/>
            <a:ext cx="1" cy="798551"/>
          </a:xfrm>
          <a:prstGeom prst="line">
            <a:avLst/>
          </a:prstGeom>
          <a:ln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49"/>
          <p:cNvGrpSpPr/>
          <p:nvPr/>
        </p:nvGrpSpPr>
        <p:grpSpPr>
          <a:xfrm>
            <a:off x="3652933" y="3630395"/>
            <a:ext cx="2251889" cy="68592"/>
            <a:chOff x="2915313" y="2977017"/>
            <a:chExt cx="3409287" cy="51933"/>
          </a:xfrm>
          <a:effectLst/>
        </p:grpSpPr>
        <p:cxnSp>
          <p:nvCxnSpPr>
            <p:cNvPr id="39" name="Straight Connector 50"/>
            <p:cNvCxnSpPr/>
            <p:nvPr/>
          </p:nvCxnSpPr>
          <p:spPr bwMode="auto">
            <a:xfrm>
              <a:off x="2915319" y="2977017"/>
              <a:ext cx="340928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51"/>
            <p:cNvCxnSpPr/>
            <p:nvPr/>
          </p:nvCxnSpPr>
          <p:spPr bwMode="auto">
            <a:xfrm>
              <a:off x="2915313" y="3028950"/>
              <a:ext cx="340928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1" name="Group 52"/>
          <p:cNvGrpSpPr/>
          <p:nvPr/>
        </p:nvGrpSpPr>
        <p:grpSpPr>
          <a:xfrm>
            <a:off x="5819591" y="3174856"/>
            <a:ext cx="468973" cy="60959"/>
            <a:chOff x="3916685" y="2651166"/>
            <a:chExt cx="1273376" cy="47583"/>
          </a:xfrm>
        </p:grpSpPr>
        <p:cxnSp>
          <p:nvCxnSpPr>
            <p:cNvPr id="42" name="Straight Connector 53"/>
            <p:cNvCxnSpPr/>
            <p:nvPr/>
          </p:nvCxnSpPr>
          <p:spPr bwMode="auto">
            <a:xfrm>
              <a:off x="3916685" y="2651166"/>
              <a:ext cx="1264915" cy="0"/>
            </a:xfrm>
            <a:prstGeom prst="line">
              <a:avLst/>
            </a:prstGeom>
            <a:ln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Connector 54"/>
            <p:cNvCxnSpPr/>
            <p:nvPr/>
          </p:nvCxnSpPr>
          <p:spPr bwMode="auto">
            <a:xfrm>
              <a:off x="3925146" y="2698749"/>
              <a:ext cx="1264915" cy="0"/>
            </a:xfrm>
            <a:prstGeom prst="line">
              <a:avLst/>
            </a:prstGeom>
            <a:ln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4" name="Group 55"/>
          <p:cNvGrpSpPr/>
          <p:nvPr/>
        </p:nvGrpSpPr>
        <p:grpSpPr>
          <a:xfrm>
            <a:off x="5208218" y="3173149"/>
            <a:ext cx="670379" cy="63444"/>
            <a:chOff x="3916685" y="2651166"/>
            <a:chExt cx="1273376" cy="47583"/>
          </a:xfrm>
          <a:effectLst/>
        </p:grpSpPr>
        <p:cxnSp>
          <p:nvCxnSpPr>
            <p:cNvPr id="45" name="Straight Connector 56"/>
            <p:cNvCxnSpPr/>
            <p:nvPr/>
          </p:nvCxnSpPr>
          <p:spPr bwMode="auto">
            <a:xfrm>
              <a:off x="3916685" y="2651166"/>
              <a:ext cx="126491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57"/>
            <p:cNvCxnSpPr/>
            <p:nvPr/>
          </p:nvCxnSpPr>
          <p:spPr bwMode="auto">
            <a:xfrm>
              <a:off x="3925146" y="2698749"/>
              <a:ext cx="126491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7" name="Group 58"/>
          <p:cNvGrpSpPr/>
          <p:nvPr/>
        </p:nvGrpSpPr>
        <p:grpSpPr>
          <a:xfrm>
            <a:off x="6247551" y="3630397"/>
            <a:ext cx="2189528" cy="69244"/>
            <a:chOff x="2915313" y="2977017"/>
            <a:chExt cx="3409287" cy="51933"/>
          </a:xfrm>
          <a:effectLst/>
        </p:grpSpPr>
        <p:cxnSp>
          <p:nvCxnSpPr>
            <p:cNvPr id="48" name="Straight Connector 59"/>
            <p:cNvCxnSpPr/>
            <p:nvPr/>
          </p:nvCxnSpPr>
          <p:spPr bwMode="auto">
            <a:xfrm>
              <a:off x="2915319" y="2977017"/>
              <a:ext cx="340928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60"/>
            <p:cNvCxnSpPr/>
            <p:nvPr/>
          </p:nvCxnSpPr>
          <p:spPr bwMode="auto">
            <a:xfrm>
              <a:off x="2915313" y="3028950"/>
              <a:ext cx="340928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0" name="Group 61"/>
          <p:cNvGrpSpPr/>
          <p:nvPr/>
        </p:nvGrpSpPr>
        <p:grpSpPr>
          <a:xfrm>
            <a:off x="5880224" y="3635298"/>
            <a:ext cx="468973" cy="60959"/>
            <a:chOff x="3916685" y="2651166"/>
            <a:chExt cx="1273376" cy="47583"/>
          </a:xfrm>
        </p:grpSpPr>
        <p:cxnSp>
          <p:nvCxnSpPr>
            <p:cNvPr id="51" name="Straight Connector 62"/>
            <p:cNvCxnSpPr/>
            <p:nvPr/>
          </p:nvCxnSpPr>
          <p:spPr bwMode="auto">
            <a:xfrm>
              <a:off x="3916685" y="2651166"/>
              <a:ext cx="1264915" cy="0"/>
            </a:xfrm>
            <a:prstGeom prst="line">
              <a:avLst/>
            </a:prstGeom>
            <a:ln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63"/>
            <p:cNvCxnSpPr/>
            <p:nvPr/>
          </p:nvCxnSpPr>
          <p:spPr bwMode="auto">
            <a:xfrm>
              <a:off x="3925146" y="2698749"/>
              <a:ext cx="1264915" cy="0"/>
            </a:xfrm>
            <a:prstGeom prst="line">
              <a:avLst/>
            </a:prstGeom>
            <a:ln>
              <a:prstDash val="sysDot"/>
              <a:headEnd type="none" w="med" len="med"/>
              <a:tailEnd type="none" w="med" len="med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53" name="Straight Connector 64"/>
          <p:cNvCxnSpPr/>
          <p:nvPr/>
        </p:nvCxnSpPr>
        <p:spPr bwMode="auto">
          <a:xfrm flipH="1">
            <a:off x="6047315" y="2080951"/>
            <a:ext cx="5185" cy="3663251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4" name="Group 65"/>
          <p:cNvGrpSpPr/>
          <p:nvPr/>
        </p:nvGrpSpPr>
        <p:grpSpPr>
          <a:xfrm>
            <a:off x="6247573" y="3173149"/>
            <a:ext cx="670379" cy="63444"/>
            <a:chOff x="3916685" y="2651166"/>
            <a:chExt cx="1273376" cy="47583"/>
          </a:xfrm>
          <a:effectLst/>
        </p:grpSpPr>
        <p:cxnSp>
          <p:nvCxnSpPr>
            <p:cNvPr id="55" name="Straight Connector 66"/>
            <p:cNvCxnSpPr/>
            <p:nvPr/>
          </p:nvCxnSpPr>
          <p:spPr bwMode="auto">
            <a:xfrm>
              <a:off x="3916685" y="2651166"/>
              <a:ext cx="126491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Connector 67"/>
            <p:cNvCxnSpPr/>
            <p:nvPr/>
          </p:nvCxnSpPr>
          <p:spPr bwMode="auto">
            <a:xfrm>
              <a:off x="3925146" y="2698749"/>
              <a:ext cx="126491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3668332" y="1862942"/>
            <a:ext cx="1503942" cy="5847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21840" tIns="60920" rIns="121840" bIns="60920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1500" b="1" dirty="0"/>
              <a:t>Cluster A</a:t>
            </a:r>
          </a:p>
          <a:p>
            <a:pPr algn="ctr">
              <a:buClr>
                <a:schemeClr val="accent2"/>
              </a:buClr>
            </a:pPr>
            <a:r>
              <a:rPr lang="en-US" sz="1500" b="1" dirty="0"/>
              <a:t>Data Center 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927149" y="1862942"/>
            <a:ext cx="1518218" cy="584753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121840" tIns="60920" rIns="121840" bIns="60920" rtlCol="0">
            <a:spAutoFit/>
          </a:bodyPr>
          <a:lstStyle/>
          <a:p>
            <a:pPr algn="ctr">
              <a:buClr>
                <a:schemeClr val="accent2"/>
              </a:buClr>
            </a:pPr>
            <a:r>
              <a:rPr lang="en-US" sz="1500" b="1" dirty="0"/>
              <a:t>Cluster B</a:t>
            </a:r>
          </a:p>
          <a:p>
            <a:pPr algn="ctr">
              <a:buClr>
                <a:schemeClr val="accent2"/>
              </a:buClr>
            </a:pPr>
            <a:r>
              <a:rPr lang="en-US" sz="1500" b="1" dirty="0"/>
              <a:t>Data Center B</a:t>
            </a:r>
          </a:p>
        </p:txBody>
      </p:sp>
      <p:cxnSp>
        <p:nvCxnSpPr>
          <p:cNvPr id="59" name="Elbow Connector 80"/>
          <p:cNvCxnSpPr/>
          <p:nvPr/>
        </p:nvCxnSpPr>
        <p:spPr bwMode="auto">
          <a:xfrm rot="5400000" flipH="1" flipV="1">
            <a:off x="6043102" y="-986340"/>
            <a:ext cx="16933" cy="6291203"/>
          </a:xfrm>
          <a:prstGeom prst="bentConnector3">
            <a:avLst>
              <a:gd name="adj1" fmla="val 2875866"/>
            </a:avLst>
          </a:prstGeom>
          <a:ln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0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2995" y="4093514"/>
            <a:ext cx="1714054" cy="24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2995" y="4333958"/>
            <a:ext cx="1714054" cy="242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Group 87"/>
          <p:cNvGrpSpPr/>
          <p:nvPr/>
        </p:nvGrpSpPr>
        <p:grpSpPr>
          <a:xfrm>
            <a:off x="1841155" y="2269325"/>
            <a:ext cx="914162" cy="508000"/>
            <a:chOff x="1066800" y="1962150"/>
            <a:chExt cx="685800" cy="381000"/>
          </a:xfrm>
        </p:grpSpPr>
        <p:sp>
          <p:nvSpPr>
            <p:cNvPr id="63" name="Rectangle 88"/>
            <p:cNvSpPr/>
            <p:nvPr/>
          </p:nvSpPr>
          <p:spPr bwMode="auto">
            <a:xfrm>
              <a:off x="1066800" y="1962150"/>
              <a:ext cx="685800" cy="3810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429">
                <a:buClr>
                  <a:schemeClr val="accent2"/>
                </a:buClr>
              </a:pPr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4" name="Rectangle 89"/>
            <p:cNvSpPr/>
            <p:nvPr/>
          </p:nvSpPr>
          <p:spPr bwMode="auto">
            <a:xfrm>
              <a:off x="1173454" y="2057400"/>
              <a:ext cx="342900" cy="190500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429">
                <a:buClr>
                  <a:schemeClr val="accent2"/>
                </a:buClr>
              </a:pPr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65" name="Group 3"/>
          <p:cNvGrpSpPr/>
          <p:nvPr/>
        </p:nvGrpSpPr>
        <p:grpSpPr>
          <a:xfrm>
            <a:off x="2192797" y="2050011"/>
            <a:ext cx="1585895" cy="929578"/>
            <a:chOff x="3283251" y="1635329"/>
            <a:chExt cx="1585895" cy="929578"/>
          </a:xfrm>
        </p:grpSpPr>
        <p:pic>
          <p:nvPicPr>
            <p:cNvPr id="66" name="Picture 91" descr="F_NA_FAS8060_Icon_Lrg.gif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83251" y="1635329"/>
              <a:ext cx="1585895" cy="929578"/>
            </a:xfrm>
            <a:prstGeom prst="rect">
              <a:avLst/>
            </a:prstGeom>
          </p:spPr>
        </p:pic>
        <p:sp>
          <p:nvSpPr>
            <p:cNvPr id="67" name="Rectangle 92"/>
            <p:cNvSpPr/>
            <p:nvPr/>
          </p:nvSpPr>
          <p:spPr>
            <a:xfrm>
              <a:off x="3452642" y="1709392"/>
              <a:ext cx="550151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429">
                <a:defRPr/>
              </a:pPr>
              <a:r>
                <a:rPr lang="en-US" kern="0" dirty="0">
                  <a:solidFill>
                    <a:sysClr val="window" lastClr="FFFFFF"/>
                  </a:solidFill>
                </a:rPr>
                <a:t>A1 </a:t>
              </a:r>
            </a:p>
          </p:txBody>
        </p:sp>
        <p:sp>
          <p:nvSpPr>
            <p:cNvPr id="68" name="Rectangle 93"/>
            <p:cNvSpPr/>
            <p:nvPr/>
          </p:nvSpPr>
          <p:spPr>
            <a:xfrm>
              <a:off x="3452642" y="2173433"/>
              <a:ext cx="550151" cy="384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429">
                <a:defRPr/>
              </a:pPr>
              <a:r>
                <a:rPr lang="en-US" kern="0" dirty="0">
                  <a:solidFill>
                    <a:sysClr val="window" lastClr="FFFFFF"/>
                  </a:solidFill>
                </a:rPr>
                <a:t>A2 </a:t>
              </a:r>
            </a:p>
          </p:txBody>
        </p:sp>
        <p:sp>
          <p:nvSpPr>
            <p:cNvPr id="69" name="Rectangle 94"/>
            <p:cNvSpPr/>
            <p:nvPr/>
          </p:nvSpPr>
          <p:spPr>
            <a:xfrm>
              <a:off x="4005195" y="1958457"/>
              <a:ext cx="398115" cy="27878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gradFill>
                <a:gsLst>
                  <a:gs pos="0">
                    <a:sysClr val="window" lastClr="FFFFFF">
                      <a:alpha val="90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5400000" scaled="0"/>
              </a:gradFill>
              <a:prstDash val="solid"/>
            </a:ln>
            <a:effectLst/>
          </p:spPr>
          <p:txBody>
            <a:bodyPr lIns="0" tIns="91440" rIns="0" bIns="91440" rtlCol="0" anchor="ctr"/>
            <a:lstStyle/>
            <a:p>
              <a:pPr algn="ctr" defTabSz="1218429">
                <a:lnSpc>
                  <a:spcPct val="95000"/>
                </a:lnSpc>
                <a:defRPr/>
              </a:pPr>
              <a:r>
                <a:rPr lang="en-US" kern="0" dirty="0">
                  <a:solidFill>
                    <a:srgbClr val="000000"/>
                  </a:solidFill>
                  <a:latin typeface="Arial"/>
                </a:rPr>
                <a:t>HA</a:t>
              </a:r>
            </a:p>
          </p:txBody>
        </p:sp>
      </p:grpSp>
      <p:grpSp>
        <p:nvGrpSpPr>
          <p:cNvPr id="70" name="Group 4"/>
          <p:cNvGrpSpPr/>
          <p:nvPr/>
        </p:nvGrpSpPr>
        <p:grpSpPr>
          <a:xfrm>
            <a:off x="8336440" y="2043187"/>
            <a:ext cx="1585893" cy="936403"/>
            <a:chOff x="9426927" y="1628499"/>
            <a:chExt cx="1585895" cy="936400"/>
          </a:xfrm>
        </p:grpSpPr>
        <p:sp>
          <p:nvSpPr>
            <p:cNvPr id="71" name="Rectangle 85"/>
            <p:cNvSpPr/>
            <p:nvPr/>
          </p:nvSpPr>
          <p:spPr>
            <a:xfrm>
              <a:off x="9484102" y="1628499"/>
              <a:ext cx="611652" cy="415471"/>
            </a:xfrm>
            <a:prstGeom prst="rect">
              <a:avLst/>
            </a:prstGeom>
          </p:spPr>
          <p:txBody>
            <a:bodyPr wrap="none" lIns="121893" tIns="60947" rIns="121893" bIns="60947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B1 </a:t>
              </a:r>
            </a:p>
          </p:txBody>
        </p:sp>
        <p:sp>
          <p:nvSpPr>
            <p:cNvPr id="72" name="Rectangle 86"/>
            <p:cNvSpPr/>
            <p:nvPr/>
          </p:nvSpPr>
          <p:spPr>
            <a:xfrm>
              <a:off x="9484102" y="2077154"/>
              <a:ext cx="611652" cy="415471"/>
            </a:xfrm>
            <a:prstGeom prst="rect">
              <a:avLst/>
            </a:prstGeom>
          </p:spPr>
          <p:txBody>
            <a:bodyPr wrap="none" lIns="121893" tIns="60947" rIns="121893" bIns="60947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B2 </a:t>
              </a:r>
            </a:p>
          </p:txBody>
        </p:sp>
        <p:pic>
          <p:nvPicPr>
            <p:cNvPr id="73" name="Picture 96" descr="F_NA_FAS8060_Icon_Lrg.gif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26927" y="1635322"/>
              <a:ext cx="1585895" cy="929577"/>
            </a:xfrm>
            <a:prstGeom prst="rect">
              <a:avLst/>
            </a:prstGeom>
          </p:spPr>
        </p:pic>
        <p:sp>
          <p:nvSpPr>
            <p:cNvPr id="74" name="Rectangle 97"/>
            <p:cNvSpPr/>
            <p:nvPr/>
          </p:nvSpPr>
          <p:spPr>
            <a:xfrm>
              <a:off x="10164547" y="1958450"/>
              <a:ext cx="398115" cy="278785"/>
            </a:xfrm>
            <a:prstGeom prst="rect">
              <a:avLst/>
            </a:prstGeom>
            <a:solidFill>
              <a:schemeClr val="bg1"/>
            </a:solidFill>
            <a:ln w="12700">
              <a:gradFill>
                <a:gsLst>
                  <a:gs pos="0">
                    <a:schemeClr val="bg1">
                      <a:alpha val="90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algn="ctr">
                <a:lnSpc>
                  <a:spcPct val="95000"/>
                </a:lnSpc>
              </a:pPr>
              <a:r>
                <a:rPr lang="en-US" dirty="0">
                  <a:solidFill>
                    <a:srgbClr val="000000"/>
                  </a:solidFill>
                </a:rPr>
                <a:t>HA</a:t>
              </a:r>
            </a:p>
          </p:txBody>
        </p:sp>
        <p:sp>
          <p:nvSpPr>
            <p:cNvPr id="75" name="Rectangle 98"/>
            <p:cNvSpPr/>
            <p:nvPr/>
          </p:nvSpPr>
          <p:spPr>
            <a:xfrm>
              <a:off x="10478111" y="2173432"/>
              <a:ext cx="482825" cy="3847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429">
                <a:defRPr/>
              </a:pPr>
              <a:r>
                <a:rPr lang="en-US" kern="0" dirty="0">
                  <a:solidFill>
                    <a:sysClr val="window" lastClr="FFFFFF"/>
                  </a:solidFill>
                </a:rPr>
                <a:t>B2</a:t>
              </a:r>
            </a:p>
          </p:txBody>
        </p:sp>
        <p:sp>
          <p:nvSpPr>
            <p:cNvPr id="76" name="Rectangle 99"/>
            <p:cNvSpPr/>
            <p:nvPr/>
          </p:nvSpPr>
          <p:spPr>
            <a:xfrm>
              <a:off x="10478110" y="1709392"/>
              <a:ext cx="482825" cy="3847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429">
                <a:defRPr/>
              </a:pPr>
              <a:r>
                <a:rPr lang="en-US" kern="0" dirty="0">
                  <a:solidFill>
                    <a:sysClr val="window" lastClr="FFFFFF"/>
                  </a:solidFill>
                </a:rPr>
                <a:t>B1</a:t>
              </a:r>
            </a:p>
          </p:txBody>
        </p:sp>
      </p:grpSp>
      <p:pic>
        <p:nvPicPr>
          <p:cNvPr id="77" name="Picture 4" descr="fibre_channel_switch_fabri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29367" y="3317019"/>
            <a:ext cx="1525719" cy="54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" name="Picture 4" descr="fibre_channel_switch_fabri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99086" y="3317019"/>
            <a:ext cx="1525719" cy="54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" name="Picture 4" descr="fibre_channel_switch_fabri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7193" y="2960843"/>
            <a:ext cx="1525719" cy="54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" name="Picture 4" descr="fibre_channel_switch_fabric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15725" y="2967503"/>
            <a:ext cx="1525719" cy="54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" name="Picture 10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3022" y="3261362"/>
            <a:ext cx="680833" cy="337693"/>
          </a:xfrm>
          <a:prstGeom prst="rect">
            <a:avLst/>
          </a:prstGeom>
        </p:spPr>
      </p:pic>
      <p:grpSp>
        <p:nvGrpSpPr>
          <p:cNvPr id="82" name="Group 70"/>
          <p:cNvGrpSpPr/>
          <p:nvPr/>
        </p:nvGrpSpPr>
        <p:grpSpPr>
          <a:xfrm>
            <a:off x="9987809" y="5163613"/>
            <a:ext cx="1056280" cy="1049212"/>
            <a:chOff x="4960747" y="3853214"/>
            <a:chExt cx="792416" cy="786909"/>
          </a:xfrm>
        </p:grpSpPr>
        <p:sp>
          <p:nvSpPr>
            <p:cNvPr id="83" name="Rectangle 71"/>
            <p:cNvSpPr/>
            <p:nvPr/>
          </p:nvSpPr>
          <p:spPr bwMode="auto">
            <a:xfrm>
              <a:off x="4960747" y="3864984"/>
              <a:ext cx="792416" cy="775139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218429">
                <a:buClr>
                  <a:schemeClr val="accent2"/>
                </a:buClr>
              </a:pPr>
              <a:endParaRPr lang="en-US" sz="1500" dirty="0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84" name="Straight Connector 72"/>
            <p:cNvCxnSpPr/>
            <p:nvPr/>
          </p:nvCxnSpPr>
          <p:spPr bwMode="auto">
            <a:xfrm>
              <a:off x="5050473" y="3986024"/>
              <a:ext cx="326979" cy="7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73"/>
            <p:cNvCxnSpPr/>
            <p:nvPr/>
          </p:nvCxnSpPr>
          <p:spPr bwMode="auto">
            <a:xfrm>
              <a:off x="5050473" y="4334889"/>
              <a:ext cx="32697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Connector 74"/>
            <p:cNvCxnSpPr/>
            <p:nvPr/>
          </p:nvCxnSpPr>
          <p:spPr bwMode="auto">
            <a:xfrm>
              <a:off x="5050473" y="4536701"/>
              <a:ext cx="326979" cy="0"/>
            </a:xfrm>
            <a:prstGeom prst="line">
              <a:avLst/>
            </a:prstGeom>
            <a:noFill/>
            <a:ln>
              <a:solidFill>
                <a:srgbClr val="C60047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341380" y="3853214"/>
              <a:ext cx="247969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chemeClr val="accent2"/>
                </a:buClr>
              </a:pPr>
              <a:r>
                <a:rPr lang="en-US" sz="1200" dirty="0"/>
                <a:t>IP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341380" y="4044041"/>
              <a:ext cx="292464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chemeClr val="accent2"/>
                </a:buClr>
              </a:pPr>
              <a:r>
                <a:rPr lang="en-US" sz="1200" dirty="0"/>
                <a:t>FC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41380" y="4425694"/>
              <a:ext cx="369428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chemeClr val="accent2"/>
                </a:buClr>
              </a:pPr>
              <a:r>
                <a:rPr lang="en-US" sz="1200" dirty="0"/>
                <a:t>SAS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341380" y="4234868"/>
              <a:ext cx="311705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Clr>
                  <a:schemeClr val="accent2"/>
                </a:buClr>
              </a:pPr>
              <a:r>
                <a:rPr lang="en-US" sz="1200" dirty="0"/>
                <a:t>ISL</a:t>
              </a:r>
            </a:p>
          </p:txBody>
        </p:sp>
        <p:cxnSp>
          <p:nvCxnSpPr>
            <p:cNvPr id="91" name="Straight Connector 79"/>
            <p:cNvCxnSpPr/>
            <p:nvPr/>
          </p:nvCxnSpPr>
          <p:spPr bwMode="auto">
            <a:xfrm>
              <a:off x="5050473" y="4150304"/>
              <a:ext cx="326979" cy="78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모서리가 둥근 직사각형 91"/>
          <p:cNvSpPr/>
          <p:nvPr/>
        </p:nvSpPr>
        <p:spPr>
          <a:xfrm>
            <a:off x="308408" y="2316434"/>
            <a:ext cx="1174028" cy="33389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컨트롤러</a:t>
            </a:r>
            <a:endParaRPr lang="ko-KR" altLang="en-US" sz="14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308403" y="3327844"/>
            <a:ext cx="1174028" cy="33389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FC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스위치</a:t>
            </a:r>
          </a:p>
        </p:txBody>
      </p:sp>
      <p:sp>
        <p:nvSpPr>
          <p:cNvPr id="94" name="모서리가 둥근 직사각형 93"/>
          <p:cNvSpPr/>
          <p:nvPr/>
        </p:nvSpPr>
        <p:spPr>
          <a:xfrm>
            <a:off x="308397" y="3840474"/>
            <a:ext cx="1532757" cy="33389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ATTO bridge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08392" y="4505509"/>
            <a:ext cx="1532757" cy="33389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디스크쉘프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471446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B01DE-0330-47C3-BCFF-3CDB74A8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63" y="233217"/>
            <a:ext cx="11658600" cy="912503"/>
          </a:xfrm>
        </p:spPr>
        <p:txBody>
          <a:bodyPr/>
          <a:lstStyle/>
          <a:p>
            <a:r>
              <a:rPr lang="en-US" altLang="ko-KR" dirty="0"/>
              <a:t>Rack </a:t>
            </a:r>
            <a:r>
              <a:rPr lang="ko-KR" altLang="en-US" dirty="0"/>
              <a:t>실장도</a:t>
            </a:r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4DC26914-DF48-4A90-99F9-51AE36AB9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885" y="1849310"/>
            <a:ext cx="2452084" cy="3998609"/>
          </a:xfrm>
          <a:prstGeom prst="rect">
            <a:avLst/>
          </a:prstGeom>
          <a:noFill/>
          <a:ln w="19050">
            <a:solidFill>
              <a:srgbClr val="4472C4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Tx/>
              <a:buFont typeface="Wingdings 2" pitchFamily="18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sp>
        <p:nvSpPr>
          <p:cNvPr id="104" name="Rectangle 11">
            <a:extLst>
              <a:ext uri="{FF2B5EF4-FFF2-40B4-BE49-F238E27FC236}">
                <a16:creationId xmlns:a16="http://schemas.microsoft.com/office/drawing/2014/main" id="{5A4BCE4C-2263-4400-B6CF-6BA444F5E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722" y="1877762"/>
            <a:ext cx="2590654" cy="3972386"/>
          </a:xfrm>
          <a:prstGeom prst="rect">
            <a:avLst/>
          </a:prstGeom>
          <a:noFill/>
          <a:ln w="19050">
            <a:solidFill>
              <a:srgbClr val="4472C4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Tx/>
              <a:buFont typeface="Wingdings 2" pitchFamily="18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</a:endParaRPr>
          </a:p>
        </p:txBody>
      </p:sp>
      <p:grpSp>
        <p:nvGrpSpPr>
          <p:cNvPr id="105" name="그룹 35">
            <a:extLst>
              <a:ext uri="{FF2B5EF4-FFF2-40B4-BE49-F238E27FC236}">
                <a16:creationId xmlns:a16="http://schemas.microsoft.com/office/drawing/2014/main" id="{F192CDDD-2F5C-4DA3-89C5-22EFF604DC9B}"/>
              </a:ext>
            </a:extLst>
          </p:cNvPr>
          <p:cNvGrpSpPr/>
          <p:nvPr/>
        </p:nvGrpSpPr>
        <p:grpSpPr>
          <a:xfrm>
            <a:off x="785524" y="1667968"/>
            <a:ext cx="2116033" cy="279211"/>
            <a:chOff x="647700" y="2350976"/>
            <a:chExt cx="3549532" cy="220172"/>
          </a:xfrm>
        </p:grpSpPr>
        <p:sp>
          <p:nvSpPr>
            <p:cNvPr id="106" name="사다리꼴 36">
              <a:extLst>
                <a:ext uri="{FF2B5EF4-FFF2-40B4-BE49-F238E27FC236}">
                  <a16:creationId xmlns:a16="http://schemas.microsoft.com/office/drawing/2014/main" id="{410B300E-6C4B-49F2-A4F4-5CC521C82FCF}"/>
                </a:ext>
              </a:extLst>
            </p:cNvPr>
            <p:cNvSpPr/>
            <p:nvPr/>
          </p:nvSpPr>
          <p:spPr>
            <a:xfrm>
              <a:off x="647700" y="2350976"/>
              <a:ext cx="3549532" cy="142998"/>
            </a:xfrm>
            <a:prstGeom prst="trapezoid">
              <a:avLst>
                <a:gd name="adj" fmla="val 72236"/>
              </a:avLst>
            </a:prstGeom>
            <a:solidFill>
              <a:srgbClr val="44546A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01893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>
                <a:ln>
                  <a:solidFill>
                    <a:srgbClr val="D5D5D5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" name="양쪽 모서리가 둥근 사각형 37">
              <a:extLst>
                <a:ext uri="{FF2B5EF4-FFF2-40B4-BE49-F238E27FC236}">
                  <a16:creationId xmlns:a16="http://schemas.microsoft.com/office/drawing/2014/main" id="{9C21C473-99C7-495B-947C-F795AB020E4F}"/>
                </a:ext>
              </a:extLst>
            </p:cNvPr>
            <p:cNvSpPr/>
            <p:nvPr/>
          </p:nvSpPr>
          <p:spPr>
            <a:xfrm>
              <a:off x="770892" y="2351740"/>
              <a:ext cx="3303464" cy="219408"/>
            </a:xfrm>
            <a:prstGeom prst="round2SameRect">
              <a:avLst>
                <a:gd name="adj1" fmla="val 0"/>
                <a:gd name="adj2" fmla="val 0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-201715" algn="ctr" defTabSz="1018936" eaLnBrk="1" fontAlgn="auto" latinLnBrk="1" hangingPunct="1">
                <a:lnSpc>
                  <a:spcPct val="105000"/>
                </a:lnSpc>
                <a:spcBef>
                  <a:spcPts val="0"/>
                </a:spcBef>
                <a:spcAft>
                  <a:spcPts val="268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r>
                <a:rPr kumimoji="0" lang="ko-KR" altLang="en-US" sz="1400" b="1" i="0" u="none" strike="noStrike" kern="0" cap="none" spc="0" normalizeH="0" baseline="0" noProof="0" dirty="0" err="1">
                  <a:ln>
                    <a:solidFill>
                      <a:srgbClr val="D5D5D5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주센터</a:t>
              </a:r>
              <a:endParaRPr kumimoji="0" lang="en-US" altLang="ko-KR" sz="1400" b="1" i="0" u="none" strike="noStrike" kern="0" cap="none" spc="0" normalizeH="0" baseline="0" noProof="0" dirty="0">
                <a:ln>
                  <a:solidFill>
                    <a:srgbClr val="D5D5D5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8" name="그룹 35">
            <a:extLst>
              <a:ext uri="{FF2B5EF4-FFF2-40B4-BE49-F238E27FC236}">
                <a16:creationId xmlns:a16="http://schemas.microsoft.com/office/drawing/2014/main" id="{7569D47E-F9C9-46AC-A437-D07C17A89E37}"/>
              </a:ext>
            </a:extLst>
          </p:cNvPr>
          <p:cNvGrpSpPr/>
          <p:nvPr/>
        </p:nvGrpSpPr>
        <p:grpSpPr>
          <a:xfrm>
            <a:off x="4262259" y="1709521"/>
            <a:ext cx="2116033" cy="279217"/>
            <a:chOff x="647700" y="2350976"/>
            <a:chExt cx="3549532" cy="220177"/>
          </a:xfrm>
        </p:grpSpPr>
        <p:sp>
          <p:nvSpPr>
            <p:cNvPr id="109" name="사다리꼴 36">
              <a:extLst>
                <a:ext uri="{FF2B5EF4-FFF2-40B4-BE49-F238E27FC236}">
                  <a16:creationId xmlns:a16="http://schemas.microsoft.com/office/drawing/2014/main" id="{0380591D-AC5C-44AD-8842-4DC1A9314030}"/>
                </a:ext>
              </a:extLst>
            </p:cNvPr>
            <p:cNvSpPr/>
            <p:nvPr/>
          </p:nvSpPr>
          <p:spPr>
            <a:xfrm>
              <a:off x="647700" y="2350976"/>
              <a:ext cx="3549532" cy="142998"/>
            </a:xfrm>
            <a:prstGeom prst="trapezoid">
              <a:avLst>
                <a:gd name="adj" fmla="val 72236"/>
              </a:avLst>
            </a:prstGeom>
            <a:solidFill>
              <a:srgbClr val="44546A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01893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0" cap="none" spc="0" normalizeH="0" baseline="0" noProof="0" dirty="0">
                <a:ln>
                  <a:solidFill>
                    <a:srgbClr val="D5D5D5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양쪽 모서리가 둥근 사각형 37">
              <a:extLst>
                <a:ext uri="{FF2B5EF4-FFF2-40B4-BE49-F238E27FC236}">
                  <a16:creationId xmlns:a16="http://schemas.microsoft.com/office/drawing/2014/main" id="{768D3FA9-741D-495C-A7CE-5B5D8E220F85}"/>
                </a:ext>
              </a:extLst>
            </p:cNvPr>
            <p:cNvSpPr/>
            <p:nvPr/>
          </p:nvSpPr>
          <p:spPr>
            <a:xfrm>
              <a:off x="770892" y="2351740"/>
              <a:ext cx="3303464" cy="219413"/>
            </a:xfrm>
            <a:prstGeom prst="round2SameRect">
              <a:avLst>
                <a:gd name="adj1" fmla="val 0"/>
                <a:gd name="adj2" fmla="val 0"/>
              </a:avLst>
            </a:prstGeom>
            <a:gradFill>
              <a:gsLst>
                <a:gs pos="0">
                  <a:srgbClr val="2D87C6"/>
                </a:gs>
                <a:gs pos="100000">
                  <a:srgbClr val="0565A7"/>
                </a:gs>
              </a:gsLst>
              <a:lin ang="5400000" scaled="0"/>
            </a:gradFill>
            <a:ln w="6350" cap="flat" cmpd="sng" algn="ctr">
              <a:solidFill>
                <a:srgbClr val="2D87C6"/>
              </a:solidFill>
              <a:prstDash val="solid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-201715" algn="ctr" defTabSz="1018936" eaLnBrk="1" fontAlgn="auto" latinLnBrk="1" hangingPunct="1">
                <a:lnSpc>
                  <a:spcPct val="105000"/>
                </a:lnSpc>
                <a:spcBef>
                  <a:spcPts val="0"/>
                </a:spcBef>
                <a:spcAft>
                  <a:spcPts val="268"/>
                </a:spcAft>
                <a:buClr>
                  <a:prstClr val="black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>
                  <a:ln>
                    <a:solidFill>
                      <a:srgbClr val="D5D5D5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DR</a:t>
              </a:r>
              <a:r>
                <a:rPr kumimoji="0" lang="ko-KR" altLang="en-US" sz="1400" b="1" i="0" u="none" strike="noStrike" kern="0" cap="none" spc="0" normalizeH="0" baseline="0" noProof="0" dirty="0">
                  <a:ln>
                    <a:solidFill>
                      <a:srgbClr val="D5D5D5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센터</a:t>
              </a:r>
              <a:endParaRPr kumimoji="0" lang="en-US" altLang="ko-KR" sz="1400" b="1" i="0" u="none" strike="noStrike" kern="0" cap="none" spc="0" normalizeH="0" baseline="0" noProof="0" dirty="0">
                <a:ln>
                  <a:solidFill>
                    <a:srgbClr val="D5D5D5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C8528B6-E1FF-4B70-B9D4-41D2849A39D0}"/>
              </a:ext>
            </a:extLst>
          </p:cNvPr>
          <p:cNvSpPr/>
          <p:nvPr/>
        </p:nvSpPr>
        <p:spPr>
          <a:xfrm>
            <a:off x="1239691" y="5676800"/>
            <a:ext cx="1207698" cy="452189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16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라인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8A06DDF-510E-43C4-B19F-A826452776FC}"/>
              </a:ext>
            </a:extLst>
          </p:cNvPr>
          <p:cNvSpPr/>
          <p:nvPr/>
        </p:nvSpPr>
        <p:spPr>
          <a:xfrm>
            <a:off x="4673199" y="5676799"/>
            <a:ext cx="1207698" cy="452189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DSR 5F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BC04504E-FD9C-495B-BF31-67C0F9C4B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5" y="2099207"/>
            <a:ext cx="2320184" cy="3529493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9FB6D337-A791-40BD-BC67-2679387F6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956" y="2099208"/>
            <a:ext cx="2320184" cy="3529493"/>
          </a:xfrm>
          <a:prstGeom prst="rect">
            <a:avLst/>
          </a:prstGeom>
        </p:spPr>
      </p:pic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CDD1ABA-4929-4BCE-A681-482022BD7630}"/>
              </a:ext>
            </a:extLst>
          </p:cNvPr>
          <p:cNvSpPr/>
          <p:nvPr/>
        </p:nvSpPr>
        <p:spPr>
          <a:xfrm>
            <a:off x="870630" y="2263717"/>
            <a:ext cx="2042593" cy="142273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10G Switch</a:t>
            </a:r>
            <a:endParaRPr kumimoji="0" lang="ko-KR" altLang="en-US" sz="1200" b="0" i="0" u="none" strike="noStrike" kern="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80F3028-2341-4F25-A01C-BE40962CB2CB}"/>
              </a:ext>
            </a:extLst>
          </p:cNvPr>
          <p:cNvSpPr txBox="1"/>
          <p:nvPr/>
        </p:nvSpPr>
        <p:spPr>
          <a:xfrm>
            <a:off x="2753907" y="2459755"/>
            <a:ext cx="16182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sz="900" b="1" dirty="0">
                <a:solidFill>
                  <a:srgbClr val="FF0000"/>
                </a:solidFill>
                <a:latin typeface="맑은 고딕" panose="020F0502020204030204"/>
                <a:ea typeface="HY중고딕" pitchFamily="18" charset="-127"/>
              </a:rPr>
              <a:t>Brocade G610</a:t>
            </a:r>
            <a:endParaRPr lang="ko-KR" altLang="en-US" sz="900" b="1" dirty="0">
              <a:solidFill>
                <a:srgbClr val="FF0000"/>
              </a:solidFill>
              <a:latin typeface="맑은 고딕" panose="020F0502020204030204"/>
              <a:ea typeface="HY중고딕" pitchFamily="18" charset="-127"/>
            </a:endParaRPr>
          </a:p>
        </p:txBody>
      </p:sp>
      <p:cxnSp>
        <p:nvCxnSpPr>
          <p:cNvPr id="123" name="Straight Arrow Connector 75">
            <a:extLst>
              <a:ext uri="{FF2B5EF4-FFF2-40B4-BE49-F238E27FC236}">
                <a16:creationId xmlns:a16="http://schemas.microsoft.com/office/drawing/2014/main" id="{8CCD78AF-4C54-4F3A-97B7-4FCF8CB8C23B}"/>
              </a:ext>
            </a:extLst>
          </p:cNvPr>
          <p:cNvCxnSpPr>
            <a:cxnSpLocks/>
          </p:cNvCxnSpPr>
          <p:nvPr/>
        </p:nvCxnSpPr>
        <p:spPr bwMode="auto">
          <a:xfrm>
            <a:off x="3003051" y="2498223"/>
            <a:ext cx="1168809" cy="0"/>
          </a:xfrm>
          <a:prstGeom prst="straightConnector1">
            <a:avLst/>
          </a:prstGeom>
          <a:solidFill>
            <a:srgbClr val="4472C4"/>
          </a:solidFill>
          <a:ln w="31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24" name="Straight Arrow Connector 75">
            <a:extLst>
              <a:ext uri="{FF2B5EF4-FFF2-40B4-BE49-F238E27FC236}">
                <a16:creationId xmlns:a16="http://schemas.microsoft.com/office/drawing/2014/main" id="{5A4B19CD-DEF0-4B03-849D-75DFB53ECD02}"/>
              </a:ext>
            </a:extLst>
          </p:cNvPr>
          <p:cNvCxnSpPr>
            <a:cxnSpLocks/>
          </p:cNvCxnSpPr>
          <p:nvPr/>
        </p:nvCxnSpPr>
        <p:spPr bwMode="auto">
          <a:xfrm>
            <a:off x="3007360" y="3535015"/>
            <a:ext cx="1164500" cy="0"/>
          </a:xfrm>
          <a:prstGeom prst="straightConnector1">
            <a:avLst/>
          </a:prstGeom>
          <a:solidFill>
            <a:srgbClr val="4472C4"/>
          </a:solidFill>
          <a:ln w="31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25" name="Straight Arrow Connector 75">
            <a:extLst>
              <a:ext uri="{FF2B5EF4-FFF2-40B4-BE49-F238E27FC236}">
                <a16:creationId xmlns:a16="http://schemas.microsoft.com/office/drawing/2014/main" id="{746ED793-6D45-482E-B0B7-43FA826504AE}"/>
              </a:ext>
            </a:extLst>
          </p:cNvPr>
          <p:cNvCxnSpPr>
            <a:cxnSpLocks/>
          </p:cNvCxnSpPr>
          <p:nvPr/>
        </p:nvCxnSpPr>
        <p:spPr bwMode="auto">
          <a:xfrm>
            <a:off x="3007360" y="4410000"/>
            <a:ext cx="1164500" cy="0"/>
          </a:xfrm>
          <a:prstGeom prst="straightConnector1">
            <a:avLst/>
          </a:prstGeom>
          <a:solidFill>
            <a:srgbClr val="4472C4"/>
          </a:solidFill>
          <a:ln w="31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26" name="Straight Arrow Connector 75">
            <a:extLst>
              <a:ext uri="{FF2B5EF4-FFF2-40B4-BE49-F238E27FC236}">
                <a16:creationId xmlns:a16="http://schemas.microsoft.com/office/drawing/2014/main" id="{941D93EE-F864-4D62-A12F-5F2A3EE444FF}"/>
              </a:ext>
            </a:extLst>
          </p:cNvPr>
          <p:cNvCxnSpPr>
            <a:cxnSpLocks/>
          </p:cNvCxnSpPr>
          <p:nvPr/>
        </p:nvCxnSpPr>
        <p:spPr bwMode="auto">
          <a:xfrm>
            <a:off x="3007360" y="4117664"/>
            <a:ext cx="1164500" cy="0"/>
          </a:xfrm>
          <a:prstGeom prst="straightConnector1">
            <a:avLst/>
          </a:prstGeom>
          <a:solidFill>
            <a:srgbClr val="4472C4"/>
          </a:solidFill>
          <a:ln w="31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27" name="Straight Arrow Connector 75">
            <a:extLst>
              <a:ext uri="{FF2B5EF4-FFF2-40B4-BE49-F238E27FC236}">
                <a16:creationId xmlns:a16="http://schemas.microsoft.com/office/drawing/2014/main" id="{68B1B2B6-C75B-4B7B-8E5A-F6657BCD7149}"/>
              </a:ext>
            </a:extLst>
          </p:cNvPr>
          <p:cNvCxnSpPr>
            <a:cxnSpLocks/>
          </p:cNvCxnSpPr>
          <p:nvPr/>
        </p:nvCxnSpPr>
        <p:spPr bwMode="auto">
          <a:xfrm>
            <a:off x="3007360" y="4651097"/>
            <a:ext cx="1164500" cy="0"/>
          </a:xfrm>
          <a:prstGeom prst="straightConnector1">
            <a:avLst/>
          </a:prstGeom>
          <a:solidFill>
            <a:srgbClr val="4472C4"/>
          </a:solidFill>
          <a:ln w="31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C28CC52-CFF7-4801-AFCC-85498DF55C53}"/>
              </a:ext>
            </a:extLst>
          </p:cNvPr>
          <p:cNvSpPr txBox="1"/>
          <p:nvPr/>
        </p:nvSpPr>
        <p:spPr>
          <a:xfrm>
            <a:off x="2776165" y="3351247"/>
            <a:ext cx="16182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sz="900" b="1" dirty="0">
                <a:solidFill>
                  <a:srgbClr val="FF0000"/>
                </a:solidFill>
                <a:latin typeface="맑은 고딕" panose="020F0502020204030204"/>
                <a:ea typeface="HY중고딕" pitchFamily="18" charset="-127"/>
              </a:rPr>
              <a:t>ATTO 7600N</a:t>
            </a:r>
            <a:endParaRPr lang="ko-KR" altLang="en-US" sz="900" b="1" dirty="0">
              <a:solidFill>
                <a:srgbClr val="FF0000"/>
              </a:solidFill>
              <a:latin typeface="맑은 고딕" panose="020F0502020204030204"/>
              <a:ea typeface="HY중고딕" pitchFamily="18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7B0D851-A86B-4677-B746-C52A6B30E10B}"/>
              </a:ext>
            </a:extLst>
          </p:cNvPr>
          <p:cNvSpPr txBox="1"/>
          <p:nvPr/>
        </p:nvSpPr>
        <p:spPr>
          <a:xfrm>
            <a:off x="2776046" y="4211049"/>
            <a:ext cx="16182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sz="900" b="1" dirty="0">
                <a:solidFill>
                  <a:srgbClr val="FF0000"/>
                </a:solidFill>
                <a:latin typeface="맑은 고딕" panose="020F0502020204030204"/>
                <a:ea typeface="HY중고딕" pitchFamily="18" charset="-127"/>
              </a:rPr>
              <a:t>ATTO 7600N</a:t>
            </a:r>
            <a:endParaRPr lang="ko-KR" altLang="en-US" sz="900" b="1" dirty="0">
              <a:solidFill>
                <a:srgbClr val="FF0000"/>
              </a:solidFill>
              <a:latin typeface="맑은 고딕" panose="020F0502020204030204"/>
              <a:ea typeface="HY중고딕" pitchFamily="18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68A03CA-2D38-43F4-BACF-96DD63FE4A86}"/>
              </a:ext>
            </a:extLst>
          </p:cNvPr>
          <p:cNvSpPr txBox="1"/>
          <p:nvPr/>
        </p:nvSpPr>
        <p:spPr>
          <a:xfrm>
            <a:off x="2776046" y="3886832"/>
            <a:ext cx="16182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sz="900" b="1" dirty="0">
                <a:solidFill>
                  <a:srgbClr val="FF0000"/>
                </a:solidFill>
                <a:latin typeface="맑은 고딕" panose="020F0502020204030204"/>
                <a:ea typeface="HY중고딕" pitchFamily="18" charset="-127"/>
              </a:rPr>
              <a:t>AFF400A Controller </a:t>
            </a:r>
            <a:endParaRPr lang="ko-KR" altLang="en-US" sz="900" b="1" dirty="0">
              <a:solidFill>
                <a:srgbClr val="FF0000"/>
              </a:solidFill>
              <a:latin typeface="맑은 고딕" panose="020F0502020204030204"/>
              <a:ea typeface="HY중고딕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61C45E6-6254-4611-B664-255777CEB216}"/>
              </a:ext>
            </a:extLst>
          </p:cNvPr>
          <p:cNvSpPr txBox="1"/>
          <p:nvPr/>
        </p:nvSpPr>
        <p:spPr>
          <a:xfrm>
            <a:off x="2748379" y="4653257"/>
            <a:ext cx="16182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latinLnBrk="1"/>
            <a:r>
              <a:rPr lang="en-US" altLang="ko-KR" sz="900" b="1" dirty="0">
                <a:solidFill>
                  <a:srgbClr val="FF0000"/>
                </a:solidFill>
                <a:latin typeface="맑은 고딕" panose="020F0502020204030204"/>
                <a:ea typeface="HY중고딕" pitchFamily="18" charset="-127"/>
              </a:rPr>
              <a:t>DS224C Shelf</a:t>
            </a:r>
            <a:endParaRPr lang="ko-KR" altLang="en-US" sz="900" b="1" dirty="0">
              <a:solidFill>
                <a:srgbClr val="FF0000"/>
              </a:solidFill>
              <a:latin typeface="맑은 고딕" panose="020F0502020204030204"/>
              <a:ea typeface="HY중고딕" pitchFamily="18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45A82B5-7688-4377-88C3-68436EA378BC}"/>
              </a:ext>
            </a:extLst>
          </p:cNvPr>
          <p:cNvSpPr txBox="1"/>
          <p:nvPr/>
        </p:nvSpPr>
        <p:spPr>
          <a:xfrm>
            <a:off x="492750" y="4422860"/>
            <a:ext cx="1627465" cy="2990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 defTabSz="91440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ko-KR" sz="8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SSD 3.8TB * </a:t>
            </a:r>
            <a:r>
              <a:rPr lang="en-US" altLang="ko-KR" sz="8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24</a:t>
            </a:r>
            <a:endParaRPr lang="ko-KR" altLang="en-US" sz="800" dirty="0" err="1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30B68D2-BD3B-4C84-B957-41B105C405A8}"/>
              </a:ext>
            </a:extLst>
          </p:cNvPr>
          <p:cNvSpPr txBox="1"/>
          <p:nvPr/>
        </p:nvSpPr>
        <p:spPr>
          <a:xfrm>
            <a:off x="487093" y="4570007"/>
            <a:ext cx="1627465" cy="2990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 defTabSz="91440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ko-KR" sz="8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SSD 3.8TB * </a:t>
            </a:r>
            <a:r>
              <a:rPr lang="en-US" altLang="ko-KR" sz="8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24</a:t>
            </a:r>
            <a:endParaRPr lang="ko-KR" altLang="en-US" sz="800" dirty="0" err="1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6410493-3863-4568-9F62-0D849A0C2402}"/>
              </a:ext>
            </a:extLst>
          </p:cNvPr>
          <p:cNvSpPr txBox="1"/>
          <p:nvPr/>
        </p:nvSpPr>
        <p:spPr>
          <a:xfrm>
            <a:off x="546369" y="4975463"/>
            <a:ext cx="1627465" cy="2990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 defTabSz="91440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ko-KR" sz="8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SSD 3.8TB * </a:t>
            </a:r>
            <a:r>
              <a:rPr lang="en-US" altLang="ko-KR" sz="8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24</a:t>
            </a:r>
            <a:endParaRPr lang="ko-KR" altLang="en-US" sz="800" dirty="0" err="1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135" name="내용 개체 틀 9">
            <a:extLst>
              <a:ext uri="{FF2B5EF4-FFF2-40B4-BE49-F238E27FC236}">
                <a16:creationId xmlns:a16="http://schemas.microsoft.com/office/drawing/2014/main" id="{071CE473-00BB-44EC-8C0D-D79C05945F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7639780"/>
              </p:ext>
            </p:extLst>
          </p:nvPr>
        </p:nvGraphicFramePr>
        <p:xfrm>
          <a:off x="6852913" y="1833474"/>
          <a:ext cx="5090540" cy="4030280"/>
        </p:xfrm>
        <a:graphic>
          <a:graphicData uri="http://schemas.openxmlformats.org/drawingml/2006/table">
            <a:tbl>
              <a:tblPr firstRow="1" bandRow="1"/>
              <a:tblGrid>
                <a:gridCol w="2099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1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785"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ko-KR" altLang="en-US" sz="1000" b="1" dirty="0">
                          <a:latin typeface="+mn-lt"/>
                          <a:ea typeface="맑은 고딕" panose="020B0503020000020004" pitchFamily="50" charset="-127"/>
                          <a:cs typeface="Malgun Gothic"/>
                        </a:rPr>
                        <a:t>구분</a:t>
                      </a:r>
                      <a:endParaRPr lang="en-US" sz="1000" b="1" dirty="0">
                        <a:latin typeface="+mn-lt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ko-KR" altLang="en-US" sz="1000" b="1" dirty="0">
                          <a:latin typeface="+mn-lt"/>
                          <a:ea typeface="맑은 고딕" panose="020B0503020000020004" pitchFamily="50" charset="-127"/>
                          <a:cs typeface="Malgun Gothic"/>
                        </a:rPr>
                        <a:t>장비 </a:t>
                      </a:r>
                      <a:r>
                        <a:rPr lang="en-US" altLang="ko-KR" sz="1000" b="1" dirty="0">
                          <a:latin typeface="+mn-lt"/>
                          <a:ea typeface="맑은 고딕" panose="020B0503020000020004" pitchFamily="50" charset="-127"/>
                          <a:cs typeface="Malgun Gothic"/>
                        </a:rPr>
                        <a:t>Spec</a:t>
                      </a:r>
                      <a:endParaRPr lang="en-US" sz="1000" b="1" dirty="0">
                        <a:latin typeface="+mn-lt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785"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b="0" dirty="0">
                          <a:latin typeface="+mn-lt"/>
                          <a:ea typeface="맑은 고딕" panose="020B0503020000020004" pitchFamily="50" charset="-127"/>
                          <a:cs typeface="Malgun Gothic"/>
                        </a:rPr>
                        <a:t>NetApp Storage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b="0" dirty="0">
                          <a:latin typeface="+mn-lt"/>
                          <a:ea typeface="맑은 고딕" panose="020B0503020000020004" pitchFamily="50" charset="-127"/>
                          <a:cs typeface="Malgun Gothic"/>
                        </a:rPr>
                        <a:t>AFF400A * 4</a:t>
                      </a:r>
                      <a:r>
                        <a:rPr lang="ko-KR" altLang="en-US" sz="1000" b="0" dirty="0">
                          <a:latin typeface="+mn-lt"/>
                          <a:ea typeface="맑은 고딕" panose="020B0503020000020004" pitchFamily="50" charset="-127"/>
                          <a:cs typeface="Malgun Gothic"/>
                        </a:rPr>
                        <a:t>식</a:t>
                      </a:r>
                      <a:endParaRPr lang="en-US" sz="1000" b="0" dirty="0">
                        <a:latin typeface="+mn-lt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785"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+mn-lt"/>
                          <a:ea typeface="+mn-ea"/>
                          <a:cs typeface="Malgun Gothic"/>
                        </a:rPr>
                        <a:t>Expansion I/O Port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b="0" dirty="0">
                          <a:latin typeface="+mn-lt"/>
                          <a:ea typeface="맑은 고딕" panose="020B0503020000020004" pitchFamily="50" charset="-127"/>
                          <a:cs typeface="Malgun Gothic"/>
                        </a:rPr>
                        <a:t>FC-VI  2Port * </a:t>
                      </a:r>
                      <a:r>
                        <a:rPr lang="en-US" altLang="ko-KR" sz="1000" b="0" dirty="0">
                          <a:latin typeface="+mn-lt"/>
                          <a:ea typeface="맑은 고딕" panose="020B0503020000020004" pitchFamily="50" charset="-127"/>
                          <a:cs typeface="Malgun Gothic"/>
                        </a:rPr>
                        <a:t>8</a:t>
                      </a:r>
                      <a:r>
                        <a:rPr lang="en-US" sz="1000" b="0" dirty="0">
                          <a:latin typeface="+mn-lt"/>
                          <a:ea typeface="맑은 고딕" panose="020B0503020000020004" pitchFamily="50" charset="-127"/>
                          <a:cs typeface="Malgun Gothic"/>
                        </a:rPr>
                        <a:t>EA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885041"/>
                  </a:ext>
                </a:extLst>
              </a:tr>
              <a:tr h="503785"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b="0" dirty="0">
                          <a:latin typeface="+mn-lt"/>
                          <a:ea typeface="맑은 고딕" panose="020B0503020000020004" pitchFamily="50" charset="-127"/>
                          <a:cs typeface="Malgun Gothic"/>
                        </a:rPr>
                        <a:t>Onboard I/O port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b="0" dirty="0">
                          <a:latin typeface="+mn-lt"/>
                          <a:ea typeface="맑은 고딕" panose="020B0503020000020004" pitchFamily="50" charset="-127"/>
                          <a:cs typeface="Malgun Gothic"/>
                        </a:rPr>
                        <a:t>10Gb </a:t>
                      </a:r>
                      <a:r>
                        <a:rPr lang="en-US" altLang="ko-KR" sz="1000" b="0" dirty="0">
                          <a:latin typeface="+mn-lt"/>
                          <a:ea typeface="맑은 고딕" panose="020B0503020000020004" pitchFamily="50" charset="-127"/>
                          <a:cs typeface="Malgun Gothic"/>
                        </a:rPr>
                        <a:t>SFP </a:t>
                      </a:r>
                      <a:r>
                        <a:rPr lang="en-US" sz="1000" b="0" dirty="0">
                          <a:latin typeface="+mn-lt"/>
                          <a:ea typeface="맑은 고딕" panose="020B0503020000020004" pitchFamily="50" charset="-127"/>
                          <a:cs typeface="Malgun Gothic"/>
                        </a:rPr>
                        <a:t>4Port * 16EA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72995"/>
                  </a:ext>
                </a:extLst>
              </a:tr>
              <a:tr h="503785"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b="0" dirty="0">
                          <a:latin typeface="+mn-lt"/>
                          <a:ea typeface="맑은 고딕" panose="020B0503020000020004" pitchFamily="50" charset="-127"/>
                          <a:cs typeface="Malgun Gothic"/>
                        </a:rPr>
                        <a:t>Expansion I/O Port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b="0" dirty="0">
                          <a:latin typeface="+mn-lt"/>
                          <a:ea typeface="맑은 고딕" panose="020B0503020000020004" pitchFamily="50" charset="-127"/>
                          <a:cs typeface="Malgun Gothic"/>
                        </a:rPr>
                        <a:t>10Gb </a:t>
                      </a:r>
                      <a:r>
                        <a:rPr lang="en-US" altLang="ko-KR" sz="1000" b="0" dirty="0">
                          <a:latin typeface="+mn-lt"/>
                          <a:ea typeface="맑은 고딕" panose="020B0503020000020004" pitchFamily="50" charset="-127"/>
                          <a:cs typeface="Malgun Gothic"/>
                        </a:rPr>
                        <a:t>PCI </a:t>
                      </a:r>
                      <a:r>
                        <a:rPr lang="en-US" sz="1000" b="0" dirty="0">
                          <a:latin typeface="+mn-lt"/>
                          <a:ea typeface="맑은 고딕" panose="020B0503020000020004" pitchFamily="50" charset="-127"/>
                          <a:cs typeface="Malgun Gothic"/>
                        </a:rPr>
                        <a:t>4 Port * </a:t>
                      </a:r>
                      <a:r>
                        <a:rPr lang="en-US" altLang="ko-KR" sz="1000" b="0" dirty="0">
                          <a:latin typeface="+mn-lt"/>
                          <a:ea typeface="맑은 고딕" panose="020B0503020000020004" pitchFamily="50" charset="-127"/>
                          <a:cs typeface="Malgun Gothic"/>
                        </a:rPr>
                        <a:t>16</a:t>
                      </a:r>
                      <a:r>
                        <a:rPr lang="en-US" sz="1000" b="0" dirty="0">
                          <a:latin typeface="+mn-lt"/>
                          <a:ea typeface="맑은 고딕" panose="020B0503020000020004" pitchFamily="50" charset="-127"/>
                          <a:cs typeface="Malgun Gothic"/>
                        </a:rPr>
                        <a:t>EA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933396"/>
                  </a:ext>
                </a:extLst>
              </a:tr>
              <a:tr h="503785"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b="0" dirty="0">
                          <a:latin typeface="+mn-lt"/>
                          <a:ea typeface="맑은 고딕" panose="020B0503020000020004" pitchFamily="50" charset="-127"/>
                          <a:cs typeface="Malgun Gothic"/>
                        </a:rPr>
                        <a:t>SSD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b="0" dirty="0">
                          <a:latin typeface="+mn-lt"/>
                          <a:ea typeface="맑은 고딕" panose="020B0503020000020004" pitchFamily="50" charset="-127"/>
                          <a:cs typeface="Malgun Gothic"/>
                        </a:rPr>
                        <a:t>SSD 3.8TB * </a:t>
                      </a:r>
                      <a:r>
                        <a:rPr lang="en-US" sz="1000" b="0" dirty="0" smtClean="0">
                          <a:latin typeface="+mn-lt"/>
                          <a:ea typeface="맑은 고딕" panose="020B0503020000020004" pitchFamily="50" charset="-127"/>
                          <a:cs typeface="Malgun Gothic"/>
                        </a:rPr>
                        <a:t>294EA</a:t>
                      </a:r>
                      <a:endParaRPr lang="en-US" sz="1000" b="0" dirty="0">
                        <a:latin typeface="+mn-lt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73470"/>
                  </a:ext>
                </a:extLst>
              </a:tr>
              <a:tr h="503785"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b="0" dirty="0">
                          <a:latin typeface="+mn-lt"/>
                          <a:ea typeface="맑은 고딕" panose="020B0503020000020004" pitchFamily="50" charset="-127"/>
                          <a:cs typeface="Malgun Gothic"/>
                        </a:rPr>
                        <a:t>Backend Switch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b="0" dirty="0">
                          <a:latin typeface="+mn-lt"/>
                          <a:ea typeface="맑은 고딕" panose="020B0503020000020004" pitchFamily="50" charset="-127"/>
                          <a:cs typeface="Malgun Gothic"/>
                        </a:rPr>
                        <a:t>Brocade G610 * 8</a:t>
                      </a:r>
                      <a:r>
                        <a:rPr lang="ko-KR" altLang="en-US" sz="1000" b="0" dirty="0">
                          <a:latin typeface="+mn-lt"/>
                          <a:ea typeface="맑은 고딕" panose="020B0503020000020004" pitchFamily="50" charset="-127"/>
                          <a:cs typeface="Malgun Gothic"/>
                        </a:rPr>
                        <a:t>식 </a:t>
                      </a:r>
                      <a:endParaRPr lang="en-US" sz="1000" b="0" dirty="0">
                        <a:latin typeface="+mn-lt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359595"/>
                  </a:ext>
                </a:extLst>
              </a:tr>
              <a:tr h="503785"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b="0" dirty="0">
                          <a:latin typeface="+mn-lt"/>
                          <a:ea typeface="맑은 고딕" panose="020B0503020000020004" pitchFamily="50" charset="-127"/>
                          <a:cs typeface="Malgun Gothic"/>
                        </a:rPr>
                        <a:t>ATTO Bridge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60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521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2822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30430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8038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5646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3253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60861" algn="l" defTabSz="915216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000" b="0" dirty="0">
                          <a:latin typeface="+mn-lt"/>
                          <a:ea typeface="맑은 고딕" panose="020B0503020000020004" pitchFamily="50" charset="-127"/>
                          <a:cs typeface="Malgun Gothic"/>
                        </a:rPr>
                        <a:t>7600N * </a:t>
                      </a:r>
                      <a:r>
                        <a:rPr lang="en-US" altLang="ko-KR" sz="1000" b="0" dirty="0">
                          <a:latin typeface="+mn-lt"/>
                          <a:ea typeface="맑은 고딕" panose="020B0503020000020004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b="0" dirty="0">
                          <a:latin typeface="+mn-lt"/>
                          <a:ea typeface="맑은 고딕" panose="020B0503020000020004" pitchFamily="50" charset="-127"/>
                          <a:cs typeface="Malgun Gothic"/>
                        </a:rPr>
                        <a:t>식</a:t>
                      </a:r>
                      <a:endParaRPr lang="en-US" sz="1000" b="0" dirty="0">
                        <a:latin typeface="+mn-lt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790805"/>
                  </a:ext>
                </a:extLst>
              </a:tr>
            </a:tbl>
          </a:graphicData>
        </a:graphic>
      </p:graphicFrame>
      <p:sp>
        <p:nvSpPr>
          <p:cNvPr id="136" name="TextBox 135">
            <a:extLst>
              <a:ext uri="{FF2B5EF4-FFF2-40B4-BE49-F238E27FC236}">
                <a16:creationId xmlns:a16="http://schemas.microsoft.com/office/drawing/2014/main" id="{5485709A-482F-4699-8A92-041A803FBD30}"/>
              </a:ext>
            </a:extLst>
          </p:cNvPr>
          <p:cNvSpPr txBox="1"/>
          <p:nvPr/>
        </p:nvSpPr>
        <p:spPr>
          <a:xfrm>
            <a:off x="503840" y="4980085"/>
            <a:ext cx="1627465" cy="2990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 defTabSz="91440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ko-KR" sz="8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SSD 3.8TB * </a:t>
            </a:r>
            <a:r>
              <a:rPr lang="en-US" altLang="ko-KR" sz="8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24</a:t>
            </a:r>
            <a:endParaRPr lang="ko-KR" altLang="en-US" sz="800" dirty="0" err="1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0F0AA0B-5537-4319-AC45-CD1DC64F3E1C}"/>
              </a:ext>
            </a:extLst>
          </p:cNvPr>
          <p:cNvSpPr txBox="1"/>
          <p:nvPr/>
        </p:nvSpPr>
        <p:spPr>
          <a:xfrm>
            <a:off x="503840" y="5218882"/>
            <a:ext cx="1627465" cy="2990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 defTabSz="91440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ko-KR" sz="8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SSD 3.8TB * </a:t>
            </a:r>
            <a:r>
              <a:rPr lang="en-US" altLang="ko-KR" sz="8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24</a:t>
            </a:r>
            <a:endParaRPr lang="ko-KR" altLang="en-US" sz="800" dirty="0" err="1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49BAC89-7B67-4A05-BF7C-F12F1D9B9E4F}"/>
              </a:ext>
            </a:extLst>
          </p:cNvPr>
          <p:cNvSpPr txBox="1"/>
          <p:nvPr/>
        </p:nvSpPr>
        <p:spPr>
          <a:xfrm>
            <a:off x="503840" y="5457679"/>
            <a:ext cx="1627465" cy="2990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 defTabSz="91440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ko-KR" sz="8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SSD 3.8TB * </a:t>
            </a:r>
            <a:r>
              <a:rPr lang="en-US" altLang="ko-KR" sz="8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24</a:t>
            </a:r>
            <a:endParaRPr lang="ko-KR" altLang="en-US" sz="800" dirty="0" err="1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9FB9DA9-92B9-42A1-BB9A-2C338B85AF19}"/>
              </a:ext>
            </a:extLst>
          </p:cNvPr>
          <p:cNvSpPr txBox="1"/>
          <p:nvPr/>
        </p:nvSpPr>
        <p:spPr>
          <a:xfrm>
            <a:off x="3876532" y="4714907"/>
            <a:ext cx="1627465" cy="2990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 defTabSz="91440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ko-KR" sz="8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SSD 3.8TB * 12</a:t>
            </a:r>
            <a:endParaRPr lang="ko-KR" altLang="en-US" sz="800" dirty="0" err="1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98A5D22-5F8B-490D-8C5B-A37F38505B4F}"/>
              </a:ext>
            </a:extLst>
          </p:cNvPr>
          <p:cNvSpPr txBox="1"/>
          <p:nvPr/>
        </p:nvSpPr>
        <p:spPr>
          <a:xfrm>
            <a:off x="5058845" y="4436964"/>
            <a:ext cx="1627465" cy="2990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 defTabSz="91440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ko-KR" sz="8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SSD 3.8TB * 24</a:t>
            </a:r>
            <a:endParaRPr lang="ko-KR" altLang="en-US" sz="800" dirty="0" err="1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4B0024D-A90B-4D19-A577-D0934DD6EB47}"/>
              </a:ext>
            </a:extLst>
          </p:cNvPr>
          <p:cNvSpPr txBox="1"/>
          <p:nvPr/>
        </p:nvSpPr>
        <p:spPr>
          <a:xfrm>
            <a:off x="3885275" y="4435362"/>
            <a:ext cx="1627465" cy="2990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 defTabSz="91440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ko-KR" sz="8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SSD 3.8TB * </a:t>
            </a:r>
            <a:r>
              <a:rPr lang="en-US" altLang="ko-KR" sz="8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24</a:t>
            </a:r>
            <a:endParaRPr lang="ko-KR" altLang="en-US" sz="800" dirty="0" err="1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D55B27E-9C55-4803-B8E0-C46F7A61C8CC}"/>
              </a:ext>
            </a:extLst>
          </p:cNvPr>
          <p:cNvSpPr txBox="1"/>
          <p:nvPr/>
        </p:nvSpPr>
        <p:spPr>
          <a:xfrm>
            <a:off x="3885274" y="3752434"/>
            <a:ext cx="1627465" cy="2990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 defTabSz="91440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ko-KR" sz="8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SSD 3.8TB * </a:t>
            </a:r>
            <a:r>
              <a:rPr lang="en-US" altLang="ko-KR" sz="8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24</a:t>
            </a:r>
            <a:endParaRPr lang="ko-KR" altLang="en-US" sz="800" dirty="0" err="1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530FD43-AD98-478B-BED9-0108D7E4CE40}"/>
              </a:ext>
            </a:extLst>
          </p:cNvPr>
          <p:cNvSpPr txBox="1"/>
          <p:nvPr/>
        </p:nvSpPr>
        <p:spPr>
          <a:xfrm>
            <a:off x="4955378" y="5457679"/>
            <a:ext cx="1627465" cy="2990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 defTabSz="91440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ko-KR" sz="8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SSD 3.8TB * </a:t>
            </a:r>
            <a:r>
              <a:rPr lang="en-US" altLang="ko-KR" sz="8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24</a:t>
            </a:r>
            <a:endParaRPr lang="ko-KR" altLang="en-US" sz="800" dirty="0" err="1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EE50B31-8A4C-4AFA-8207-4EFEB1BA5225}"/>
              </a:ext>
            </a:extLst>
          </p:cNvPr>
          <p:cNvSpPr/>
          <p:nvPr/>
        </p:nvSpPr>
        <p:spPr>
          <a:xfrm>
            <a:off x="4262447" y="2264452"/>
            <a:ext cx="2042593" cy="142273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10G Switch</a:t>
            </a:r>
            <a:endParaRPr kumimoji="0" lang="ko-KR" altLang="en-US" sz="1200" b="0" i="0" u="none" strike="noStrike" kern="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45" name="Straight Arrow Connector 75">
            <a:extLst>
              <a:ext uri="{FF2B5EF4-FFF2-40B4-BE49-F238E27FC236}">
                <a16:creationId xmlns:a16="http://schemas.microsoft.com/office/drawing/2014/main" id="{AB4D097B-3672-4633-AB5D-013198D17762}"/>
              </a:ext>
            </a:extLst>
          </p:cNvPr>
          <p:cNvCxnSpPr>
            <a:cxnSpLocks/>
          </p:cNvCxnSpPr>
          <p:nvPr/>
        </p:nvCxnSpPr>
        <p:spPr bwMode="auto">
          <a:xfrm>
            <a:off x="3007360" y="2661764"/>
            <a:ext cx="1164500" cy="0"/>
          </a:xfrm>
          <a:prstGeom prst="straightConnector1">
            <a:avLst/>
          </a:prstGeom>
          <a:solidFill>
            <a:srgbClr val="4472C4"/>
          </a:solidFill>
          <a:ln w="31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7F898ECC-5393-4E24-880A-E711A2DD09BC}"/>
              </a:ext>
            </a:extLst>
          </p:cNvPr>
          <p:cNvSpPr txBox="1"/>
          <p:nvPr/>
        </p:nvSpPr>
        <p:spPr>
          <a:xfrm>
            <a:off x="485553" y="4714794"/>
            <a:ext cx="1627465" cy="2990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 defTabSz="91440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ko-KR" sz="8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SSD 3.8TB * 12</a:t>
            </a:r>
            <a:endParaRPr lang="ko-KR" altLang="en-US" sz="800" dirty="0" err="1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37B4D05-8120-4BA2-A56B-CFEEB298039C}"/>
              </a:ext>
            </a:extLst>
          </p:cNvPr>
          <p:cNvSpPr txBox="1"/>
          <p:nvPr/>
        </p:nvSpPr>
        <p:spPr>
          <a:xfrm>
            <a:off x="503218" y="3750592"/>
            <a:ext cx="1627465" cy="2990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 defTabSz="91440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ko-KR" sz="8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SSD 3.8TB * </a:t>
            </a:r>
            <a:r>
              <a:rPr lang="en-US" altLang="ko-KR" sz="8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24</a:t>
            </a:r>
            <a:endParaRPr lang="ko-KR" altLang="en-US" sz="800" dirty="0" err="1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094EA4E-19C8-42B8-95BF-2D41640C1C9D}"/>
              </a:ext>
            </a:extLst>
          </p:cNvPr>
          <p:cNvSpPr txBox="1"/>
          <p:nvPr/>
        </p:nvSpPr>
        <p:spPr>
          <a:xfrm>
            <a:off x="503217" y="3586724"/>
            <a:ext cx="1627465" cy="2990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 defTabSz="91440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ko-KR" sz="8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SSD 3.8TB * 24</a:t>
            </a:r>
            <a:endParaRPr lang="ko-KR" altLang="en-US" sz="800" dirty="0" err="1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0DE1EC8-6A29-433B-9F8B-EFE71F94A1EF}"/>
              </a:ext>
            </a:extLst>
          </p:cNvPr>
          <p:cNvSpPr txBox="1"/>
          <p:nvPr/>
        </p:nvSpPr>
        <p:spPr>
          <a:xfrm>
            <a:off x="1663639" y="4570006"/>
            <a:ext cx="1627465" cy="2990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 defTabSz="91440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ko-KR" sz="8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SSD 3.8TB * 14</a:t>
            </a:r>
            <a:endParaRPr lang="ko-KR" altLang="en-US" sz="800" dirty="0" err="1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BA831CA-128D-490D-8F18-279435E99861}"/>
              </a:ext>
            </a:extLst>
          </p:cNvPr>
          <p:cNvSpPr txBox="1"/>
          <p:nvPr/>
        </p:nvSpPr>
        <p:spPr>
          <a:xfrm>
            <a:off x="1663639" y="4429344"/>
            <a:ext cx="1627465" cy="2990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 defTabSz="91440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ko-KR" sz="8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SSD 3.8TB * 24</a:t>
            </a:r>
            <a:endParaRPr lang="ko-KR" altLang="en-US" sz="800" dirty="0" err="1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BE69BA4-F01F-4E09-A0B7-5231783A33F7}"/>
              </a:ext>
            </a:extLst>
          </p:cNvPr>
          <p:cNvSpPr txBox="1"/>
          <p:nvPr/>
        </p:nvSpPr>
        <p:spPr>
          <a:xfrm>
            <a:off x="3887854" y="4574936"/>
            <a:ext cx="1627465" cy="2990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 defTabSz="91440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ko-KR" sz="8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SSD 3.8TB * </a:t>
            </a:r>
            <a:r>
              <a:rPr lang="en-US" altLang="ko-KR" sz="8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24</a:t>
            </a:r>
            <a:endParaRPr lang="ko-KR" altLang="en-US" sz="800" dirty="0" err="1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1A1E8DB-F1AF-4FAB-8643-139E23B3C2DB}"/>
              </a:ext>
            </a:extLst>
          </p:cNvPr>
          <p:cNvSpPr txBox="1"/>
          <p:nvPr/>
        </p:nvSpPr>
        <p:spPr>
          <a:xfrm>
            <a:off x="3885273" y="3591771"/>
            <a:ext cx="1627465" cy="2990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 defTabSz="91440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ko-KR" sz="8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SSD 3.8TB * 24</a:t>
            </a:r>
            <a:endParaRPr lang="ko-KR" altLang="en-US" sz="800" dirty="0" err="1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C6CD273-3161-4357-B4EC-92533DED356A}"/>
              </a:ext>
            </a:extLst>
          </p:cNvPr>
          <p:cNvSpPr txBox="1"/>
          <p:nvPr/>
        </p:nvSpPr>
        <p:spPr>
          <a:xfrm>
            <a:off x="5050625" y="4578868"/>
            <a:ext cx="1627465" cy="29904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 defTabSz="914400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altLang="ko-KR" sz="800" dirty="0" smtClean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SSD 3.8TB * </a:t>
            </a:r>
            <a:r>
              <a:rPr lang="en-US" altLang="ko-KR" sz="8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16</a:t>
            </a:r>
            <a:endParaRPr lang="ko-KR" altLang="en-US" sz="800" dirty="0" err="1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91240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B01DE-0330-47C3-BCFF-3CDB74A8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63" y="233217"/>
            <a:ext cx="11658600" cy="912503"/>
          </a:xfrm>
        </p:spPr>
        <p:txBody>
          <a:bodyPr/>
          <a:lstStyle/>
          <a:p>
            <a:r>
              <a:rPr lang="ko-KR" altLang="en-US" dirty="0"/>
              <a:t>하드웨어 정보 </a:t>
            </a:r>
            <a:r>
              <a:rPr lang="en-US" altLang="ko-KR" dirty="0"/>
              <a:t>– BLD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B1A4699-CA2A-4DF5-A09F-CFAB63F2169E}"/>
              </a:ext>
            </a:extLst>
          </p:cNvPr>
          <p:cNvGraphicFramePr>
            <a:graphicFrameLocks noGrp="1"/>
          </p:cNvGraphicFramePr>
          <p:nvPr/>
        </p:nvGraphicFramePr>
        <p:xfrm>
          <a:off x="2378074" y="2258695"/>
          <a:ext cx="7429501" cy="3337560"/>
        </p:xfrm>
        <a:graphic>
          <a:graphicData uri="http://schemas.openxmlformats.org/drawingml/2006/table">
            <a:tbl>
              <a:tblPr/>
              <a:tblGrid>
                <a:gridCol w="1302575">
                  <a:extLst>
                    <a:ext uri="{9D8B030D-6E8A-4147-A177-3AD203B41FA5}">
                      <a16:colId xmlns:a16="http://schemas.microsoft.com/office/drawing/2014/main" val="870957859"/>
                    </a:ext>
                  </a:extLst>
                </a:gridCol>
                <a:gridCol w="1302575">
                  <a:extLst>
                    <a:ext uri="{9D8B030D-6E8A-4147-A177-3AD203B41FA5}">
                      <a16:colId xmlns:a16="http://schemas.microsoft.com/office/drawing/2014/main" val="2830037431"/>
                    </a:ext>
                  </a:extLst>
                </a:gridCol>
                <a:gridCol w="1471427">
                  <a:extLst>
                    <a:ext uri="{9D8B030D-6E8A-4147-A177-3AD203B41FA5}">
                      <a16:colId xmlns:a16="http://schemas.microsoft.com/office/drawing/2014/main" val="803810705"/>
                    </a:ext>
                  </a:extLst>
                </a:gridCol>
                <a:gridCol w="1676462">
                  <a:extLst>
                    <a:ext uri="{9D8B030D-6E8A-4147-A177-3AD203B41FA5}">
                      <a16:colId xmlns:a16="http://schemas.microsoft.com/office/drawing/2014/main" val="848929136"/>
                    </a:ext>
                  </a:extLst>
                </a:gridCol>
                <a:gridCol w="1676462">
                  <a:extLst>
                    <a:ext uri="{9D8B030D-6E8A-4147-A177-3AD203B41FA5}">
                      <a16:colId xmlns:a16="http://schemas.microsoft.com/office/drawing/2014/main" val="13299465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호스트 네임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시리얼정보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 IP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45752"/>
                  </a:ext>
                </a:extLst>
              </a:tr>
              <a:tr h="44958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스토리지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AFF-A400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BLD_A_N1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952044000403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12.54.207.145 (Cluster IP)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12.54.207.146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463182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AFF-A400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BLD_A_N2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952044000304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12.54.207.168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380636"/>
                  </a:ext>
                </a:extLst>
              </a:tr>
              <a:tr h="441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AFF-A400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BLD_B_N3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952044000439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12.36.143.71 (Cluster IP)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12.36.143.72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010834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AFF-A400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BLD_B_N4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952044000376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12.36.143.73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651517"/>
                  </a:ext>
                </a:extLst>
              </a:tr>
              <a:tr h="22098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ATTO Bridge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FibreBridge 7600N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BLD_bridge_A_1a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FB7600N102670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12.54.207.217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639588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FibreBridge 7600N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BLD_bridge_A_1b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FB7600N102674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12.54.207.218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003552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FibreBridge 7600N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BLD_bridge_B_1a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FB7600N102666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12.36.143.76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430573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FibreBridge 7600N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BLD_bridge_B_1b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FB7600N102667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12.36.143.77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903726"/>
                  </a:ext>
                </a:extLst>
              </a:tr>
              <a:tr h="22098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SAN Switch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BrocadeG610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BLD_FAB_1_SW1_D5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EZL1927R13K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12.54.164.155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7754078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BrocadeG610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BLD_FAB_2_SW2_D6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EZL1927R12T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12.54.164.156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862915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BrocadeG610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BLD_FAB_1_SW3_D7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EZL1927R12X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12.36.143.78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095834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BrocadeG610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BLD_FAB_2_SW4_D8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EZL1927R13E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12.36.143.79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65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80647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B01DE-0330-47C3-BCFF-3CDB74A8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63" y="233217"/>
            <a:ext cx="11658600" cy="912503"/>
          </a:xfrm>
        </p:spPr>
        <p:txBody>
          <a:bodyPr/>
          <a:lstStyle/>
          <a:p>
            <a:r>
              <a:rPr lang="ko-KR" altLang="en-US" dirty="0"/>
              <a:t>하드웨어 정보 </a:t>
            </a:r>
            <a:r>
              <a:rPr lang="en-US" altLang="ko-KR" dirty="0"/>
              <a:t>- PROD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6D6BD9D-8AFB-4162-8159-03C4BAFA4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344573"/>
              </p:ext>
            </p:extLst>
          </p:nvPr>
        </p:nvGraphicFramePr>
        <p:xfrm>
          <a:off x="2377512" y="1729186"/>
          <a:ext cx="7429501" cy="4221480"/>
        </p:xfrm>
        <a:graphic>
          <a:graphicData uri="http://schemas.openxmlformats.org/drawingml/2006/table">
            <a:tbl>
              <a:tblPr/>
              <a:tblGrid>
                <a:gridCol w="1302575">
                  <a:extLst>
                    <a:ext uri="{9D8B030D-6E8A-4147-A177-3AD203B41FA5}">
                      <a16:colId xmlns:a16="http://schemas.microsoft.com/office/drawing/2014/main" val="4184340980"/>
                    </a:ext>
                  </a:extLst>
                </a:gridCol>
                <a:gridCol w="1302575">
                  <a:extLst>
                    <a:ext uri="{9D8B030D-6E8A-4147-A177-3AD203B41FA5}">
                      <a16:colId xmlns:a16="http://schemas.microsoft.com/office/drawing/2014/main" val="1283530028"/>
                    </a:ext>
                  </a:extLst>
                </a:gridCol>
                <a:gridCol w="1471427">
                  <a:extLst>
                    <a:ext uri="{9D8B030D-6E8A-4147-A177-3AD203B41FA5}">
                      <a16:colId xmlns:a16="http://schemas.microsoft.com/office/drawing/2014/main" val="1890918217"/>
                    </a:ext>
                  </a:extLst>
                </a:gridCol>
                <a:gridCol w="1676462">
                  <a:extLst>
                    <a:ext uri="{9D8B030D-6E8A-4147-A177-3AD203B41FA5}">
                      <a16:colId xmlns:a16="http://schemas.microsoft.com/office/drawing/2014/main" val="2536146607"/>
                    </a:ext>
                  </a:extLst>
                </a:gridCol>
                <a:gridCol w="1676462">
                  <a:extLst>
                    <a:ext uri="{9D8B030D-6E8A-4147-A177-3AD203B41FA5}">
                      <a16:colId xmlns:a16="http://schemas.microsoft.com/office/drawing/2014/main" val="249186074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호스트 네임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시리얼정보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Console IP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066910"/>
                  </a:ext>
                </a:extLst>
              </a:tr>
              <a:tr h="44958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스토리지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AFF-A400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PROD_A_N1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952043001221 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12.54.207.76 (Cluster IP)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12.54.207.77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6927234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AFF-A400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PROD_A_N2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952043001150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12.54.207.79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086715"/>
                  </a:ext>
                </a:extLst>
              </a:tr>
              <a:tr h="441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AFF-A400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PROD_B_N3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952043001188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12.36.143.60 (Cluster IP)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12.36.143.61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209039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AFF-A400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PROD_B_N4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952043001143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12.36.143.62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625146"/>
                  </a:ext>
                </a:extLst>
              </a:tr>
              <a:tr h="220980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ATTO Bridge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FibreBridge 7600N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PROD_bridge_A_1a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FB7600N102659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12.54.207.105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054756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FibreBridge 7600N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PROD_bridge_A_1b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FB7600N102655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12.54.207.106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255059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FibreBridge 7600N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PROD_bridge_A_1c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FB7600N102662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12.54.207.141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9666492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FibreBridge 7600N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PROD_bridge_A_1d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FB7600N102671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12.54.207.142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956043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FibreBridge 7600N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PROD_bridge_B_1a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FB7600N102266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12.36.143.65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775043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FibreBridge 7600N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PROD_bridge_B_1b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FB7600N102239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12.36.143.66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507824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FibreBridge 7600N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PROD_bridge_B_1c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FB7600N102675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12.36.143.67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092035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FibreBridge 7600N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PROD_bridge_B_1d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FB7600N102660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12.36.143.68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936368"/>
                  </a:ext>
                </a:extLst>
              </a:tr>
              <a:tr h="22098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SAN Switch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BrocadeG610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PROD_FAB_1_SW1_D5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EZL1927R12S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12.54.207.143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466999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BrocadeG610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PROD_FAB_2_SW2_D6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EZL1927R12V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12.54.207.144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062774"/>
                  </a:ext>
                </a:extLst>
              </a:tr>
              <a:tr h="2209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BrocadeG610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PROD_FAB_1_SW3_D7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EZL1927R135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12.36.143.69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97615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BrocadeG610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PROD_FAB_2_SW4_D8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EZL1927R130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12.36.143.70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28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605633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>
              <a:lnSpc>
                <a:spcPct val="140000"/>
              </a:lnSpc>
            </a:pPr>
            <a:r>
              <a:rPr lang="ko-KR" altLang="en-US" sz="3200" dirty="0">
                <a:solidFill>
                  <a:srgbClr val="000000"/>
                </a:solidFill>
                <a:latin typeface="맑은 고딕" panose="020B0503020000020004" pitchFamily="50" charset="-127"/>
              </a:rPr>
              <a:t>시스템 구성 요소</a:t>
            </a:r>
            <a:endParaRPr lang="en-US" altLang="ko-KR" sz="3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ko-KR" dirty="0"/>
              <a:t>Controller </a:t>
            </a:r>
            <a:r>
              <a:rPr lang="ko-KR" altLang="en-US" dirty="0"/>
              <a:t>세부 정보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5589C2-7F61-4693-8731-4F2794D889A2}"/>
              </a:ext>
            </a:extLst>
          </p:cNvPr>
          <p:cNvSpPr/>
          <p:nvPr/>
        </p:nvSpPr>
        <p:spPr>
          <a:xfrm>
            <a:off x="1215480" y="5616578"/>
            <a:ext cx="334682" cy="262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307D38E-6314-49DC-83F5-805348F78B01}"/>
              </a:ext>
            </a:extLst>
          </p:cNvPr>
          <p:cNvSpPr/>
          <p:nvPr/>
        </p:nvSpPr>
        <p:spPr>
          <a:xfrm>
            <a:off x="6010799" y="6021659"/>
            <a:ext cx="334682" cy="2629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BC66D94-C561-45AD-91D0-174D4AC28F93}"/>
              </a:ext>
            </a:extLst>
          </p:cNvPr>
          <p:cNvSpPr/>
          <p:nvPr/>
        </p:nvSpPr>
        <p:spPr>
          <a:xfrm>
            <a:off x="1220640" y="6120065"/>
            <a:ext cx="334682" cy="26296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54140C1-3B4A-4438-9E96-519927052F34}"/>
              </a:ext>
            </a:extLst>
          </p:cNvPr>
          <p:cNvSpPr/>
          <p:nvPr/>
        </p:nvSpPr>
        <p:spPr>
          <a:xfrm>
            <a:off x="6014585" y="6483562"/>
            <a:ext cx="334682" cy="2629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ACB6C07-3712-436F-A280-F28D10246043}"/>
              </a:ext>
            </a:extLst>
          </p:cNvPr>
          <p:cNvSpPr txBox="1"/>
          <p:nvPr/>
        </p:nvSpPr>
        <p:spPr>
          <a:xfrm>
            <a:off x="1727280" y="5601642"/>
            <a:ext cx="2892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FC-VI (16Gbps Backend FC)</a:t>
            </a:r>
            <a:endParaRPr lang="ko-KR" altLang="en-US" sz="14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1B411F-55FE-4DAD-9D36-19B3BE3C3C48}"/>
              </a:ext>
            </a:extLst>
          </p:cNvPr>
          <p:cNvSpPr txBox="1"/>
          <p:nvPr/>
        </p:nvSpPr>
        <p:spPr>
          <a:xfrm>
            <a:off x="6491344" y="6011045"/>
            <a:ext cx="2892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iscsi</a:t>
            </a:r>
            <a:r>
              <a:rPr lang="en-US" altLang="ko-KR" sz="1400" b="1" dirty="0"/>
              <a:t>-Target (10Gb Front </a:t>
            </a:r>
            <a:r>
              <a:rPr lang="en-US" altLang="ko-KR" sz="1400" b="1" dirty="0" err="1"/>
              <a:t>iscsi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9F32F1-C901-47BA-B832-4315EA74E2E7}"/>
              </a:ext>
            </a:extLst>
          </p:cNvPr>
          <p:cNvSpPr txBox="1"/>
          <p:nvPr/>
        </p:nvSpPr>
        <p:spPr>
          <a:xfrm>
            <a:off x="6491344" y="5571766"/>
            <a:ext cx="4249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MCC &amp; </a:t>
            </a:r>
            <a:r>
              <a:rPr lang="en-US" altLang="ko-KR" sz="1400" b="1" dirty="0" err="1"/>
              <a:t>Snapmirror</a:t>
            </a:r>
            <a:r>
              <a:rPr lang="en-US" altLang="ko-KR" sz="1400" b="1" dirty="0"/>
              <a:t> 10GbE Network Port</a:t>
            </a:r>
            <a:endParaRPr lang="ko-KR" altLang="en-US" sz="14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4C91814-8CB8-449F-B5C0-11A2C89EDA35}"/>
              </a:ext>
            </a:extLst>
          </p:cNvPr>
          <p:cNvSpPr txBox="1"/>
          <p:nvPr/>
        </p:nvSpPr>
        <p:spPr>
          <a:xfrm>
            <a:off x="1729860" y="6140153"/>
            <a:ext cx="3550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FC-DISK (32Gbps Backend FC)</a:t>
            </a:r>
            <a:endParaRPr lang="ko-KR" altLang="en-US" sz="14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F07D405-3189-4CF4-BB60-8AA8365BC395}"/>
              </a:ext>
            </a:extLst>
          </p:cNvPr>
          <p:cNvSpPr txBox="1"/>
          <p:nvPr/>
        </p:nvSpPr>
        <p:spPr>
          <a:xfrm>
            <a:off x="6491344" y="6495628"/>
            <a:ext cx="3550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Cluster </a:t>
            </a:r>
            <a:r>
              <a:rPr lang="en-US" altLang="ko-KR" sz="1400" b="1" dirty="0" err="1"/>
              <a:t>Mgmt</a:t>
            </a:r>
            <a:r>
              <a:rPr lang="en-US" altLang="ko-KR" sz="1400" b="1" dirty="0"/>
              <a:t> 1Gbps Network Port </a:t>
            </a:r>
            <a:endParaRPr lang="ko-KR" altLang="en-US" sz="1400" b="1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F37257D-1534-46F1-BD6A-6AEE6723B3D7}"/>
              </a:ext>
            </a:extLst>
          </p:cNvPr>
          <p:cNvSpPr/>
          <p:nvPr/>
        </p:nvSpPr>
        <p:spPr>
          <a:xfrm>
            <a:off x="6010799" y="5594171"/>
            <a:ext cx="334682" cy="2629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C64836E-CE67-4ED1-9D71-18C88737714F}"/>
              </a:ext>
            </a:extLst>
          </p:cNvPr>
          <p:cNvSpPr txBox="1"/>
          <p:nvPr/>
        </p:nvSpPr>
        <p:spPr>
          <a:xfrm>
            <a:off x="1148991" y="5063131"/>
            <a:ext cx="2200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FibreChannel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4535A7-169A-4F56-898E-B82AE7792348}"/>
              </a:ext>
            </a:extLst>
          </p:cNvPr>
          <p:cNvSpPr txBox="1"/>
          <p:nvPr/>
        </p:nvSpPr>
        <p:spPr>
          <a:xfrm>
            <a:off x="5906261" y="4975172"/>
            <a:ext cx="2200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Ethernet  </a:t>
            </a:r>
            <a:endParaRPr lang="ko-KR" altLang="en-US" sz="1400" b="1" dirty="0"/>
          </a:p>
        </p:txBody>
      </p:sp>
      <p:pic>
        <p:nvPicPr>
          <p:cNvPr id="138" name="그림 137">
            <a:extLst>
              <a:ext uri="{FF2B5EF4-FFF2-40B4-BE49-F238E27FC236}">
                <a16:creationId xmlns:a16="http://schemas.microsoft.com/office/drawing/2014/main" id="{39BCFEA4-35BA-4AC1-916E-FEB70B875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93" y="1554600"/>
            <a:ext cx="9117920" cy="3352920"/>
          </a:xfrm>
          <a:prstGeom prst="rect">
            <a:avLst/>
          </a:prstGeom>
        </p:spPr>
      </p:pic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1332EAA-3E2E-487E-8BC3-99021D3435BD}"/>
              </a:ext>
            </a:extLst>
          </p:cNvPr>
          <p:cNvSpPr/>
          <p:nvPr/>
        </p:nvSpPr>
        <p:spPr>
          <a:xfrm>
            <a:off x="5186499" y="1800633"/>
            <a:ext cx="334682" cy="262965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0624141A-E126-41F0-AEB7-52FA77CD9396}"/>
              </a:ext>
            </a:extLst>
          </p:cNvPr>
          <p:cNvSpPr/>
          <p:nvPr/>
        </p:nvSpPr>
        <p:spPr>
          <a:xfrm>
            <a:off x="5546174" y="1800632"/>
            <a:ext cx="334682" cy="262965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888BB45-72A7-4613-9C56-FA89EA2ED17B}"/>
              </a:ext>
            </a:extLst>
          </p:cNvPr>
          <p:cNvSpPr/>
          <p:nvPr/>
        </p:nvSpPr>
        <p:spPr>
          <a:xfrm>
            <a:off x="5163680" y="3430445"/>
            <a:ext cx="334682" cy="262965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57F602E6-610B-4905-9695-879CA308D183}"/>
              </a:ext>
            </a:extLst>
          </p:cNvPr>
          <p:cNvSpPr/>
          <p:nvPr/>
        </p:nvSpPr>
        <p:spPr>
          <a:xfrm>
            <a:off x="5546174" y="3430445"/>
            <a:ext cx="334682" cy="262965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4130933D-3AD7-4DA6-90AB-B083102B9403}"/>
              </a:ext>
            </a:extLst>
          </p:cNvPr>
          <p:cNvSpPr/>
          <p:nvPr/>
        </p:nvSpPr>
        <p:spPr>
          <a:xfrm>
            <a:off x="8031297" y="4484070"/>
            <a:ext cx="334682" cy="26296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3A1613B5-AB36-41D1-A48E-1B2EDCB8DD3A}"/>
              </a:ext>
            </a:extLst>
          </p:cNvPr>
          <p:cNvSpPr/>
          <p:nvPr/>
        </p:nvSpPr>
        <p:spPr>
          <a:xfrm>
            <a:off x="7529818" y="1800632"/>
            <a:ext cx="334682" cy="262965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282CF75-EEB5-469D-9C96-D175113567C4}"/>
              </a:ext>
            </a:extLst>
          </p:cNvPr>
          <p:cNvSpPr/>
          <p:nvPr/>
        </p:nvSpPr>
        <p:spPr>
          <a:xfrm>
            <a:off x="7942197" y="1800632"/>
            <a:ext cx="334682" cy="262965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84FD5C7-F640-4150-89FE-03FDED563B30}"/>
              </a:ext>
            </a:extLst>
          </p:cNvPr>
          <p:cNvSpPr/>
          <p:nvPr/>
        </p:nvSpPr>
        <p:spPr>
          <a:xfrm>
            <a:off x="8348051" y="1800632"/>
            <a:ext cx="334682" cy="262965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7C3B4DC4-8E9E-4A39-A505-5843FC6C9CF2}"/>
              </a:ext>
            </a:extLst>
          </p:cNvPr>
          <p:cNvSpPr/>
          <p:nvPr/>
        </p:nvSpPr>
        <p:spPr>
          <a:xfrm>
            <a:off x="8741953" y="1800631"/>
            <a:ext cx="334682" cy="262965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A1BAFDC9-FE7F-4656-91C9-3A5F60D98752}"/>
              </a:ext>
            </a:extLst>
          </p:cNvPr>
          <p:cNvSpPr/>
          <p:nvPr/>
        </p:nvSpPr>
        <p:spPr>
          <a:xfrm>
            <a:off x="7568936" y="3454349"/>
            <a:ext cx="334682" cy="262965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9EAD8E35-B431-49EB-B2AB-D55366E09BDB}"/>
              </a:ext>
            </a:extLst>
          </p:cNvPr>
          <p:cNvSpPr/>
          <p:nvPr/>
        </p:nvSpPr>
        <p:spPr>
          <a:xfrm>
            <a:off x="7963115" y="3453126"/>
            <a:ext cx="334682" cy="262965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18487105-D771-4A2C-A4BB-0A4CE8AA3AEF}"/>
              </a:ext>
            </a:extLst>
          </p:cNvPr>
          <p:cNvSpPr/>
          <p:nvPr/>
        </p:nvSpPr>
        <p:spPr>
          <a:xfrm>
            <a:off x="8354306" y="3453126"/>
            <a:ext cx="334682" cy="262965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B061D8A3-EA67-4611-B796-C50043B039F9}"/>
              </a:ext>
            </a:extLst>
          </p:cNvPr>
          <p:cNvSpPr/>
          <p:nvPr/>
        </p:nvSpPr>
        <p:spPr>
          <a:xfrm>
            <a:off x="8741953" y="3453126"/>
            <a:ext cx="334682" cy="262965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370D1663-C065-4508-9C59-596E9A3B0E89}"/>
              </a:ext>
            </a:extLst>
          </p:cNvPr>
          <p:cNvSpPr/>
          <p:nvPr/>
        </p:nvSpPr>
        <p:spPr>
          <a:xfrm>
            <a:off x="2473731" y="1800630"/>
            <a:ext cx="334682" cy="262965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CA6393E-6092-45C7-955D-AC6AFA740166}"/>
              </a:ext>
            </a:extLst>
          </p:cNvPr>
          <p:cNvSpPr/>
          <p:nvPr/>
        </p:nvSpPr>
        <p:spPr>
          <a:xfrm>
            <a:off x="2867633" y="1800630"/>
            <a:ext cx="334682" cy="262965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8122FCA-EBBA-4B85-9D0F-1D7B6FCAA2A1}"/>
              </a:ext>
            </a:extLst>
          </p:cNvPr>
          <p:cNvSpPr/>
          <p:nvPr/>
        </p:nvSpPr>
        <p:spPr>
          <a:xfrm>
            <a:off x="3247411" y="1800630"/>
            <a:ext cx="334682" cy="262965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57BA2724-7968-413D-A50E-24F2FB427D9D}"/>
              </a:ext>
            </a:extLst>
          </p:cNvPr>
          <p:cNvSpPr/>
          <p:nvPr/>
        </p:nvSpPr>
        <p:spPr>
          <a:xfrm>
            <a:off x="3631534" y="1800630"/>
            <a:ext cx="334682" cy="262965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4F4152B7-BD2B-4622-8718-846D81248566}"/>
              </a:ext>
            </a:extLst>
          </p:cNvPr>
          <p:cNvSpPr/>
          <p:nvPr/>
        </p:nvSpPr>
        <p:spPr>
          <a:xfrm>
            <a:off x="2457149" y="3445634"/>
            <a:ext cx="334682" cy="262965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DC5DAB1-B92B-4310-A0FF-589354544910}"/>
              </a:ext>
            </a:extLst>
          </p:cNvPr>
          <p:cNvSpPr/>
          <p:nvPr/>
        </p:nvSpPr>
        <p:spPr>
          <a:xfrm>
            <a:off x="2910276" y="3449846"/>
            <a:ext cx="334682" cy="262965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1BAA14DB-121F-4B0A-AC4F-8ECD5FD03C43}"/>
              </a:ext>
            </a:extLst>
          </p:cNvPr>
          <p:cNvSpPr/>
          <p:nvPr/>
        </p:nvSpPr>
        <p:spPr>
          <a:xfrm>
            <a:off x="3311784" y="3445634"/>
            <a:ext cx="334682" cy="262965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89309D6C-609A-4162-AF6F-E95E0E0757D5}"/>
              </a:ext>
            </a:extLst>
          </p:cNvPr>
          <p:cNvSpPr/>
          <p:nvPr/>
        </p:nvSpPr>
        <p:spPr>
          <a:xfrm>
            <a:off x="3719681" y="3445633"/>
            <a:ext cx="334682" cy="262965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192A87FE-F0AB-47AE-9BA4-990897360F8A}"/>
              </a:ext>
            </a:extLst>
          </p:cNvPr>
          <p:cNvSpPr/>
          <p:nvPr/>
        </p:nvSpPr>
        <p:spPr>
          <a:xfrm>
            <a:off x="7017741" y="2574586"/>
            <a:ext cx="334682" cy="262965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9804BF3B-6D31-4ADE-9BC7-0FA7C791C865}"/>
              </a:ext>
            </a:extLst>
          </p:cNvPr>
          <p:cNvSpPr/>
          <p:nvPr/>
        </p:nvSpPr>
        <p:spPr>
          <a:xfrm>
            <a:off x="6984869" y="4221105"/>
            <a:ext cx="334682" cy="262965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B506608-3A90-4341-BBC2-62B95ABD3588}"/>
              </a:ext>
            </a:extLst>
          </p:cNvPr>
          <p:cNvSpPr txBox="1"/>
          <p:nvPr/>
        </p:nvSpPr>
        <p:spPr>
          <a:xfrm>
            <a:off x="5130130" y="1800630"/>
            <a:ext cx="83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2a    2b</a:t>
            </a:r>
            <a:endParaRPr lang="ko-KR" altLang="en-US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B1AB364-72B9-4B42-823B-8152E8D9A19A}"/>
              </a:ext>
            </a:extLst>
          </p:cNvPr>
          <p:cNvSpPr txBox="1"/>
          <p:nvPr/>
        </p:nvSpPr>
        <p:spPr>
          <a:xfrm>
            <a:off x="5149759" y="3423427"/>
            <a:ext cx="83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2a    2b</a:t>
            </a:r>
            <a:endParaRPr lang="ko-KR" altLang="en-US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35AE63F-02AC-4E73-B8DA-06931D516776}"/>
              </a:ext>
            </a:extLst>
          </p:cNvPr>
          <p:cNvSpPr txBox="1"/>
          <p:nvPr/>
        </p:nvSpPr>
        <p:spPr>
          <a:xfrm>
            <a:off x="2461504" y="1786596"/>
            <a:ext cx="1457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1d    1c    1b   1a</a:t>
            </a:r>
            <a:endParaRPr lang="ko-KR" altLang="en-US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DC01239-5892-4067-9FD7-9F8CACC782CB}"/>
              </a:ext>
            </a:extLst>
          </p:cNvPr>
          <p:cNvSpPr txBox="1"/>
          <p:nvPr/>
        </p:nvSpPr>
        <p:spPr>
          <a:xfrm>
            <a:off x="2457149" y="3445633"/>
            <a:ext cx="1585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1d     1c    1b    1a</a:t>
            </a:r>
            <a:endParaRPr lang="ko-KR" altLang="en-US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27C2443-A85F-4CF3-9D38-F9D25195AE0E}"/>
              </a:ext>
            </a:extLst>
          </p:cNvPr>
          <p:cNvSpPr txBox="1"/>
          <p:nvPr/>
        </p:nvSpPr>
        <p:spPr>
          <a:xfrm>
            <a:off x="7563706" y="1793612"/>
            <a:ext cx="1538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4d    4c    4b    4a</a:t>
            </a:r>
            <a:endParaRPr lang="ko-KR" altLang="en-US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A641824-23BA-4733-A2FB-825FC0EB433C}"/>
              </a:ext>
            </a:extLst>
          </p:cNvPr>
          <p:cNvSpPr txBox="1"/>
          <p:nvPr/>
        </p:nvSpPr>
        <p:spPr>
          <a:xfrm>
            <a:off x="7578852" y="3452429"/>
            <a:ext cx="1538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4d    4c    4b    4a</a:t>
            </a:r>
            <a:endParaRPr lang="ko-KR" altLang="en-US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C3C3FD2-29FF-481D-A293-AFDC5B1400DF}"/>
              </a:ext>
            </a:extLst>
          </p:cNvPr>
          <p:cNvSpPr txBox="1"/>
          <p:nvPr/>
        </p:nvSpPr>
        <p:spPr>
          <a:xfrm>
            <a:off x="6931085" y="2563433"/>
            <a:ext cx="693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e0M  </a:t>
            </a:r>
            <a:endParaRPr lang="ko-KR" altLang="en-US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D8E08FA-2DB5-4988-A201-937E87C6654E}"/>
              </a:ext>
            </a:extLst>
          </p:cNvPr>
          <p:cNvSpPr txBox="1"/>
          <p:nvPr/>
        </p:nvSpPr>
        <p:spPr>
          <a:xfrm>
            <a:off x="6919401" y="4198022"/>
            <a:ext cx="693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e0M  </a:t>
            </a:r>
            <a:endParaRPr lang="ko-KR" altLang="en-US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13ACB35-0489-4C58-9FB4-B406CF0C232E}"/>
              </a:ext>
            </a:extLst>
          </p:cNvPr>
          <p:cNvSpPr txBox="1"/>
          <p:nvPr/>
        </p:nvSpPr>
        <p:spPr>
          <a:xfrm>
            <a:off x="7960125" y="4468338"/>
            <a:ext cx="693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e0c  </a:t>
            </a:r>
            <a:endParaRPr lang="ko-KR" altLang="en-US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06C42054-F99D-4B19-8904-4178E5DCFD65}"/>
              </a:ext>
            </a:extLst>
          </p:cNvPr>
          <p:cNvSpPr/>
          <p:nvPr/>
        </p:nvSpPr>
        <p:spPr>
          <a:xfrm>
            <a:off x="7529818" y="2218511"/>
            <a:ext cx="334682" cy="262965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FACB7A63-CD3A-45E6-953A-9DFD82BF964F}"/>
              </a:ext>
            </a:extLst>
          </p:cNvPr>
          <p:cNvSpPr/>
          <p:nvPr/>
        </p:nvSpPr>
        <p:spPr>
          <a:xfrm>
            <a:off x="7942197" y="2218511"/>
            <a:ext cx="334682" cy="262965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5C0A89B8-215F-4FA7-A8FC-B8988D1DEBAC}"/>
              </a:ext>
            </a:extLst>
          </p:cNvPr>
          <p:cNvSpPr/>
          <p:nvPr/>
        </p:nvSpPr>
        <p:spPr>
          <a:xfrm>
            <a:off x="8348051" y="2218511"/>
            <a:ext cx="334682" cy="262965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D9A691C4-4763-4930-91AE-2188CDF63E77}"/>
              </a:ext>
            </a:extLst>
          </p:cNvPr>
          <p:cNvSpPr/>
          <p:nvPr/>
        </p:nvSpPr>
        <p:spPr>
          <a:xfrm>
            <a:off x="8741953" y="2218510"/>
            <a:ext cx="334682" cy="262965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33FD976-9A3A-426F-9D38-2F800E9B0F65}"/>
              </a:ext>
            </a:extLst>
          </p:cNvPr>
          <p:cNvSpPr txBox="1"/>
          <p:nvPr/>
        </p:nvSpPr>
        <p:spPr>
          <a:xfrm>
            <a:off x="7563706" y="2211491"/>
            <a:ext cx="1538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5d    5c    5b    5a</a:t>
            </a:r>
            <a:endParaRPr lang="ko-KR" altLang="en-US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C648255E-974B-4062-95C0-A4363BC3D3D3}"/>
              </a:ext>
            </a:extLst>
          </p:cNvPr>
          <p:cNvSpPr/>
          <p:nvPr/>
        </p:nvSpPr>
        <p:spPr>
          <a:xfrm>
            <a:off x="7562892" y="3861832"/>
            <a:ext cx="334682" cy="262965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770CB760-E5C2-4CFA-9875-68F971A5D913}"/>
              </a:ext>
            </a:extLst>
          </p:cNvPr>
          <p:cNvSpPr/>
          <p:nvPr/>
        </p:nvSpPr>
        <p:spPr>
          <a:xfrm>
            <a:off x="7975271" y="3861832"/>
            <a:ext cx="334682" cy="262965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11EE0F7F-7FFC-4673-9AF5-029BDE420E5A}"/>
              </a:ext>
            </a:extLst>
          </p:cNvPr>
          <p:cNvSpPr/>
          <p:nvPr/>
        </p:nvSpPr>
        <p:spPr>
          <a:xfrm>
            <a:off x="8381125" y="3861832"/>
            <a:ext cx="334682" cy="262965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68701A34-DEBD-4D49-A9F4-B1F628163026}"/>
              </a:ext>
            </a:extLst>
          </p:cNvPr>
          <p:cNvSpPr/>
          <p:nvPr/>
        </p:nvSpPr>
        <p:spPr>
          <a:xfrm>
            <a:off x="8775027" y="3861831"/>
            <a:ext cx="334682" cy="262965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7512FC6-10E9-4D4E-A8A3-0FA2A56B8B3B}"/>
              </a:ext>
            </a:extLst>
          </p:cNvPr>
          <p:cNvSpPr txBox="1"/>
          <p:nvPr/>
        </p:nvSpPr>
        <p:spPr>
          <a:xfrm>
            <a:off x="7596780" y="3854812"/>
            <a:ext cx="1538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5d    5c    5b    5a</a:t>
            </a:r>
            <a:endParaRPr lang="ko-KR" altLang="en-US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4BEA0D01-938E-4736-BDE0-0CC92CD8B976}"/>
              </a:ext>
            </a:extLst>
          </p:cNvPr>
          <p:cNvSpPr/>
          <p:nvPr/>
        </p:nvSpPr>
        <p:spPr>
          <a:xfrm>
            <a:off x="8378205" y="4486085"/>
            <a:ext cx="334682" cy="26296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D0ECF89-2EDA-402E-82B9-8180E488D008}"/>
              </a:ext>
            </a:extLst>
          </p:cNvPr>
          <p:cNvSpPr txBox="1"/>
          <p:nvPr/>
        </p:nvSpPr>
        <p:spPr>
          <a:xfrm>
            <a:off x="8307033" y="4470353"/>
            <a:ext cx="693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e0d  </a:t>
            </a:r>
            <a:endParaRPr lang="ko-KR" altLang="en-US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D23A4346-A5F5-44D8-ADA0-51298D9B3655}"/>
              </a:ext>
            </a:extLst>
          </p:cNvPr>
          <p:cNvSpPr/>
          <p:nvPr/>
        </p:nvSpPr>
        <p:spPr>
          <a:xfrm>
            <a:off x="8031297" y="2845584"/>
            <a:ext cx="334682" cy="26296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30A9256-68D1-4F50-BF6E-D0D53BF991DD}"/>
              </a:ext>
            </a:extLst>
          </p:cNvPr>
          <p:cNvSpPr txBox="1"/>
          <p:nvPr/>
        </p:nvSpPr>
        <p:spPr>
          <a:xfrm>
            <a:off x="7960125" y="2829852"/>
            <a:ext cx="693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e0c  </a:t>
            </a:r>
            <a:endParaRPr lang="ko-KR" altLang="en-US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340104EC-274A-4768-9682-E35CB3848F57}"/>
              </a:ext>
            </a:extLst>
          </p:cNvPr>
          <p:cNvSpPr/>
          <p:nvPr/>
        </p:nvSpPr>
        <p:spPr>
          <a:xfrm>
            <a:off x="8378205" y="2847599"/>
            <a:ext cx="334682" cy="26296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F188EB8-429B-493E-97ED-C4D017834E48}"/>
              </a:ext>
            </a:extLst>
          </p:cNvPr>
          <p:cNvSpPr txBox="1"/>
          <p:nvPr/>
        </p:nvSpPr>
        <p:spPr>
          <a:xfrm>
            <a:off x="8307033" y="2831867"/>
            <a:ext cx="693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e0d  </a:t>
            </a:r>
            <a:endParaRPr lang="ko-KR" altLang="en-US" sz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7439188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>
              <a:lnSpc>
                <a:spcPct val="140000"/>
              </a:lnSpc>
            </a:pPr>
            <a:r>
              <a:rPr lang="en-US" altLang="ko-KR" sz="3200" b="1" dirty="0">
                <a:cs typeface="Calibri" panose="020F0502020204030204" pitchFamily="34" charset="0"/>
              </a:rPr>
              <a:t>Cluster Inter-cluster Cabling </a:t>
            </a:r>
            <a:r>
              <a:rPr lang="ko-KR" altLang="en-US" sz="3200" b="1" dirty="0">
                <a:cs typeface="Calibri" panose="020F0502020204030204" pitchFamily="34" charset="0"/>
              </a:rPr>
              <a:t>구성도</a:t>
            </a:r>
            <a:endParaRPr lang="en-US" altLang="ko-KR" sz="32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9DC9227B-AF6D-4671-9C95-47F130283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083471"/>
              </p:ext>
            </p:extLst>
          </p:nvPr>
        </p:nvGraphicFramePr>
        <p:xfrm>
          <a:off x="745921" y="4983857"/>
          <a:ext cx="10050712" cy="1357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678">
                  <a:extLst>
                    <a:ext uri="{9D8B030D-6E8A-4147-A177-3AD203B41FA5}">
                      <a16:colId xmlns:a16="http://schemas.microsoft.com/office/drawing/2014/main" val="3862315223"/>
                    </a:ext>
                  </a:extLst>
                </a:gridCol>
                <a:gridCol w="2512678">
                  <a:extLst>
                    <a:ext uri="{9D8B030D-6E8A-4147-A177-3AD203B41FA5}">
                      <a16:colId xmlns:a16="http://schemas.microsoft.com/office/drawing/2014/main" val="1509742244"/>
                    </a:ext>
                  </a:extLst>
                </a:gridCol>
                <a:gridCol w="2512678">
                  <a:extLst>
                    <a:ext uri="{9D8B030D-6E8A-4147-A177-3AD203B41FA5}">
                      <a16:colId xmlns:a16="http://schemas.microsoft.com/office/drawing/2014/main" val="908972242"/>
                    </a:ext>
                  </a:extLst>
                </a:gridCol>
                <a:gridCol w="2512678">
                  <a:extLst>
                    <a:ext uri="{9D8B030D-6E8A-4147-A177-3AD203B41FA5}">
                      <a16:colId xmlns:a16="http://schemas.microsoft.com/office/drawing/2014/main" val="1896913277"/>
                    </a:ext>
                  </a:extLst>
                </a:gridCol>
              </a:tblGrid>
              <a:tr h="442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Controller 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Controller Port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Controller Name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Controller Port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461450"/>
                  </a:ext>
                </a:extLst>
              </a:tr>
              <a:tr h="442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PROD-A-N1 / BLD-A-N1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PROD-B-N1 / BLD-B-N1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e3a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PROD-A-N3 / BLD-A-N3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PROD-B-N3 / BLD-B-N3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e3a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253052"/>
                  </a:ext>
                </a:extLst>
              </a:tr>
              <a:tr h="4428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PROD-A-N2 / BLD-A-N2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PROD-B-N2 / BLD-B-N2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e3b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PROD-A-N4 / BLD-A-N4</a:t>
                      </a:r>
                    </a:p>
                    <a:p>
                      <a:pPr algn="ctr" latinLnBrk="1"/>
                      <a:r>
                        <a:rPr lang="en-US" altLang="ko-KR" sz="1200" dirty="0"/>
                        <a:t>PROD-B-N4 / BLD-B-N4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e3b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8388775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602B76A6-65FB-4DD8-9709-0BBEF57A2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748" y="1696757"/>
            <a:ext cx="7194930" cy="273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62280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ight">
  <a:themeElements>
    <a:clrScheme name="Custom 52">
      <a:dk1>
        <a:sysClr val="windowText" lastClr="000000"/>
      </a:dk1>
      <a:lt1>
        <a:sysClr val="window" lastClr="FFFFFF"/>
      </a:lt1>
      <a:dk2>
        <a:srgbClr val="32872D"/>
      </a:dk2>
      <a:lt2>
        <a:srgbClr val="9EA2A2"/>
      </a:lt2>
      <a:accent1>
        <a:srgbClr val="0067C5"/>
      </a:accent1>
      <a:accent2>
        <a:srgbClr val="8DC8E8"/>
      </a:accent2>
      <a:accent3>
        <a:srgbClr val="FEDB00"/>
      </a:accent3>
      <a:accent4>
        <a:srgbClr val="D45D00"/>
      </a:accent4>
      <a:accent5>
        <a:srgbClr val="C8102E"/>
      </a:accent5>
      <a:accent6>
        <a:srgbClr val="8246AF"/>
      </a:accent6>
      <a:hlink>
        <a:srgbClr val="0067C5"/>
      </a:hlink>
      <a:folHlink>
        <a:srgbClr val="9EA2A2"/>
      </a:folHlink>
    </a:clrScheme>
    <a:fontScheme name="NetApp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5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square" lIns="91440" tIns="45720" rIns="91440" bIns="45720" rtlCol="0" anchor="t">
        <a:noAutofit/>
      </a:bodyPr>
      <a:lstStyle>
        <a:defPPr marL="173038" marR="0" indent="-173038" algn="l" defTabSz="914400" rtl="0" eaLnBrk="1" fontAlgn="auto" latinLnBrk="0" hangingPunct="1">
          <a:lnSpc>
            <a:spcPct val="95000"/>
          </a:lnSpc>
          <a:spcBef>
            <a:spcPts val="400"/>
          </a:spcBef>
          <a:spcAft>
            <a:spcPts val="200"/>
          </a:spcAft>
          <a:buClr>
            <a:schemeClr val="accent1"/>
          </a:buClr>
          <a:buSzTx/>
          <a:buFont typeface="Wingdings" panose="05000000000000000000" pitchFamily="2" charset="2"/>
          <a:buChar char="§"/>
          <a:tabLst/>
          <a:defRPr kumimoji="0" sz="1400" b="0" i="0" u="none" strike="noStrike" kern="1200" cap="none" spc="0" normalizeH="0" baseline="0" noProof="0" dirty="0" err="1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+mn-lt"/>
          </a:defRPr>
        </a:defPPr>
      </a:lstStyle>
    </a:txDef>
  </a:objectDefaults>
  <a:extraClrSchemeLst/>
  <a:custClrLst>
    <a:custClr name="Custom Color 1">
      <a:srgbClr val="00C6A5"/>
    </a:custClr>
    <a:custClr name="Custom Color 2">
      <a:srgbClr val="ECECEC"/>
    </a:custClr>
    <a:custClr name="Custom Color 3">
      <a:srgbClr val="C8C9C7"/>
    </a:custClr>
    <a:custClr name="Custom Color 4">
      <a:srgbClr val="9EA2A2"/>
    </a:custClr>
    <a:custClr name="Custom Color 5">
      <a:srgbClr val="5B6770"/>
    </a:custClr>
    <a:custClr name="Custom Color 6">
      <a:srgbClr val="C8102E"/>
    </a:custClr>
  </a:custClrLst>
</a:theme>
</file>

<file path=ppt/theme/theme2.xml><?xml version="1.0" encoding="utf-8"?>
<a:theme xmlns:a="http://schemas.openxmlformats.org/drawingml/2006/main" name="Office Theme">
  <a:themeElements>
    <a:clrScheme name="NetApp">
      <a:dk1>
        <a:sysClr val="windowText" lastClr="000000"/>
      </a:dk1>
      <a:lt1>
        <a:sysClr val="window" lastClr="FFFFFF"/>
      </a:lt1>
      <a:dk2>
        <a:srgbClr val="8DC63F"/>
      </a:dk2>
      <a:lt2>
        <a:srgbClr val="9EA2A2"/>
      </a:lt2>
      <a:accent1>
        <a:srgbClr val="0067C5"/>
      </a:accent1>
      <a:accent2>
        <a:srgbClr val="00B0F0"/>
      </a:accent2>
      <a:accent3>
        <a:srgbClr val="F3D400"/>
      </a:accent3>
      <a:accent4>
        <a:srgbClr val="FF9E00"/>
      </a:accent4>
      <a:accent5>
        <a:srgbClr val="C60047"/>
      </a:accent5>
      <a:accent6>
        <a:srgbClr val="7B00C6"/>
      </a:accent6>
      <a:hlink>
        <a:srgbClr val="0067C5"/>
      </a:hlink>
      <a:folHlink>
        <a:srgbClr val="9EA2A2"/>
      </a:folHlink>
    </a:clrScheme>
    <a:fontScheme name="NetApp_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NetApp_Template_ALL">
      <a:dk1>
        <a:sysClr val="windowText" lastClr="000000"/>
      </a:dk1>
      <a:lt1>
        <a:sysClr val="window" lastClr="FFFFFF"/>
      </a:lt1>
      <a:dk2>
        <a:srgbClr val="8DC63F"/>
      </a:dk2>
      <a:lt2>
        <a:srgbClr val="9EA2A2"/>
      </a:lt2>
      <a:accent1>
        <a:srgbClr val="0067C5"/>
      </a:accent1>
      <a:accent2>
        <a:srgbClr val="00B0F0"/>
      </a:accent2>
      <a:accent3>
        <a:srgbClr val="F8DB08"/>
      </a:accent3>
      <a:accent4>
        <a:srgbClr val="FF9E00"/>
      </a:accent4>
      <a:accent5>
        <a:srgbClr val="C60047"/>
      </a:accent5>
      <a:accent6>
        <a:srgbClr val="7B00C6"/>
      </a:accent6>
      <a:hlink>
        <a:srgbClr val="0067C5"/>
      </a:hlink>
      <a:folHlink>
        <a:srgbClr val="9EA2A2"/>
      </a:folHlink>
    </a:clrScheme>
    <a:fontScheme name="NetApp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1C060B8B9F47429C8B22CE6326B20B" ma:contentTypeVersion="12" ma:contentTypeDescription="Create a new document." ma:contentTypeScope="" ma:versionID="7256bd7c4c89437abd9e548653bbc6e0">
  <xsd:schema xmlns:xsd="http://www.w3.org/2001/XMLSchema" xmlns:xs="http://www.w3.org/2001/XMLSchema" xmlns:p="http://schemas.microsoft.com/office/2006/metadata/properties" xmlns:ns3="9fd45769-7238-4929-9829-cb42d969b308" xmlns:ns4="719f836d-e47e-48fd-aeb2-c08b6db7fe28" targetNamespace="http://schemas.microsoft.com/office/2006/metadata/properties" ma:root="true" ma:fieldsID="f824dd21085a198fad89d2af36a52356" ns3:_="" ns4:_="">
    <xsd:import namespace="9fd45769-7238-4929-9829-cb42d969b308"/>
    <xsd:import namespace="719f836d-e47e-48fd-aeb2-c08b6db7fe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d45769-7238-4929-9829-cb42d969b3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9f836d-e47e-48fd-aeb2-c08b6db7fe2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FA8132-39F7-43FC-9FD6-1B6AF8D682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d45769-7238-4929-9829-cb42d969b308"/>
    <ds:schemaRef ds:uri="719f836d-e47e-48fd-aeb2-c08b6db7fe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E744A2-799A-4DBF-84E2-50D16041E442}">
  <ds:schemaRefs>
    <ds:schemaRef ds:uri="http://purl.org/dc/dcmitype/"/>
    <ds:schemaRef ds:uri="719f836d-e47e-48fd-aeb2-c08b6db7fe28"/>
    <ds:schemaRef ds:uri="http://purl.org/dc/elements/1.1/"/>
    <ds:schemaRef ds:uri="9fd45769-7238-4929-9829-cb42d969b308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914B706-63FD-4657-A834-6CA17C66C7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2777</Words>
  <Application>Microsoft Office PowerPoint</Application>
  <PresentationFormat>사용자 지정</PresentationFormat>
  <Paragraphs>1628</Paragraphs>
  <Slides>30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HY견고딕</vt:lpstr>
      <vt:lpstr>HY중고딕</vt:lpstr>
      <vt:lpstr>맑은 고딕</vt:lpstr>
      <vt:lpstr>맑은 고딕</vt:lpstr>
      <vt:lpstr>Arial</vt:lpstr>
      <vt:lpstr>Calibri</vt:lpstr>
      <vt:lpstr>Times New Roman</vt:lpstr>
      <vt:lpstr>Wingdings</vt:lpstr>
      <vt:lpstr>Wingdings 2</vt:lpstr>
      <vt:lpstr>Light</vt:lpstr>
      <vt:lpstr>[NetApp]  삼성반도체 기흥화성 DB 클라우드시스템 구축 완료보고서</vt:lpstr>
      <vt:lpstr>NetApp AFF-A400 상세 제원</vt:lpstr>
      <vt:lpstr>PowerPoint 프레젠테이션</vt:lpstr>
      <vt:lpstr>MetroCluster 구성 개요</vt:lpstr>
      <vt:lpstr>Rack 실장도</vt:lpstr>
      <vt:lpstr>하드웨어 정보 – BLD</vt:lpstr>
      <vt:lpstr>하드웨어 정보 - PROD</vt:lpstr>
      <vt:lpstr>시스템 구성 요소</vt:lpstr>
      <vt:lpstr>Cluster Inter-cluster Cabling 구성도</vt:lpstr>
      <vt:lpstr>Backend Switch Cabling (ATTO Bridge)</vt:lpstr>
      <vt:lpstr>Backend Switch Cabling (FC-VI)</vt:lpstr>
      <vt:lpstr>Backend Switch Cabling (Disk Initiators)</vt:lpstr>
      <vt:lpstr>SAS Stack Cabling 구성도 - PROD </vt:lpstr>
      <vt:lpstr>Backend FC 구성 (FC-VI &amp; Initiator) - BLD</vt:lpstr>
      <vt:lpstr>Backend FC 구성 (FC-VI &amp; Initiator) - PROD</vt:lpstr>
      <vt:lpstr>Network Cabling 구성도</vt:lpstr>
      <vt:lpstr>Network Physical Configuration Overview(1)</vt:lpstr>
      <vt:lpstr>Network Physical Configuration Overview(2)</vt:lpstr>
      <vt:lpstr>Network / MGMT Logical Interface (Lifs) – BLD</vt:lpstr>
      <vt:lpstr>Network / MGMT Logical Interface (Lifs) – PROD</vt:lpstr>
      <vt:lpstr>Network / iscsi Logical Interface (Lifs) - BLD</vt:lpstr>
      <vt:lpstr>Network / iscsi Logical Interface (Lifs) – BLD </vt:lpstr>
      <vt:lpstr>Network / iscsi Logical Interface (Lifs) – PROD</vt:lpstr>
      <vt:lpstr>Network / iscsi Logical Interface (Lifs) – PROD </vt:lpstr>
      <vt:lpstr>DISK / RAID Configuration</vt:lpstr>
      <vt:lpstr>Volume Configuration - BLD</vt:lpstr>
      <vt:lpstr>Volume Configuration - PROD</vt:lpstr>
      <vt:lpstr>LUNs Configuration - BLD</vt:lpstr>
      <vt:lpstr>LUNs Configuration – PROD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NetApp Template</dc:title>
  <dc:creator/>
  <cp:lastModifiedBy/>
  <cp:revision>1</cp:revision>
  <dcterms:created xsi:type="dcterms:W3CDTF">2017-06-02T01:24:28Z</dcterms:created>
  <dcterms:modified xsi:type="dcterms:W3CDTF">2021-02-09T06:46:32Z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0x010100E01C060B8B9F47429C8B22CE6326B20B</vt:lpwstr>
  </property>
</Properties>
</file>