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0B74-3BEB-451F-B94D-6CE3BE962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22D03-CEB8-488E-BF9A-F88B4510E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A6D20-74BB-4CF4-82FA-2FE0D17D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C26B-FEE2-45D2-9EC5-F9951266D6C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3E97-4B10-46D6-AC87-90E375F9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C6BE-C1DF-4682-9178-6FEB1C51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695-0744-418B-97DE-9C7DD0CF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3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6A9E-8807-4A84-B748-0C95396F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2BCD5-BAA6-44E1-8FCC-DF7F8AEC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4BB94-E7BB-4C14-96DF-3F4F77D9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C26B-FEE2-45D2-9EC5-F9951266D6C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A8BE-F754-488C-9F27-5D70F6A3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3A548-7B4B-45C4-98AE-AE58C26D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695-0744-418B-97DE-9C7DD0CF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11F0B-CBC3-4DEB-B0D0-8EE3465E7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E7CE2-1512-4EB5-8440-9A53EE99A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264BB-C0B9-46C0-824A-16B1A7B4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C26B-FEE2-45D2-9EC5-F9951266D6C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2C69-9E3D-490A-A32E-99E6627A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DE79-62FD-4DDB-B4B9-AF2A4AF8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695-0744-418B-97DE-9C7DD0CF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447A-23E8-4BC9-9D67-12278C31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ABAD-B3CD-4411-976A-6F298BDC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A34A1-6A0F-45D2-8422-3271790C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C26B-FEE2-45D2-9EC5-F9951266D6C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E77A3-DF0F-4659-BC01-8B2B8285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5611-B2C7-40F9-AE16-39AF1C13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695-0744-418B-97DE-9C7DD0CF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FE04-9C57-45F1-A410-59BEC6C0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C2421-9B36-4802-98F9-126DE4ED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1C93-36D7-4803-94C4-B4FB761E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C26B-FEE2-45D2-9EC5-F9951266D6C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246F0-A4A9-4E37-AD38-9B6D2707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36FB-A826-4116-AE3D-8A9658A8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695-0744-418B-97DE-9C7DD0CF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F847-67B7-40E9-9A91-EA146CCA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2F87-2932-4DAF-AFEB-EF9C40721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96386-EFED-4766-BDB7-FB1A19815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295D2-26FD-48CC-9F4C-03DD7DC8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C26B-FEE2-45D2-9EC5-F9951266D6C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BDE9A-DB4E-4E55-9A8B-02FAF86B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29D6A-307B-421A-805C-C929D01F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695-0744-418B-97DE-9C7DD0CF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8A87-C98E-479A-94DA-F7D3653B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ADB2F-995F-46F1-8660-04F0A4D53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80DF9-582B-4452-9EFD-FDF1727EA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DBABB-4073-4DCE-B841-4C4D017AF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6168D-7F36-41E9-98A9-9A4A9DC9C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163E8-3474-457E-9105-2FEACE3F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C26B-FEE2-45D2-9EC5-F9951266D6C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0DCE7-7361-4B7C-ACBE-EE2948B8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0B32A-A7CE-41CB-971A-8269A46C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695-0744-418B-97DE-9C7DD0CF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5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C406-2CFE-4A4F-BE91-4761A2DE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A3FC2-FE42-490D-B2D6-8ACFA298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C26B-FEE2-45D2-9EC5-F9951266D6C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D5D42-C0DF-4B61-9E88-7355C9A4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B0605-5260-4A28-B2B5-1563BE90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695-0744-418B-97DE-9C7DD0CF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8CD01-1B16-47F2-9ACA-9A2266C7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C26B-FEE2-45D2-9EC5-F9951266D6C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835C4-B65E-4EC0-860B-481EC7E5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22B90-EE0C-41A1-8A08-394755F9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695-0744-418B-97DE-9C7DD0CF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000F-7ADD-422B-9A67-FF804A72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D1C2-1B8F-467E-B787-99DAAEB5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B0392-2A3A-4625-83F5-DA35E3AB7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95CB1-86E6-48FC-960D-F40300C2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C26B-FEE2-45D2-9EC5-F9951266D6C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8F58-05F2-4178-B658-BE63E022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837E9-91E3-4B93-A5C9-465F9A35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695-0744-418B-97DE-9C7DD0CF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0494-89FD-4BDB-A064-5E850BE4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63F59-2650-4E3C-8101-D9EF7E40D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8CCEA-EEDE-4672-B3FE-B5FBF9578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1294C-5CAB-4589-9D29-0899C9B4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C26B-FEE2-45D2-9EC5-F9951266D6C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FF11A-D7FC-40F9-A56E-F13B609F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C1686-7C8E-4062-8BE9-50118E10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7695-0744-418B-97DE-9C7DD0CF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D9FE9-EDC8-4330-946B-89ACD77B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3DC77-3DA5-4898-9FF8-DADCDA4F9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AE01-95D8-48A4-B458-80F211CE7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C26B-FEE2-45D2-9EC5-F9951266D6C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4D3C-80A7-4383-A4BC-9A0784FC5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59C7-3E68-45D9-B31A-87033C88E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7695-0744-418B-97DE-9C7DD0CF9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A14A8-6F9D-45A4-98E7-006F5EE5D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2" y="4518923"/>
            <a:ext cx="3636819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Maria Maltepes and Josh </a:t>
            </a:r>
            <a:r>
              <a:rPr lang="en-US" sz="2000" dirty="0" err="1">
                <a:solidFill>
                  <a:srgbClr val="080808"/>
                </a:solidFill>
              </a:rPr>
              <a:t>Voytek</a:t>
            </a:r>
            <a:endParaRPr lang="en-US" sz="2000" dirty="0">
              <a:solidFill>
                <a:srgbClr val="080808"/>
              </a:solidFill>
            </a:endParaRPr>
          </a:p>
          <a:p>
            <a:r>
              <a:rPr lang="en-US" sz="2000" dirty="0" err="1">
                <a:solidFill>
                  <a:srgbClr val="080808"/>
                </a:solidFill>
              </a:rPr>
              <a:t>OwlHacks</a:t>
            </a:r>
            <a:r>
              <a:rPr lang="en-US" sz="2000" dirty="0">
                <a:solidFill>
                  <a:srgbClr val="080808"/>
                </a:solidFill>
              </a:rPr>
              <a:t> 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EB8D6-D8C8-475C-9C99-463ABB40D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Philadelphia Bail Fund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General Analysis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0F29-61DF-4DE4-B1F6-C77FB3F0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ZIP code has the most charges?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069C8F8-03DF-45E1-B6C0-27441907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41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arrests belonged to 19134 with 955 arrests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81C9447-BC67-44CE-805D-723BC1C5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7432"/>
            <a:ext cx="4098022" cy="25498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670800-6CFC-4F7C-AEAB-DF7BDEFF3277}"/>
              </a:ext>
            </a:extLst>
          </p:cNvPr>
          <p:cNvSpPr txBox="1"/>
          <p:nvPr/>
        </p:nvSpPr>
        <p:spPr>
          <a:xfrm>
            <a:off x="6373836" y="6169709"/>
            <a:ext cx="497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**Discrepancy: there are 964 missing </a:t>
            </a:r>
            <a:r>
              <a:rPr lang="en-US" dirty="0" err="1"/>
              <a:t>zipcodes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5207F3C-9807-44D8-A875-61E27A8A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36" y="2349303"/>
            <a:ext cx="4897016" cy="333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8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220AB7-C939-41C5-9ACA-EA1A2204B61B}"/>
              </a:ext>
            </a:extLst>
          </p:cNvPr>
          <p:cNvSpPr txBox="1"/>
          <p:nvPr/>
        </p:nvSpPr>
        <p:spPr>
          <a:xfrm>
            <a:off x="2305878" y="429370"/>
            <a:ext cx="7363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What is the regional makeup of people being arrested in Philadelphia? Are they Philly residents or out of county?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B5EAE-E1AB-48E5-959C-DC24A0DB3365}"/>
              </a:ext>
            </a:extLst>
          </p:cNvPr>
          <p:cNvSpPr txBox="1"/>
          <p:nvPr/>
        </p:nvSpPr>
        <p:spPr>
          <a:xfrm>
            <a:off x="1139483" y="2194560"/>
            <a:ext cx="2053883" cy="181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3C96DB1-28B8-4A7C-BABA-E7780861A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791856"/>
              </p:ext>
            </p:extLst>
          </p:nvPr>
        </p:nvGraphicFramePr>
        <p:xfrm>
          <a:off x="1736169" y="4951302"/>
          <a:ext cx="8719660" cy="13088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59830">
                  <a:extLst>
                    <a:ext uri="{9D8B030D-6E8A-4147-A177-3AD203B41FA5}">
                      <a16:colId xmlns:a16="http://schemas.microsoft.com/office/drawing/2014/main" val="454059543"/>
                    </a:ext>
                  </a:extLst>
                </a:gridCol>
                <a:gridCol w="4359830">
                  <a:extLst>
                    <a:ext uri="{9D8B030D-6E8A-4147-A177-3AD203B41FA5}">
                      <a16:colId xmlns:a16="http://schemas.microsoft.com/office/drawing/2014/main" val="2285783921"/>
                    </a:ext>
                  </a:extLst>
                </a:gridCol>
              </a:tblGrid>
              <a:tr h="654411">
                <a:tc>
                  <a:txBody>
                    <a:bodyPr/>
                    <a:lstStyle/>
                    <a:p>
                      <a:r>
                        <a:rPr lang="en-US" dirty="0"/>
                        <a:t>Philadelphia County Resident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County Resident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67038"/>
                  </a:ext>
                </a:extLst>
              </a:tr>
              <a:tr h="654411">
                <a:tc>
                  <a:txBody>
                    <a:bodyPr/>
                    <a:lstStyle/>
                    <a:p>
                      <a:r>
                        <a:rPr lang="en-US" dirty="0"/>
                        <a:t>10,996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61157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0FEC41D9-098B-47D6-B36A-F3DAE5B6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88" y="2028536"/>
            <a:ext cx="6683719" cy="26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A004-B5FD-46EC-A149-4E532E06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officer had the most arrests in 2020?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7E9D7-2B22-4569-99A5-45ED50A98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267"/>
          <a:stretch/>
        </p:blipFill>
        <p:spPr>
          <a:xfrm>
            <a:off x="1219199" y="1743705"/>
            <a:ext cx="3714075" cy="425359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3EE03-00CC-4731-8EE4-EEC40948D56E}"/>
              </a:ext>
            </a:extLst>
          </p:cNvPr>
          <p:cNvSpPr txBox="1"/>
          <p:nvPr/>
        </p:nvSpPr>
        <p:spPr>
          <a:xfrm>
            <a:off x="456995" y="2598460"/>
            <a:ext cx="49033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C</a:t>
            </a:r>
          </a:p>
          <a:p>
            <a:r>
              <a:rPr lang="en-US" sz="3200" b="1" dirty="0">
                <a:latin typeface="Arial Black" panose="020B0A04020102020204" pitchFamily="34" charset="0"/>
              </a:rPr>
              <a:t>O</a:t>
            </a:r>
          </a:p>
          <a:p>
            <a:r>
              <a:rPr lang="en-US" sz="3200" b="1" dirty="0">
                <a:latin typeface="Arial Black" panose="020B0A04020102020204" pitchFamily="34" charset="0"/>
              </a:rPr>
              <a:t>D</a:t>
            </a:r>
          </a:p>
          <a:p>
            <a:r>
              <a:rPr lang="en-US" sz="3200" b="1" dirty="0">
                <a:latin typeface="Arial Black" panose="020B0A04020102020204" pitchFamily="34" charset="0"/>
              </a:rPr>
              <a:t>E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A1032-63F0-4CE2-BF8E-F1B811AD61FD}"/>
              </a:ext>
            </a:extLst>
          </p:cNvPr>
          <p:cNvSpPr txBox="1"/>
          <p:nvPr/>
        </p:nvSpPr>
        <p:spPr>
          <a:xfrm>
            <a:off x="6361043" y="2107096"/>
            <a:ext cx="3617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</a:t>
            </a:r>
          </a:p>
          <a:p>
            <a:endParaRPr lang="en-US" dirty="0"/>
          </a:p>
          <a:p>
            <a:r>
              <a:rPr lang="en-US" dirty="0"/>
              <a:t>“Affiant” had 926 arrests</a:t>
            </a:r>
          </a:p>
          <a:p>
            <a:endParaRPr lang="en-US" dirty="0"/>
          </a:p>
          <a:p>
            <a:r>
              <a:rPr lang="en-US" dirty="0"/>
              <a:t>James. M Balmer had 182</a:t>
            </a:r>
          </a:p>
        </p:txBody>
      </p:sp>
    </p:spTree>
    <p:extLst>
      <p:ext uri="{BB962C8B-B14F-4D97-AF65-F5344CB8AC3E}">
        <p14:creationId xmlns:p14="http://schemas.microsoft.com/office/powerpoint/2010/main" val="77337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A0643F-3628-4657-BA60-F1D4A91D3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90023"/>
              </p:ext>
            </p:extLst>
          </p:nvPr>
        </p:nvGraphicFramePr>
        <p:xfrm>
          <a:off x="1000874" y="2621969"/>
          <a:ext cx="5702106" cy="362946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51053">
                  <a:extLst>
                    <a:ext uri="{9D8B030D-6E8A-4147-A177-3AD203B41FA5}">
                      <a16:colId xmlns:a16="http://schemas.microsoft.com/office/drawing/2014/main" val="1157853124"/>
                    </a:ext>
                  </a:extLst>
                </a:gridCol>
                <a:gridCol w="2851053">
                  <a:extLst>
                    <a:ext uri="{9D8B030D-6E8A-4147-A177-3AD203B41FA5}">
                      <a16:colId xmlns:a16="http://schemas.microsoft.com/office/drawing/2014/main" val="492685273"/>
                    </a:ext>
                  </a:extLst>
                </a:gridCol>
              </a:tblGrid>
              <a:tr h="725279">
                <a:tc>
                  <a:txBody>
                    <a:bodyPr/>
                    <a:lstStyle/>
                    <a:p>
                      <a:r>
                        <a:rPr lang="en-US" sz="1800"/>
                        <a:t>Preliminary Hearing on:</a:t>
                      </a:r>
                    </a:p>
                  </a:txBody>
                  <a:tcPr marL="32610" marR="32610" marT="16305" marB="163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Amount of monetary bails set that day in 2020 so far:</a:t>
                      </a:r>
                    </a:p>
                  </a:txBody>
                  <a:tcPr marL="32610" marR="32610" marT="16305" marB="16305"/>
                </a:tc>
                <a:extLst>
                  <a:ext uri="{0D108BD9-81ED-4DB2-BD59-A6C34878D82A}">
                    <a16:rowId xmlns:a16="http://schemas.microsoft.com/office/drawing/2014/main" val="3560001803"/>
                  </a:ext>
                </a:extLst>
              </a:tr>
              <a:tr h="414884">
                <a:tc>
                  <a:txBody>
                    <a:bodyPr/>
                    <a:lstStyle/>
                    <a:p>
                      <a:r>
                        <a:rPr lang="en-US" sz="1800"/>
                        <a:t>Monday</a:t>
                      </a:r>
                    </a:p>
                  </a:txBody>
                  <a:tcPr marL="32610" marR="32610" marT="16305" marB="1630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592</a:t>
                      </a:r>
                    </a:p>
                  </a:txBody>
                  <a:tcPr marL="32610" marR="32610" marT="16305" marB="16305"/>
                </a:tc>
                <a:extLst>
                  <a:ext uri="{0D108BD9-81ED-4DB2-BD59-A6C34878D82A}">
                    <a16:rowId xmlns:a16="http://schemas.microsoft.com/office/drawing/2014/main" val="496157347"/>
                  </a:ext>
                </a:extLst>
              </a:tr>
              <a:tr h="414884">
                <a:tc>
                  <a:txBody>
                    <a:bodyPr/>
                    <a:lstStyle/>
                    <a:p>
                      <a:r>
                        <a:rPr lang="en-US" sz="1800"/>
                        <a:t>Tuesday</a:t>
                      </a:r>
                    </a:p>
                  </a:txBody>
                  <a:tcPr marL="32610" marR="32610" marT="16305" marB="1630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733</a:t>
                      </a:r>
                    </a:p>
                  </a:txBody>
                  <a:tcPr marL="32610" marR="32610" marT="16305" marB="16305"/>
                </a:tc>
                <a:extLst>
                  <a:ext uri="{0D108BD9-81ED-4DB2-BD59-A6C34878D82A}">
                    <a16:rowId xmlns:a16="http://schemas.microsoft.com/office/drawing/2014/main" val="3135657340"/>
                  </a:ext>
                </a:extLst>
              </a:tr>
              <a:tr h="414884">
                <a:tc>
                  <a:txBody>
                    <a:bodyPr/>
                    <a:lstStyle/>
                    <a:p>
                      <a:r>
                        <a:rPr lang="en-US" sz="1800"/>
                        <a:t>Wednesday</a:t>
                      </a:r>
                    </a:p>
                  </a:txBody>
                  <a:tcPr marL="32610" marR="32610" marT="16305" marB="163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822</a:t>
                      </a:r>
                    </a:p>
                  </a:txBody>
                  <a:tcPr marL="32610" marR="32610" marT="16305" marB="16305"/>
                </a:tc>
                <a:extLst>
                  <a:ext uri="{0D108BD9-81ED-4DB2-BD59-A6C34878D82A}">
                    <a16:rowId xmlns:a16="http://schemas.microsoft.com/office/drawing/2014/main" val="2116969280"/>
                  </a:ext>
                </a:extLst>
              </a:tr>
              <a:tr h="414884">
                <a:tc>
                  <a:txBody>
                    <a:bodyPr/>
                    <a:lstStyle/>
                    <a:p>
                      <a:r>
                        <a:rPr lang="en-US" sz="1800"/>
                        <a:t>Thursday</a:t>
                      </a:r>
                    </a:p>
                  </a:txBody>
                  <a:tcPr marL="32610" marR="32610" marT="16305" marB="1630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1045</a:t>
                      </a:r>
                    </a:p>
                  </a:txBody>
                  <a:tcPr marL="32610" marR="32610" marT="16305" marB="16305"/>
                </a:tc>
                <a:extLst>
                  <a:ext uri="{0D108BD9-81ED-4DB2-BD59-A6C34878D82A}">
                    <a16:rowId xmlns:a16="http://schemas.microsoft.com/office/drawing/2014/main" val="2950771143"/>
                  </a:ext>
                </a:extLst>
              </a:tr>
              <a:tr h="414884">
                <a:tc>
                  <a:txBody>
                    <a:bodyPr/>
                    <a:lstStyle/>
                    <a:p>
                      <a:r>
                        <a:rPr lang="en-US" sz="1800"/>
                        <a:t>Friday</a:t>
                      </a:r>
                    </a:p>
                  </a:txBody>
                  <a:tcPr marL="32610" marR="32610" marT="16305" marB="1630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949</a:t>
                      </a:r>
                    </a:p>
                  </a:txBody>
                  <a:tcPr marL="32610" marR="32610" marT="16305" marB="16305"/>
                </a:tc>
                <a:extLst>
                  <a:ext uri="{0D108BD9-81ED-4DB2-BD59-A6C34878D82A}">
                    <a16:rowId xmlns:a16="http://schemas.microsoft.com/office/drawing/2014/main" val="2766520011"/>
                  </a:ext>
                </a:extLst>
              </a:tr>
              <a:tr h="414884">
                <a:tc>
                  <a:txBody>
                    <a:bodyPr/>
                    <a:lstStyle/>
                    <a:p>
                      <a:r>
                        <a:rPr lang="en-US" sz="1800"/>
                        <a:t>Saturday</a:t>
                      </a:r>
                    </a:p>
                  </a:txBody>
                  <a:tcPr marL="32610" marR="32610" marT="16305" marB="16305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749</a:t>
                      </a:r>
                    </a:p>
                  </a:txBody>
                  <a:tcPr marL="32610" marR="32610" marT="16305" marB="16305"/>
                </a:tc>
                <a:extLst>
                  <a:ext uri="{0D108BD9-81ED-4DB2-BD59-A6C34878D82A}">
                    <a16:rowId xmlns:a16="http://schemas.microsoft.com/office/drawing/2014/main" val="2670833580"/>
                  </a:ext>
                </a:extLst>
              </a:tr>
              <a:tr h="414884">
                <a:tc>
                  <a:txBody>
                    <a:bodyPr/>
                    <a:lstStyle/>
                    <a:p>
                      <a:r>
                        <a:rPr lang="en-US" sz="1800"/>
                        <a:t>Sunday</a:t>
                      </a:r>
                    </a:p>
                  </a:txBody>
                  <a:tcPr marL="32610" marR="32610" marT="16305" marB="163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644</a:t>
                      </a:r>
                    </a:p>
                  </a:txBody>
                  <a:tcPr marL="32610" marR="32610" marT="16305" marB="16305"/>
                </a:tc>
                <a:extLst>
                  <a:ext uri="{0D108BD9-81ED-4DB2-BD59-A6C34878D82A}">
                    <a16:rowId xmlns:a16="http://schemas.microsoft.com/office/drawing/2014/main" val="357620151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AC27270-DF80-496B-9B71-FA219F08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853" y="3779697"/>
            <a:ext cx="4580099" cy="1314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86F361-167C-4F39-8EEC-821A5EB2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How common is </a:t>
            </a:r>
            <a:r>
              <a:rPr lang="en-US" dirty="0"/>
              <a:t>it </a:t>
            </a:r>
            <a:r>
              <a:rPr lang="en-US" kern="1200" dirty="0">
                <a:latin typeface="+mj-lt"/>
                <a:ea typeface="+mj-ea"/>
                <a:cs typeface="+mj-cs"/>
              </a:rPr>
              <a:t>to get monetary bail in relation to the day of the week? </a:t>
            </a:r>
          </a:p>
        </p:txBody>
      </p:sp>
    </p:spTree>
    <p:extLst>
      <p:ext uri="{BB962C8B-B14F-4D97-AF65-F5344CB8AC3E}">
        <p14:creationId xmlns:p14="http://schemas.microsoft.com/office/powerpoint/2010/main" val="280905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Philadelphia Bail Fund  General Analysis </vt:lpstr>
      <vt:lpstr>What ZIP code has the most charges? </vt:lpstr>
      <vt:lpstr>PowerPoint Presentation</vt:lpstr>
      <vt:lpstr>Which officer had the most arrests in 2020?</vt:lpstr>
      <vt:lpstr>How common is it to get monetary bail in relation to the day of the week?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Philadelphia Bail Fund  General Analysis </dc:title>
  <dc:creator>Maria Maltepes</dc:creator>
  <cp:lastModifiedBy>Maria Maltepes</cp:lastModifiedBy>
  <cp:revision>4</cp:revision>
  <dcterms:created xsi:type="dcterms:W3CDTF">2020-10-18T10:05:03Z</dcterms:created>
  <dcterms:modified xsi:type="dcterms:W3CDTF">2020-10-18T10:47:24Z</dcterms:modified>
</cp:coreProperties>
</file>