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86" r:id="rId2"/>
    <p:sldId id="342" r:id="rId3"/>
    <p:sldId id="345" r:id="rId4"/>
    <p:sldId id="346" r:id="rId5"/>
    <p:sldId id="344" r:id="rId6"/>
    <p:sldId id="347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26">
          <p15:clr>
            <a:srgbClr val="A4A3A4"/>
          </p15:clr>
        </p15:guide>
        <p15:guide id="3" orient="horz" pos="2711">
          <p15:clr>
            <a:srgbClr val="A4A3A4"/>
          </p15:clr>
        </p15:guide>
        <p15:guide id="4" pos="25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gnizant Technology Solutions" initials="C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CCFF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" autoAdjust="0"/>
    <p:restoredTop sz="94343" autoAdjust="0"/>
  </p:normalViewPr>
  <p:slideViewPr>
    <p:cSldViewPr snapToGrid="0">
      <p:cViewPr varScale="1">
        <p:scale>
          <a:sx n="95" d="100"/>
          <a:sy n="95" d="100"/>
        </p:scale>
        <p:origin x="900" y="90"/>
      </p:cViewPr>
      <p:guideLst>
        <p:guide orient="horz" pos="1620"/>
        <p:guide orient="horz" pos="626"/>
        <p:guide orient="horz" pos="2711"/>
        <p:guide pos="25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BDB32-B59B-4652-B976-775B63271952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C45A2AC8-29AE-4896-95C3-673C9A8B19AC}" type="pres">
      <dgm:prSet presAssocID="{CBFBDB32-B59B-4652-B976-775B63271952}" presName="Name0" presStyleCnt="0">
        <dgm:presLayoutVars>
          <dgm:resizeHandles/>
        </dgm:presLayoutVars>
      </dgm:prSet>
      <dgm:spPr/>
    </dgm:pt>
  </dgm:ptLst>
  <dgm:cxnLst>
    <dgm:cxn modelId="{95359CA7-3092-41D5-AAC3-88723B4D96F0}" type="presOf" srcId="{CBFBDB32-B59B-4652-B976-775B63271952}" destId="{C45A2AC8-29AE-4896-95C3-673C9A8B19A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1" y="-130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50B3C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1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1" y="2123029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1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1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2" y="4651601"/>
            <a:ext cx="14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900" dirty="0">
                <a:solidFill>
                  <a:srgbClr val="141414"/>
                </a:solidFill>
                <a:cs typeface="Arial"/>
              </a:rPr>
              <a:t>© </a:t>
            </a:r>
            <a:r>
              <a:rPr lang="en-US" sz="900" dirty="0" smtClean="0">
                <a:solidFill>
                  <a:srgbClr val="141414"/>
                </a:solidFill>
                <a:cs typeface="Arial"/>
              </a:rPr>
              <a:t>2018 </a:t>
            </a:r>
            <a:r>
              <a:rPr lang="en-US" sz="900" dirty="0">
                <a:solidFill>
                  <a:srgbClr val="141414"/>
                </a:solidFill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5591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473492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19054"/>
          </a:xfrm>
        </p:spPr>
        <p:txBody>
          <a:bodyPr anchor="t"/>
          <a:lstStyle>
            <a:lvl1pPr>
              <a:defRPr sz="16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solidFill>
              <a:schemeClr val="tx2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3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9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4"/>
            <a:ext cx="8333704" cy="470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8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223358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2" y="1559428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2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>
                <a:solidFill>
                  <a:srgbClr val="141414"/>
                </a:solidFill>
              </a:defRPr>
            </a:lvl2pPr>
            <a:lvl3pPr marL="914378" indent="0">
              <a:buNone/>
              <a:defRPr>
                <a:solidFill>
                  <a:srgbClr val="141414"/>
                </a:solidFill>
              </a:defRPr>
            </a:lvl3pPr>
            <a:lvl4pPr marL="1371566" indent="0">
              <a:buNone/>
              <a:defRPr>
                <a:solidFill>
                  <a:srgbClr val="141414"/>
                </a:solidFill>
              </a:defRPr>
            </a:lvl4pPr>
            <a:lvl5pPr marL="1828754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141414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8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1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9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</a:t>
            </a: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2018 </a:t>
            </a: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7" y="4724410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189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89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4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1600" b="1" kern="1200" baseline="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2d3.us/visual-intro-to-machine-learning-part-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Science – Day </a:t>
            </a:r>
            <a:r>
              <a:rPr lang="en-US" dirty="0" smtClean="0"/>
              <a:t>5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89" y="1186774"/>
            <a:ext cx="4955211" cy="29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64031813"/>
              </p:ext>
            </p:extLst>
          </p:nvPr>
        </p:nvGraphicFramePr>
        <p:xfrm>
          <a:off x="6553200" y="539750"/>
          <a:ext cx="1832043" cy="408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31216" y="1513057"/>
            <a:ext cx="3928724" cy="28157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64596" y="3463048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17387" y="2920933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52092" y="2337274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47449" y="2512371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71185" y="1486508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1149" y="457223"/>
            <a:ext cx="2947481" cy="286232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Ordinary Least squares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Y = ax + b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Mother of all models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Linearity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Occam’s razor</a:t>
            </a:r>
          </a:p>
          <a:p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5707" y="3677638"/>
            <a:ext cx="4854986" cy="92333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Logistic regression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Neural Network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LDA /QDA 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74766" y="1513057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2068" y="2530610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57574" y="2289953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99468" y="1151816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24170" y="1513057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27294" y="474630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81310" y="3160274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778" y="3552623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83958" y="3021249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5570" y="1961086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05168" y="1416490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03637" y="3231509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29621" y="3058438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36921" y="2271815"/>
            <a:ext cx="447472" cy="515566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97725" y="1098437"/>
            <a:ext cx="2947481" cy="230832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KNN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Non Parametric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Suitable for less dimensions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Lazy Learner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97725" y="1098437"/>
            <a:ext cx="2947481" cy="175432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SVM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Powerful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Applies kernel trick for dimensionality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9345" y="1201772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86468" y="2161568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97626" y="1459555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97626" y="2337197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39345" y="3212156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75796" y="582871"/>
            <a:ext cx="447472" cy="51556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58250" y="840654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15658" y="1717338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15658" y="2696590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5098" y="3469939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10778" y="3495756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8535" y="2337197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03080" y="1459555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59219" y="3100287"/>
            <a:ext cx="447472" cy="51556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592221" y="457223"/>
            <a:ext cx="1866029" cy="3667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9482392">
            <a:off x="1466307" y="1949466"/>
            <a:ext cx="2071433" cy="699870"/>
          </a:xfrm>
          <a:prstGeom prst="rect">
            <a:avLst/>
          </a:prstGeom>
          <a:solidFill>
            <a:schemeClr val="accent2">
              <a:lumMod val="5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04363" y="247696"/>
            <a:ext cx="8464987" cy="419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Modelling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30359" y="1186774"/>
            <a:ext cx="9727" cy="2743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40086" y="3861880"/>
            <a:ext cx="3424137" cy="680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40478" y="3929974"/>
            <a:ext cx="9728" cy="1653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2622" y="3895927"/>
            <a:ext cx="9728" cy="1653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22074" y="3883768"/>
            <a:ext cx="9728" cy="1653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55261" y="1498059"/>
            <a:ext cx="1848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55261" y="2360738"/>
            <a:ext cx="1848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45533" y="3398196"/>
            <a:ext cx="1848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4563" y="4144792"/>
            <a:ext cx="3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2116" y="4115608"/>
            <a:ext cx="3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568" y="4144792"/>
            <a:ext cx="3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7245" y="3213530"/>
            <a:ext cx="3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3470" y="2189042"/>
            <a:ext cx="3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3470" y="1313393"/>
            <a:ext cx="3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5" name="Quad Arrow 24"/>
          <p:cNvSpPr/>
          <p:nvPr/>
        </p:nvSpPr>
        <p:spPr>
          <a:xfrm>
            <a:off x="4230985" y="2579239"/>
            <a:ext cx="311285" cy="340468"/>
          </a:xfrm>
          <a:prstGeom prst="quad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Quad Arrow 25"/>
          <p:cNvSpPr/>
          <p:nvPr/>
        </p:nvSpPr>
        <p:spPr>
          <a:xfrm>
            <a:off x="5602036" y="2522283"/>
            <a:ext cx="311285" cy="340468"/>
          </a:xfrm>
          <a:prstGeom prst="quad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Quad Arrow 26"/>
          <p:cNvSpPr/>
          <p:nvPr/>
        </p:nvSpPr>
        <p:spPr>
          <a:xfrm>
            <a:off x="4589025" y="2961117"/>
            <a:ext cx="311285" cy="340468"/>
          </a:xfrm>
          <a:prstGeom prst="quad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2480554" y="3409949"/>
            <a:ext cx="408562" cy="369651"/>
          </a:xfrm>
          <a:prstGeom prst="star4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3380363" y="666750"/>
            <a:ext cx="408562" cy="369651"/>
          </a:xfrm>
          <a:prstGeom prst="star4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2435683" y="1072293"/>
            <a:ext cx="408562" cy="369651"/>
          </a:xfrm>
          <a:prstGeom prst="star4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40490" y="323101"/>
            <a:ext cx="314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Electronics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812" y="2101161"/>
            <a:ext cx="314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Sports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140086" y="3301585"/>
            <a:ext cx="3617592" cy="966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V="1">
            <a:off x="2320715" y="2162324"/>
            <a:ext cx="3617592" cy="966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Quad Arrow 37"/>
          <p:cNvSpPr/>
          <p:nvPr/>
        </p:nvSpPr>
        <p:spPr>
          <a:xfrm>
            <a:off x="5792726" y="369271"/>
            <a:ext cx="311285" cy="340468"/>
          </a:xfrm>
          <a:prstGeom prst="quad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3326861" y="4348952"/>
            <a:ext cx="314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Academics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0" name="4-Point Star 39"/>
          <p:cNvSpPr/>
          <p:nvPr/>
        </p:nvSpPr>
        <p:spPr>
          <a:xfrm>
            <a:off x="5771064" y="918060"/>
            <a:ext cx="408562" cy="369651"/>
          </a:xfrm>
          <a:prstGeom prst="star4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6179626" y="902020"/>
            <a:ext cx="314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Mechanical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8936" y="1358045"/>
            <a:ext cx="2947481" cy="20313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Decision Trees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More suitable for non linear data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Promotes model averaging techniques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04011" y="3697135"/>
            <a:ext cx="2947481" cy="92333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XGBoost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RandomForest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40032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04363" y="247696"/>
            <a:ext cx="8464987" cy="419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Modelling  Rudiments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2466" y="878485"/>
            <a:ext cx="6811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>
                <a:solidFill>
                  <a:schemeClr val="tx2"/>
                </a:solidFill>
                <a:hlinkClick r:id="rId2"/>
              </a:rPr>
              <a:t>www.r2d3.us/visual-intro-to-machine-learning-part-1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/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b)  Data distribution governs the model.</a:t>
            </a:r>
          </a:p>
          <a:p>
            <a:pPr marL="342900" indent="-342900">
              <a:buAutoNum type="alphaLcParenR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c)  Model interpretability and efficiency should be traded off.</a:t>
            </a:r>
          </a:p>
          <a:p>
            <a:pPr marL="342900" indent="-342900">
              <a:buAutoNum type="alphaLcParenR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d)  Simplest definition should be always taken into consideration.</a:t>
            </a:r>
          </a:p>
          <a:p>
            <a:pPr marL="342900" indent="-342900">
              <a:buAutoNum type="alphaLcParenR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e)  Linearity should be always checked.</a:t>
            </a:r>
          </a:p>
          <a:p>
            <a:pPr marL="342900" indent="-342900">
              <a:buAutoNum type="alphaLcParenR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AutoNum type="alphaLcParenR" startAt="6"/>
            </a:pPr>
            <a:r>
              <a:rPr lang="en-US" dirty="0" smtClean="0">
                <a:solidFill>
                  <a:schemeClr val="tx2"/>
                </a:solidFill>
              </a:rPr>
              <a:t>Feature engineering precedes Data Modelling</a:t>
            </a:r>
          </a:p>
          <a:p>
            <a:pPr marL="342900" indent="-342900">
              <a:buAutoNum type="alphaLcParenR" startAt="6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AutoNum type="alphaLcParenR" startAt="6"/>
            </a:pPr>
            <a:r>
              <a:rPr lang="en-US" dirty="0" smtClean="0">
                <a:solidFill>
                  <a:schemeClr val="tx2"/>
                </a:solidFill>
              </a:rPr>
              <a:t>No free lunch theorem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.potx" id="{F2FF7F8B-80DB-4760-B3BC-FC048FDE757B}" vid="{26ADC0C1-7476-429A-BB03-D62824D3C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125</Words>
  <Application>Microsoft Office PowerPoint</Application>
  <PresentationFormat>On-screen Show (16:9)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COGNIZANT_Corp_16x9</vt:lpstr>
      <vt:lpstr>PowerPoint Presentation</vt:lpstr>
      <vt:lpstr>Modelling </vt:lpstr>
      <vt:lpstr>Modelling </vt:lpstr>
      <vt:lpstr>Modelling 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Chedarada, Suresh (Cognizant)</dc:creator>
  <cp:lastModifiedBy>Krishnamoorthy, MadhuSudhanan (Cognizant)</cp:lastModifiedBy>
  <cp:revision>366</cp:revision>
  <dcterms:created xsi:type="dcterms:W3CDTF">2014-09-12T07:10:03Z</dcterms:created>
  <dcterms:modified xsi:type="dcterms:W3CDTF">2018-04-18T05:04:36Z</dcterms:modified>
</cp:coreProperties>
</file>