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2"/>
  </p:notesMasterIdLst>
  <p:handoutMasterIdLst>
    <p:handoutMasterId r:id="rId13"/>
  </p:handoutMasterIdLst>
  <p:sldIdLst>
    <p:sldId id="286" r:id="rId2"/>
    <p:sldId id="336" r:id="rId3"/>
    <p:sldId id="335" r:id="rId4"/>
    <p:sldId id="337" r:id="rId5"/>
    <p:sldId id="338" r:id="rId6"/>
    <p:sldId id="339" r:id="rId7"/>
    <p:sldId id="340" r:id="rId8"/>
    <p:sldId id="341" r:id="rId9"/>
    <p:sldId id="334" r:id="rId10"/>
    <p:sldId id="342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26">
          <p15:clr>
            <a:srgbClr val="A4A3A4"/>
          </p15:clr>
        </p15:guide>
        <p15:guide id="3" orient="horz" pos="2711">
          <p15:clr>
            <a:srgbClr val="A4A3A4"/>
          </p15:clr>
        </p15:guide>
        <p15:guide id="4" pos="256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gnizant Technology Solutions" initials="C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CCFF"/>
    <a:srgbClr val="0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7" autoAdjust="0"/>
    <p:restoredTop sz="94343" autoAdjust="0"/>
  </p:normalViewPr>
  <p:slideViewPr>
    <p:cSldViewPr snapToGrid="0">
      <p:cViewPr varScale="1">
        <p:scale>
          <a:sx n="95" d="100"/>
          <a:sy n="95" d="100"/>
        </p:scale>
        <p:origin x="948" y="84"/>
      </p:cViewPr>
      <p:guideLst>
        <p:guide orient="horz" pos="1620"/>
        <p:guide orient="horz" pos="626"/>
        <p:guide orient="horz" pos="2711"/>
        <p:guide pos="256"/>
        <p:guide pos="5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75018"/>
            <a:ext cx="9144000" cy="6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1" y="-1308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50B3C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01" y="337321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1" y="2123029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1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1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2" y="4651601"/>
            <a:ext cx="14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sz="900" dirty="0">
                <a:solidFill>
                  <a:srgbClr val="141414"/>
                </a:solidFill>
                <a:cs typeface="Arial"/>
              </a:rPr>
              <a:t>© </a:t>
            </a:r>
            <a:r>
              <a:rPr lang="en-US" sz="900" dirty="0" smtClean="0">
                <a:solidFill>
                  <a:srgbClr val="141414"/>
                </a:solidFill>
                <a:cs typeface="Arial"/>
              </a:rPr>
              <a:t>2018 </a:t>
            </a:r>
            <a:r>
              <a:rPr lang="en-US" sz="900" dirty="0">
                <a:solidFill>
                  <a:srgbClr val="141414"/>
                </a:solidFill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5591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7" y="4734920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19054"/>
          </a:xfrm>
        </p:spPr>
        <p:txBody>
          <a:bodyPr anchor="t"/>
          <a:lstStyle>
            <a:lvl1pPr>
              <a:defRPr sz="16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238125"/>
            <a:ext cx="8363857" cy="0"/>
          </a:xfrm>
          <a:prstGeom prst="line">
            <a:avLst/>
          </a:prstGeom>
          <a:ln w="6350" cmpd="sng">
            <a:solidFill>
              <a:schemeClr val="tx2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3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7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9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4"/>
            <a:ext cx="8333704" cy="470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8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223358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2" y="1559428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2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>
                <a:solidFill>
                  <a:srgbClr val="141414"/>
                </a:solidFill>
              </a:defRPr>
            </a:lvl2pPr>
            <a:lvl3pPr marL="914378" indent="0">
              <a:buNone/>
              <a:defRPr>
                <a:solidFill>
                  <a:srgbClr val="141414"/>
                </a:solidFill>
              </a:defRPr>
            </a:lvl3pPr>
            <a:lvl4pPr marL="1371566" indent="0">
              <a:buNone/>
              <a:defRPr>
                <a:solidFill>
                  <a:srgbClr val="141414"/>
                </a:solidFill>
              </a:defRPr>
            </a:lvl4pPr>
            <a:lvl5pPr marL="1828754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141414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8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/>
                </a:gs>
                <a:gs pos="100000">
                  <a:srgbClr val="00B0F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337321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9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</a:t>
            </a:r>
            <a:r>
              <a:rPr lang="en-US" sz="900" kern="0" dirty="0" smtClean="0">
                <a:solidFill>
                  <a:sysClr val="window" lastClr="FFFFFF"/>
                </a:solidFill>
                <a:cs typeface="Arial"/>
              </a:rPr>
              <a:t>2018 </a:t>
            </a: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7" y="4724410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189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189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4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spcBef>
          <a:spcPct val="0"/>
        </a:spcBef>
        <a:buNone/>
        <a:defRPr sz="1600" b="1" kern="1200" baseline="0">
          <a:solidFill>
            <a:srgbClr val="0099C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 Science – Day </a:t>
            </a:r>
            <a:r>
              <a:rPr lang="en-US" dirty="0" smtClean="0"/>
              <a:t>2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89" y="1186774"/>
            <a:ext cx="4955211" cy="29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28698" y="993626"/>
            <a:ext cx="1594027" cy="419054"/>
          </a:xfrm>
        </p:spPr>
        <p:txBody>
          <a:bodyPr/>
          <a:lstStyle/>
          <a:p>
            <a:r>
              <a:rPr lang="en-US" sz="2000" dirty="0" smtClean="0"/>
              <a:t>R Class Room Session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23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0859" y="666750"/>
            <a:ext cx="76070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largest earthquake measured 9.2 on the Richter scale.</a:t>
            </a:r>
          </a:p>
          <a:p>
            <a:r>
              <a:rPr lang="en-US" sz="1400" dirty="0"/>
              <a:t>Men are at least 10 times more likely than women to commit murder.</a:t>
            </a:r>
          </a:p>
          <a:p>
            <a:r>
              <a:rPr lang="en-US" sz="1400" dirty="0"/>
              <a:t>One in every 8 South Africans is HIV positive.</a:t>
            </a:r>
          </a:p>
          <a:p>
            <a:r>
              <a:rPr lang="en-US" sz="1400" dirty="0"/>
              <a:t>By the year 2020, there will be 15 people aged 65 and over for every new baby born.</a:t>
            </a:r>
          </a:p>
        </p:txBody>
      </p:sp>
      <p:sp>
        <p:nvSpPr>
          <p:cNvPr id="9" name="Rectangle 8"/>
          <p:cNvSpPr/>
          <p:nvPr/>
        </p:nvSpPr>
        <p:spPr>
          <a:xfrm>
            <a:off x="875490" y="1707107"/>
            <a:ext cx="78938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Which of the following are part(s) of statistics? Select all that apply.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A) numerical calculations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b)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graphs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c) interpretations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and decisions based on the numbers and graphs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75490" y="2809020"/>
            <a:ext cx="68385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Higher rates of ice cream consumption and drowning for a city correspond. This leads people to believe that eating ice cream can somehow put you at risk of drowning. Can you think of another interpretation? </a:t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yes</a:t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no</a:t>
            </a:r>
          </a:p>
        </p:txBody>
      </p:sp>
    </p:spTree>
    <p:extLst>
      <p:ext uri="{BB962C8B-B14F-4D97-AF65-F5344CB8AC3E}">
        <p14:creationId xmlns:p14="http://schemas.microsoft.com/office/powerpoint/2010/main" val="398584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244" y="297074"/>
            <a:ext cx="81732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You hear in a commercial that 80% of children prefer to eat a certain kind of cereal for breakfast. What do you conclude?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This cereal is superior to all others...at least according to kids.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You need to know more about where these data came from before making any conclusions.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20% of kids prefer to eat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Trix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. 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09244" y="2076757"/>
            <a:ext cx="70740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Two basic divisions of statistics are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inferential and descriptive.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population and sample.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sampling and scaling.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mean and median.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583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191" y="316530"/>
            <a:ext cx="61284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Check all that apply. Descriptive statistics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allow random assignment to experimental conditions.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use data from a sample to answer questions about a population.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summarize and describe data.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allow you to generalize beyond the data at hand. 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43191" y="2255682"/>
            <a:ext cx="747084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Which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of the following are descriptive statistics? </a:t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The mean age of people in Detroit. </a:t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The number of people who watched the 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superbowl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in the year 2002. </a:t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 prediction of next month's unemployment rate. </a:t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The median price of new homes sold in Miami. </a:t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The height of the tallest woman in the world. </a:t>
            </a:r>
          </a:p>
        </p:txBody>
      </p:sp>
    </p:spTree>
    <p:extLst>
      <p:ext uri="{BB962C8B-B14F-4D97-AF65-F5344CB8AC3E}">
        <p14:creationId xmlns:p14="http://schemas.microsoft.com/office/powerpoint/2010/main" val="271002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2646" y="321153"/>
            <a:ext cx="65467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Our data come from _______, but we really care most about ______.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theories; mathematical models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samples; populations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populations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; samples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subjective methods; objective methods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55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363" y="564825"/>
            <a:ext cx="397580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Which of the following are qualitative variables?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height measured in number of feet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weight measured in number of pounds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number of days it snowed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hair color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gender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average daily temperature </a:t>
            </a:r>
            <a:endParaRPr lang="en-US" sz="12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04363" y="247696"/>
            <a:ext cx="8464987" cy="419054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0171" y="523455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In a study of the effect of handedness on athletic ability, participants were divided into three groups: right-handed, left-handed, and ambidextrous. Athletic ability was measured on a 12-point scale. The independent variable is _________; the number of levels of the independent variable is _______.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athletic ability; three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athletic ability; twelve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handedness; three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handedness; twelve 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304363" y="3476870"/>
            <a:ext cx="83629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In a study of the effect of handedness on athletic ability, participants were divided into three groups: right-handed, left-handed, and ambidextrous. Athletic ability was measured on a 12-point scale. The dependent variable is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a. handedness. 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b. athletic ability. </a:t>
            </a:r>
            <a:r>
              <a:rPr lang="en-US" sz="12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c. not described.  d. both a and b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67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736" y="407348"/>
            <a:ext cx="4572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In a study of the effect of handedness on athletic ability, participants were divided into three groups: right-handed, left-handed, and ambidextrous. Athletic ability was measured on a 12-point scale. Check all that apply. The variable athletic ability is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discrete.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qualitative.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continuous.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quantitative.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 dependent variable.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an independent variable.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4795736" y="407348"/>
            <a:ext cx="41926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In an experiment on the effect of sleep on memory, the independent variable is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number of hours of sleep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recall score on a memory test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gender of the subjects 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 gender of the experimenter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68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28" y="475946"/>
            <a:ext cx="688940" cy="12242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5" y="1409021"/>
            <a:ext cx="1279914" cy="12242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037" y="466928"/>
            <a:ext cx="1300567" cy="13035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495" y="2362671"/>
            <a:ext cx="1432297" cy="5412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044" y="2362670"/>
            <a:ext cx="1432297" cy="5412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1593" y="2362669"/>
            <a:ext cx="1432297" cy="541237"/>
          </a:xfrm>
          <a:prstGeom prst="rect">
            <a:avLst/>
          </a:prstGeom>
        </p:spPr>
      </p:pic>
      <p:sp>
        <p:nvSpPr>
          <p:cNvPr id="16" name="Flowchart: Punched Tape 15"/>
          <p:cNvSpPr/>
          <p:nvPr/>
        </p:nvSpPr>
        <p:spPr>
          <a:xfrm>
            <a:off x="243191" y="2850335"/>
            <a:ext cx="1719465" cy="1770434"/>
          </a:xfrm>
          <a:prstGeom prst="flowChartPunchedTap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lphaLcParenR"/>
            </a:pPr>
            <a:r>
              <a:rPr lang="en-US" sz="1200" dirty="0" smtClean="0">
                <a:solidFill>
                  <a:schemeClr val="tx2"/>
                </a:solidFill>
              </a:rPr>
              <a:t>Memorization</a:t>
            </a:r>
          </a:p>
          <a:p>
            <a:pPr marL="342900" indent="-342900" algn="ctr">
              <a:buAutoNum type="alphaLcParenR"/>
            </a:pPr>
            <a:r>
              <a:rPr lang="en-US" sz="1200" dirty="0" smtClean="0">
                <a:solidFill>
                  <a:schemeClr val="tx2"/>
                </a:solidFill>
              </a:rPr>
              <a:t>Tips and tricks</a:t>
            </a:r>
          </a:p>
          <a:p>
            <a:pPr marL="342900" indent="-342900" algn="ctr">
              <a:buAutoNum type="alphaLcParenR"/>
            </a:pPr>
            <a:r>
              <a:rPr lang="en-US" sz="1200" dirty="0" smtClean="0">
                <a:solidFill>
                  <a:schemeClr val="tx2"/>
                </a:solidFill>
              </a:rPr>
              <a:t>Weightage based</a:t>
            </a: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231" y="3247886"/>
            <a:ext cx="981353" cy="975333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865170" y="4133103"/>
            <a:ext cx="16834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Revision</a:t>
            </a:r>
            <a:endParaRPr lang="en-US" sz="28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9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>
          <a:xfrm>
            <a:off x="3933690" y="1887192"/>
            <a:ext cx="866288" cy="369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4381" y="662376"/>
            <a:ext cx="7782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633" y="1049408"/>
            <a:ext cx="1536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Quantitative analysis</a:t>
            </a:r>
          </a:p>
        </p:txBody>
      </p:sp>
      <p:sp>
        <p:nvSpPr>
          <p:cNvPr id="6" name="Notched Right Arrow 5"/>
          <p:cNvSpPr/>
          <p:nvPr/>
        </p:nvSpPr>
        <p:spPr>
          <a:xfrm>
            <a:off x="962595" y="670907"/>
            <a:ext cx="875489" cy="360801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2009939" y="642760"/>
            <a:ext cx="1968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</a:rPr>
              <a:t>Decision Making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8169" y="1887192"/>
            <a:ext cx="77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</a:rPr>
              <a:t>Data</a:t>
            </a:r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 flipH="1">
            <a:off x="3336582" y="2194969"/>
            <a:ext cx="1030694" cy="77946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45396" y="2974437"/>
            <a:ext cx="1480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Representation</a:t>
            </a:r>
            <a:endParaRPr lang="en-US" sz="1200" b="1" dirty="0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51928" y="2974436"/>
            <a:ext cx="9044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Behavior</a:t>
            </a:r>
            <a:endParaRPr lang="en-US" sz="1200" b="1" dirty="0" smtClean="0">
              <a:solidFill>
                <a:schemeClr val="tx2"/>
              </a:solidFill>
            </a:endParaRPr>
          </a:p>
        </p:txBody>
      </p:sp>
      <p:cxnSp>
        <p:nvCxnSpPr>
          <p:cNvPr id="22" name="Straight Connector 21"/>
          <p:cNvCxnSpPr>
            <a:stCxn id="14" idx="2"/>
          </p:cNvCxnSpPr>
          <p:nvPr/>
        </p:nvCxnSpPr>
        <p:spPr>
          <a:xfrm>
            <a:off x="4367276" y="2194969"/>
            <a:ext cx="0" cy="6826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932532" y="2974435"/>
            <a:ext cx="112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Processing</a:t>
            </a:r>
            <a:endParaRPr lang="en-US" sz="1200" b="1" dirty="0" smtClean="0">
              <a:solidFill>
                <a:schemeClr val="tx2"/>
              </a:solidFill>
            </a:endParaRPr>
          </a:p>
        </p:txBody>
      </p:sp>
      <p:cxnSp>
        <p:nvCxnSpPr>
          <p:cNvPr id="26" name="Straight Connector 25"/>
          <p:cNvCxnSpPr>
            <a:stCxn id="14" idx="2"/>
          </p:cNvCxnSpPr>
          <p:nvPr/>
        </p:nvCxnSpPr>
        <p:spPr>
          <a:xfrm>
            <a:off x="4367276" y="2194969"/>
            <a:ext cx="1012113" cy="7794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5397" y="3293133"/>
            <a:ext cx="140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tx2"/>
                </a:solidFill>
              </a:rPr>
              <a:t>Linear Algebra</a:t>
            </a:r>
            <a:endParaRPr lang="en-US" sz="1200" i="1" dirty="0" smtClean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628828" y="3230681"/>
            <a:ext cx="1400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tx2"/>
                </a:solidFill>
              </a:rPr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tx2"/>
                </a:solidFill>
              </a:rPr>
              <a:t>Central Tendency</a:t>
            </a:r>
            <a:endParaRPr lang="en-US" sz="1200" i="1" dirty="0" smtClean="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44457" y="3230679"/>
            <a:ext cx="1400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tx2"/>
                </a:solidFill>
              </a:rPr>
              <a:t>Statistical computing </a:t>
            </a:r>
          </a:p>
        </p:txBody>
      </p:sp>
      <p:cxnSp>
        <p:nvCxnSpPr>
          <p:cNvPr id="32" name="Straight Connector 31"/>
          <p:cNvCxnSpPr>
            <a:stCxn id="30" idx="6"/>
          </p:cNvCxnSpPr>
          <p:nvPr/>
        </p:nvCxnSpPr>
        <p:spPr>
          <a:xfrm>
            <a:off x="4799978" y="2071858"/>
            <a:ext cx="12601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090820" y="1933358"/>
            <a:ext cx="112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Optimization</a:t>
            </a:r>
            <a:endParaRPr lang="en-US" sz="1200" b="1" dirty="0" smtClean="0">
              <a:solidFill>
                <a:schemeClr val="tx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0820" y="2188648"/>
            <a:ext cx="1506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tx2"/>
                </a:solidFill>
              </a:rPr>
              <a:t>Differential Calculus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tx2"/>
                </a:solidFill>
              </a:rPr>
              <a:t>Regularization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tx2"/>
                </a:solidFill>
              </a:rPr>
              <a:t>Hybrid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tx2"/>
                </a:solidFill>
              </a:rPr>
              <a:t>Averaging</a:t>
            </a:r>
          </a:p>
        </p:txBody>
      </p:sp>
      <p:cxnSp>
        <p:nvCxnSpPr>
          <p:cNvPr id="36" name="Straight Connector 35"/>
          <p:cNvCxnSpPr>
            <a:stCxn id="14" idx="0"/>
          </p:cNvCxnSpPr>
          <p:nvPr/>
        </p:nvCxnSpPr>
        <p:spPr>
          <a:xfrm flipV="1">
            <a:off x="4367276" y="1400783"/>
            <a:ext cx="0" cy="48640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51928" y="1196625"/>
            <a:ext cx="1127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Inference</a:t>
            </a:r>
            <a:endParaRPr lang="en-US" sz="1200" b="1" dirty="0" smtClean="0">
              <a:solidFill>
                <a:schemeClr val="tx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15587" y="1397318"/>
            <a:ext cx="1506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 dirty="0" smtClean="0">
                <a:solidFill>
                  <a:schemeClr val="tx2"/>
                </a:solidFill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55270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COGNIZANT_Corp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2017_Corporate.potx" id="{F2FF7F8B-80DB-4760-B3BC-FC048FDE757B}" vid="{26ADC0C1-7476-429A-BB03-D62824D3C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3869</TotalTime>
  <Words>373</Words>
  <Application>Microsoft Office PowerPoint</Application>
  <PresentationFormat>On-screen Show (16:9)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Verdana</vt:lpstr>
      <vt:lpstr>COGNIZANT_Corp_16x9</vt:lpstr>
      <vt:lpstr>PowerPoint Presentation</vt:lpstr>
      <vt:lpstr>Statistics </vt:lpstr>
      <vt:lpstr>PowerPoint Presentation</vt:lpstr>
      <vt:lpstr>PowerPoint Presentation</vt:lpstr>
      <vt:lpstr>PowerPoint Presentation</vt:lpstr>
      <vt:lpstr>Variables</vt:lpstr>
      <vt:lpstr>PowerPoint Presentation</vt:lpstr>
      <vt:lpstr>PowerPoint Presentation</vt:lpstr>
      <vt:lpstr>Data Science Equation</vt:lpstr>
      <vt:lpstr>R Class Room Session 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Chedarada, Suresh (Cognizant)</dc:creator>
  <cp:lastModifiedBy>Krishnamoorthy, MadhuSudhanan (Cognizant)</cp:lastModifiedBy>
  <cp:revision>351</cp:revision>
  <dcterms:created xsi:type="dcterms:W3CDTF">2014-09-12T07:10:03Z</dcterms:created>
  <dcterms:modified xsi:type="dcterms:W3CDTF">2018-03-27T08:56:07Z</dcterms:modified>
</cp:coreProperties>
</file>