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8" r:id="rId3"/>
    <p:sldId id="262" r:id="rId4"/>
    <p:sldId id="263" r:id="rId5"/>
    <p:sldId id="265" r:id="rId6"/>
    <p:sldId id="266" r:id="rId7"/>
    <p:sldId id="269" r:id="rId8"/>
    <p:sldId id="264" r:id="rId9"/>
    <p:sldId id="268" r:id="rId10"/>
    <p:sldId id="267" r:id="rId11"/>
    <p:sldId id="271" r:id="rId12"/>
    <p:sldId id="257" r:id="rId13"/>
    <p:sldId id="278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7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8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3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8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2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bootstrap.pypa.io/get-pip.py" TargetMode="External"/><Relationship Id="rId13" Type="http://schemas.openxmlformats.org/officeDocument/2006/relationships/hyperlink" Target="https://addons.mozilla.org/en-US/firefox/addon/selenium-ide/" TargetMode="External"/><Relationship Id="rId3" Type="http://schemas.openxmlformats.org/officeDocument/2006/relationships/hyperlink" Target="http://www.eclipse.org/downloads/download.php?file=/technology/epp/downloads/release/oxygen/1a/eclipse-jee-oxygen-1a-win32-x86_64.zip" TargetMode="External"/><Relationship Id="rId7" Type="http://schemas.openxmlformats.org/officeDocument/2006/relationships/hyperlink" Target="https://github.com/SeleniumHQ/selenium/wiki/InternetExplorerDriver" TargetMode="External"/><Relationship Id="rId12" Type="http://schemas.openxmlformats.org/officeDocument/2006/relationships/hyperlink" Target="https://openpyxl.readthedocs.io/en/default/" TargetMode="External"/><Relationship Id="rId2" Type="http://schemas.openxmlformats.org/officeDocument/2006/relationships/hyperlink" Target="https://www.python.org/ftp/python/3.6.3/python-3.6.3.exe" TargetMode="External"/><Relationship Id="rId16" Type="http://schemas.openxmlformats.org/officeDocument/2006/relationships/hyperlink" Target="https://addons.mozilla.org/es/firefox/addon/element-locator-for-webdriv/?src=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zilla/geckodriver/releases" TargetMode="External"/><Relationship Id="rId11" Type="http://schemas.openxmlformats.org/officeDocument/2006/relationships/hyperlink" Target="https://github.com/xmlrunner/unittest-xml-reporting" TargetMode="External"/><Relationship Id="rId5" Type="http://schemas.openxmlformats.org/officeDocument/2006/relationships/hyperlink" Target="https://sites.google.com/a/chromium.org/chromedriver/" TargetMode="External"/><Relationship Id="rId15" Type="http://schemas.openxmlformats.org/officeDocument/2006/relationships/hyperlink" Target="https://addons.mozilla.org/es/firefox/addon/firepath/" TargetMode="External"/><Relationship Id="rId10" Type="http://schemas.openxmlformats.org/officeDocument/2006/relationships/hyperlink" Target="https://docs.pytest.org/en/latest/getting-started.html" TargetMode="External"/><Relationship Id="rId4" Type="http://schemas.openxmlformats.org/officeDocument/2006/relationships/hyperlink" Target="http://marketplace.eclipse.org/node/114" TargetMode="External"/><Relationship Id="rId9" Type="http://schemas.openxmlformats.org/officeDocument/2006/relationships/hyperlink" Target="http://pypi.python.org/pypi/selenium" TargetMode="External"/><Relationship Id="rId14" Type="http://schemas.openxmlformats.org/officeDocument/2006/relationships/hyperlink" Target="https://addons.mozilla.org/es/firefox/addon/firebu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python.org/pypi/selenium" TargetMode="External"/><Relationship Id="rId2" Type="http://schemas.openxmlformats.org/officeDocument/2006/relationships/hyperlink" Target="https://bootstrap.pypa.io/get-pip.py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openpyxl.readthedocs.io/en/default/" TargetMode="External"/><Relationship Id="rId5" Type="http://schemas.openxmlformats.org/officeDocument/2006/relationships/hyperlink" Target="https://docs.pytest.org/en/latest/getting-started.html" TargetMode="External"/><Relationship Id="rId4" Type="http://schemas.openxmlformats.org/officeDocument/2006/relationships/hyperlink" Target="https://github.com/xmlrunner/unittest-xml-report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194560"/>
            <a:ext cx="9144000" cy="1234440"/>
          </a:xfrm>
        </p:spPr>
        <p:txBody>
          <a:bodyPr>
            <a:normAutofit/>
          </a:bodyPr>
          <a:lstStyle/>
          <a:p>
            <a:r>
              <a:rPr lang="es-AR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Taller de Automatización</a:t>
            </a:r>
            <a:endParaRPr lang="es-AR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6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178861" y="211394"/>
            <a:ext cx="11633983" cy="8539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Calculando el </a:t>
            </a:r>
            <a:r>
              <a:rPr lang="es-AR" sz="48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ROI</a:t>
            </a:r>
            <a:r>
              <a:rPr lang="es-A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AR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(Retorno de la Inversión) </a:t>
            </a:r>
            <a:endParaRPr lang="es-AR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78861" y="986511"/>
            <a:ext cx="11314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Si comparamos los costos de mantener el test manual contra el mantenimiento del test automatizado a largo plazo, en teoría podría ser de la siguiente manera: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2532186" y="2336906"/>
            <a:ext cx="5669030" cy="4009177"/>
            <a:chOff x="2782808" y="3237461"/>
            <a:chExt cx="4194517" cy="2966391"/>
          </a:xfrm>
        </p:grpSpPr>
        <p:cxnSp>
          <p:nvCxnSpPr>
            <p:cNvPr id="4" name="Conector recto de flecha 3"/>
            <p:cNvCxnSpPr/>
            <p:nvPr/>
          </p:nvCxnSpPr>
          <p:spPr>
            <a:xfrm flipV="1">
              <a:off x="2982351" y="3237461"/>
              <a:ext cx="14067" cy="2966391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/>
            <p:nvPr/>
          </p:nvCxnSpPr>
          <p:spPr>
            <a:xfrm flipV="1">
              <a:off x="2782808" y="6020972"/>
              <a:ext cx="4194517" cy="11724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Forma libre 16"/>
            <p:cNvSpPr/>
            <p:nvPr/>
          </p:nvSpPr>
          <p:spPr>
            <a:xfrm>
              <a:off x="3052689" y="4825219"/>
              <a:ext cx="3516923" cy="1181686"/>
            </a:xfrm>
            <a:custGeom>
              <a:avLst/>
              <a:gdLst>
                <a:gd name="connsiteX0" fmla="*/ 0 w 3516923"/>
                <a:gd name="connsiteY0" fmla="*/ 1181686 h 1181686"/>
                <a:gd name="connsiteX1" fmla="*/ 590843 w 3516923"/>
                <a:gd name="connsiteY1" fmla="*/ 351692 h 1181686"/>
                <a:gd name="connsiteX2" fmla="*/ 1322363 w 3516923"/>
                <a:gd name="connsiteY2" fmla="*/ 196947 h 1181686"/>
                <a:gd name="connsiteX3" fmla="*/ 3516923 w 3516923"/>
                <a:gd name="connsiteY3" fmla="*/ 0 h 118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6923" h="1181686">
                  <a:moveTo>
                    <a:pt x="0" y="1181686"/>
                  </a:moveTo>
                  <a:cubicBezTo>
                    <a:pt x="185224" y="848750"/>
                    <a:pt x="370449" y="515815"/>
                    <a:pt x="590843" y="351692"/>
                  </a:cubicBezTo>
                  <a:cubicBezTo>
                    <a:pt x="811237" y="187569"/>
                    <a:pt x="834683" y="255562"/>
                    <a:pt x="1322363" y="196947"/>
                  </a:cubicBezTo>
                  <a:cubicBezTo>
                    <a:pt x="1810043" y="138332"/>
                    <a:pt x="3062068" y="75028"/>
                    <a:pt x="3516923" y="0"/>
                  </a:cubicBezTo>
                </a:path>
              </a:pathLst>
            </a:custGeom>
            <a:noFill/>
            <a:ln w="762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3066757" y="3446585"/>
              <a:ext cx="3840480" cy="2574387"/>
            </a:xfrm>
            <a:custGeom>
              <a:avLst/>
              <a:gdLst>
                <a:gd name="connsiteX0" fmla="*/ 0 w 3840480"/>
                <a:gd name="connsiteY0" fmla="*/ 2574387 h 2574387"/>
                <a:gd name="connsiteX1" fmla="*/ 1266092 w 3840480"/>
                <a:gd name="connsiteY1" fmla="*/ 1533378 h 2574387"/>
                <a:gd name="connsiteX2" fmla="*/ 2307101 w 3840480"/>
                <a:gd name="connsiteY2" fmla="*/ 562707 h 2574387"/>
                <a:gd name="connsiteX3" fmla="*/ 3840480 w 3840480"/>
                <a:gd name="connsiteY3" fmla="*/ 0 h 257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0480" h="2574387">
                  <a:moveTo>
                    <a:pt x="0" y="2574387"/>
                  </a:moveTo>
                  <a:cubicBezTo>
                    <a:pt x="440787" y="2221522"/>
                    <a:pt x="881575" y="1868658"/>
                    <a:pt x="1266092" y="1533378"/>
                  </a:cubicBezTo>
                  <a:cubicBezTo>
                    <a:pt x="1650609" y="1198098"/>
                    <a:pt x="1878036" y="818270"/>
                    <a:pt x="2307101" y="562707"/>
                  </a:cubicBezTo>
                  <a:cubicBezTo>
                    <a:pt x="2736166" y="307144"/>
                    <a:pt x="3552092" y="150055"/>
                    <a:pt x="3840480" y="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Elipse 18"/>
            <p:cNvSpPr/>
            <p:nvPr/>
          </p:nvSpPr>
          <p:spPr>
            <a:xfrm>
              <a:off x="4149968" y="4923692"/>
              <a:ext cx="225083" cy="253218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4860025" y="6079902"/>
            <a:ext cx="142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Tiempo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880502" y="3994452"/>
            <a:ext cx="213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Costo Estimado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3777501" y="2963812"/>
            <a:ext cx="0" cy="1844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3749172" y="2857350"/>
            <a:ext cx="1679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Investigación Inicial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7650178" y="2881875"/>
            <a:ext cx="15030" cy="15152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7650178" y="3479576"/>
            <a:ext cx="142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Ahorro</a:t>
            </a:r>
          </a:p>
        </p:txBody>
      </p:sp>
      <p:cxnSp>
        <p:nvCxnSpPr>
          <p:cNvPr id="5123" name="Conector recto 5122"/>
          <p:cNvCxnSpPr/>
          <p:nvPr/>
        </p:nvCxnSpPr>
        <p:spPr>
          <a:xfrm>
            <a:off x="8363258" y="4881128"/>
            <a:ext cx="4783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8363257" y="5273586"/>
            <a:ext cx="478301" cy="0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8908860" y="4645740"/>
            <a:ext cx="1859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Test Manual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8908860" y="5045850"/>
            <a:ext cx="2267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Test Automatizado</a:t>
            </a:r>
          </a:p>
        </p:txBody>
      </p:sp>
    </p:spTree>
    <p:extLst>
      <p:ext uri="{BB962C8B-B14F-4D97-AF65-F5344CB8AC3E}">
        <p14:creationId xmlns:p14="http://schemas.microsoft.com/office/powerpoint/2010/main" val="146977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test automati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95" y="1084217"/>
            <a:ext cx="8470119" cy="449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5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268" y="260570"/>
            <a:ext cx="10515600" cy="1325562"/>
          </a:xfrm>
        </p:spPr>
        <p:txBody>
          <a:bodyPr/>
          <a:lstStyle/>
          <a:p>
            <a:r>
              <a:rPr lang="es-AR" dirty="0"/>
              <a:t>Herramientas e Implementación.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65760" y="1810544"/>
            <a:ext cx="5926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cap="all" dirty="0"/>
              <a:t>Lenguaje de programación</a:t>
            </a:r>
            <a:r>
              <a:rPr lang="es-AR" b="1" i="1" cap="all" dirty="0" smtClean="0"/>
              <a:t>:</a:t>
            </a:r>
          </a:p>
          <a:p>
            <a:endParaRPr lang="es-A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/>
              <a:t>Python </a:t>
            </a:r>
            <a:r>
              <a:rPr lang="es-AR" u="sng" dirty="0">
                <a:hlinkClick r:id="rId2"/>
              </a:rPr>
              <a:t>Versión </a:t>
            </a:r>
            <a:r>
              <a:rPr lang="es-AR" u="sng" dirty="0" smtClean="0">
                <a:hlinkClick r:id="rId2"/>
              </a:rPr>
              <a:t>3.6</a:t>
            </a:r>
            <a:endParaRPr lang="es-AR" u="sng" dirty="0" smtClean="0"/>
          </a:p>
          <a:p>
            <a:pPr lvl="0"/>
            <a:endParaRPr lang="es-AR" dirty="0"/>
          </a:p>
          <a:p>
            <a:r>
              <a:rPr lang="es-AR" b="1" i="1" u="sng" cap="all" dirty="0"/>
              <a:t>IDE (Integrated Development Environment</a:t>
            </a:r>
            <a:r>
              <a:rPr lang="es-AR" b="1" i="1" u="sng" cap="all" dirty="0" smtClean="0"/>
              <a:t>)</a:t>
            </a:r>
          </a:p>
          <a:p>
            <a:endParaRPr lang="es-A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/>
              <a:t>Eclipse IDE </a:t>
            </a:r>
            <a:r>
              <a:rPr lang="es-AR" u="sng" dirty="0">
                <a:hlinkClick r:id="rId3"/>
              </a:rPr>
              <a:t>(Oxygen o superior)</a:t>
            </a:r>
            <a:r>
              <a:rPr lang="es-AR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/>
              <a:t>Pydev </a:t>
            </a:r>
            <a:r>
              <a:rPr lang="es-AR" u="sng" dirty="0">
                <a:hlinkClick r:id="rId4"/>
              </a:rPr>
              <a:t>(plugin para eclipse</a:t>
            </a:r>
            <a:r>
              <a:rPr lang="es-AR" u="sng" dirty="0" smtClean="0">
                <a:hlinkClick r:id="rId4"/>
              </a:rPr>
              <a:t>)</a:t>
            </a:r>
            <a:endParaRPr lang="es-AR" u="sng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u="sng" dirty="0" smtClean="0"/>
          </a:p>
          <a:p>
            <a:pPr lvl="0"/>
            <a:endParaRPr lang="es-AR" dirty="0"/>
          </a:p>
          <a:p>
            <a:r>
              <a:rPr lang="es-AR" b="1" i="1" cap="all" dirty="0"/>
              <a:t>Web Drivers </a:t>
            </a:r>
            <a:r>
              <a:rPr lang="es-AR" b="1" i="1" cap="all" dirty="0" smtClean="0"/>
              <a:t>Selenium</a:t>
            </a:r>
          </a:p>
          <a:p>
            <a:endParaRPr lang="es-A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/>
              <a:t>Drivers: </a:t>
            </a:r>
            <a:r>
              <a:rPr lang="es-AR" u="sng" dirty="0">
                <a:hlinkClick r:id="rId5"/>
              </a:rPr>
              <a:t>Chrome</a:t>
            </a:r>
            <a:r>
              <a:rPr lang="es-AR" dirty="0"/>
              <a:t>, </a:t>
            </a:r>
            <a:r>
              <a:rPr lang="es-AR" u="sng" dirty="0">
                <a:hlinkClick r:id="rId6"/>
              </a:rPr>
              <a:t>Firefox</a:t>
            </a:r>
            <a:r>
              <a:rPr lang="es-AR" dirty="0"/>
              <a:t>, </a:t>
            </a:r>
            <a:r>
              <a:rPr lang="es-AR" u="sng" dirty="0">
                <a:hlinkClick r:id="rId7"/>
              </a:rPr>
              <a:t>IExplorer</a:t>
            </a:r>
            <a:r>
              <a:rPr lang="es-AR" dirty="0" smtClean="0"/>
              <a:t>.</a:t>
            </a:r>
          </a:p>
          <a:p>
            <a:pPr lvl="0"/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6291943" y="1586132"/>
            <a:ext cx="5773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cap="all" dirty="0" smtClean="0"/>
              <a:t>LIBRERÍAS</a:t>
            </a:r>
            <a:r>
              <a:rPr lang="es-AR" b="1" i="1" cap="all" dirty="0"/>
              <a:t>:</a:t>
            </a:r>
            <a:endParaRPr lang="es-A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u="sng" dirty="0">
                <a:hlinkClick r:id="rId8"/>
              </a:rPr>
              <a:t>pip (9.0.1</a:t>
            </a:r>
            <a:r>
              <a:rPr lang="es-AR" u="sng" dirty="0" smtClean="0">
                <a:hlinkClick r:id="rId8"/>
              </a:rPr>
              <a:t>)</a:t>
            </a:r>
            <a:endParaRPr lang="es-A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/>
              <a:t>Selenium </a:t>
            </a:r>
            <a:r>
              <a:rPr lang="es-AR" u="sng" dirty="0">
                <a:hlinkClick r:id="rId9"/>
              </a:rPr>
              <a:t>Webdriver para Python</a:t>
            </a:r>
            <a:r>
              <a:rPr lang="es-AR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u="sng" dirty="0">
                <a:hlinkClick r:id="rId10"/>
              </a:rPr>
              <a:t>Pytest</a:t>
            </a:r>
            <a:r>
              <a:rPr lang="es-AR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u="sng" dirty="0">
                <a:hlinkClick r:id="rId11"/>
              </a:rPr>
              <a:t>Unittest XML Reporting</a:t>
            </a:r>
            <a:r>
              <a:rPr lang="es-AR" i="1" cap="all" dirty="0"/>
              <a:t>.</a:t>
            </a:r>
            <a:endParaRPr lang="es-A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u="sng" dirty="0">
                <a:hlinkClick r:id="rId12"/>
              </a:rPr>
              <a:t>Openpyxl</a:t>
            </a:r>
            <a:r>
              <a:rPr lang="es-AR" i="1" cap="all" dirty="0"/>
              <a:t> (Opcional</a:t>
            </a:r>
            <a:r>
              <a:rPr lang="es-AR" i="1" cap="all" dirty="0" smtClean="0"/>
              <a:t>)</a:t>
            </a:r>
          </a:p>
          <a:p>
            <a:pPr lvl="0"/>
            <a:endParaRPr lang="es-AR" dirty="0"/>
          </a:p>
          <a:p>
            <a:r>
              <a:rPr lang="es-AR" b="1" i="1" cap="all" dirty="0"/>
              <a:t>Plugins Mozilla:</a:t>
            </a:r>
            <a:endParaRPr lang="es-A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u="sng" dirty="0">
                <a:hlinkClick r:id="rId13"/>
              </a:rPr>
              <a:t>Selenium IDE</a:t>
            </a:r>
            <a:r>
              <a:rPr lang="es-AR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u="sng" dirty="0">
                <a:hlinkClick r:id="rId14"/>
              </a:rPr>
              <a:t>Firebug</a:t>
            </a:r>
            <a:r>
              <a:rPr lang="es-AR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u="sng" dirty="0">
                <a:hlinkClick r:id="rId15"/>
              </a:rPr>
              <a:t>Firepath</a:t>
            </a:r>
            <a:r>
              <a:rPr lang="es-AR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u="sng" dirty="0">
                <a:hlinkClick r:id="rId16"/>
              </a:rPr>
              <a:t>WebDriver Element Locator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16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0058" y="653143"/>
            <a:ext cx="10148787" cy="8621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Selenium WebDriver</a:t>
            </a:r>
            <a:endParaRPr lang="es-AR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10058" y="2299062"/>
            <a:ext cx="61656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Selenium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</a:rPr>
              <a:t>WebDriver acepta comandos (enviados en </a:t>
            </a:r>
            <a:r>
              <a:rPr lang="es-A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Selenese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</a:rPr>
              <a:t> o vía el API de cliente) y los envía a un navegador. Esto se implementa a través de un controlador del navegador específico para cada navegador que envía los comandos y trae los resultados de </a:t>
            </a:r>
            <a:r>
              <a:rPr lang="es-A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regreso.</a:t>
            </a:r>
            <a:endParaRPr lang="es-AR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6375723" y="437004"/>
            <a:ext cx="4380081" cy="6097486"/>
            <a:chOff x="6375723" y="437004"/>
            <a:chExt cx="4380081" cy="6097486"/>
          </a:xfrm>
        </p:grpSpPr>
        <p:grpSp>
          <p:nvGrpSpPr>
            <p:cNvPr id="5" name="Grupo 4"/>
            <p:cNvGrpSpPr/>
            <p:nvPr/>
          </p:nvGrpSpPr>
          <p:grpSpPr>
            <a:xfrm>
              <a:off x="6375723" y="437004"/>
              <a:ext cx="4380081" cy="1726466"/>
              <a:chOff x="6375723" y="437004"/>
              <a:chExt cx="4380081" cy="1726466"/>
            </a:xfrm>
          </p:grpSpPr>
          <p:sp>
            <p:nvSpPr>
              <p:cNvPr id="13" name="CuadroTexto 12"/>
              <p:cNvSpPr txBox="1"/>
              <p:nvPr/>
            </p:nvSpPr>
            <p:spPr>
              <a:xfrm>
                <a:off x="7887120" y="944239"/>
                <a:ext cx="2868684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2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Arquitectura de Selenium WebDriver</a:t>
                </a:r>
                <a:endParaRPr lang="es-AR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18434" name="Picture 2" descr="Resultado de imagen para selenium webdriver arquitectur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5723" y="437004"/>
                <a:ext cx="1908356" cy="1726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o 13"/>
            <p:cNvGrpSpPr/>
            <p:nvPr/>
          </p:nvGrpSpPr>
          <p:grpSpPr>
            <a:xfrm>
              <a:off x="6549564" y="2151552"/>
              <a:ext cx="4206240" cy="4382938"/>
              <a:chOff x="6700656" y="2415415"/>
              <a:chExt cx="4206240" cy="4382938"/>
            </a:xfrm>
          </p:grpSpPr>
          <p:sp>
            <p:nvSpPr>
              <p:cNvPr id="3" name="CuadroTexto 2"/>
              <p:cNvSpPr txBox="1"/>
              <p:nvPr/>
            </p:nvSpPr>
            <p:spPr>
              <a:xfrm>
                <a:off x="6700656" y="2415415"/>
                <a:ext cx="4206240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2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Aplicación Web</a:t>
                </a:r>
                <a:endParaRPr lang="es-AR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6700656" y="3359860"/>
                <a:ext cx="4206240" cy="1058922"/>
                <a:chOff x="6700656" y="3590692"/>
                <a:chExt cx="4206240" cy="1058922"/>
              </a:xfrm>
            </p:grpSpPr>
            <p:sp>
              <p:nvSpPr>
                <p:cNvPr id="10" name="CuadroTexto 9"/>
                <p:cNvSpPr txBox="1"/>
                <p:nvPr/>
              </p:nvSpPr>
              <p:spPr>
                <a:xfrm>
                  <a:off x="6700656" y="4187949"/>
                  <a:ext cx="4206240" cy="461665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sz="24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Navegador</a:t>
                  </a:r>
                  <a:endParaRPr lang="es-AR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pic>
              <p:nvPicPr>
                <p:cNvPr id="4" name="Imagen 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48634"/>
                <a:stretch/>
              </p:blipFill>
              <p:spPr>
                <a:xfrm>
                  <a:off x="6888681" y="3590692"/>
                  <a:ext cx="4018215" cy="824187"/>
                </a:xfrm>
                <a:prstGeom prst="rect">
                  <a:avLst/>
                </a:prstGeom>
              </p:spPr>
            </p:pic>
          </p:grpSp>
          <p:sp>
            <p:nvSpPr>
              <p:cNvPr id="15" name="CuadroTexto 14"/>
              <p:cNvSpPr txBox="1"/>
              <p:nvPr/>
            </p:nvSpPr>
            <p:spPr>
              <a:xfrm>
                <a:off x="6700656" y="4968768"/>
                <a:ext cx="4206240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2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Selenium Web Driver</a:t>
                </a:r>
                <a:endParaRPr lang="es-AR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CuadroTexto 15"/>
              <p:cNvSpPr txBox="1"/>
              <p:nvPr/>
            </p:nvSpPr>
            <p:spPr>
              <a:xfrm>
                <a:off x="6700656" y="5967356"/>
                <a:ext cx="4206240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2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Selenium Test (Java, Python, Ruby, JavaScript, entre otros)</a:t>
                </a:r>
                <a:endParaRPr lang="es-AR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Conector recto de flecha 10"/>
              <p:cNvCxnSpPr>
                <a:stCxn id="3" idx="2"/>
              </p:cNvCxnSpPr>
              <p:nvPr/>
            </p:nvCxnSpPr>
            <p:spPr>
              <a:xfrm>
                <a:off x="8803776" y="2877080"/>
                <a:ext cx="0" cy="549986"/>
              </a:xfrm>
              <a:prstGeom prst="straightConnector1">
                <a:avLst/>
              </a:prstGeom>
              <a:ln w="38100" cap="flat" cmpd="sng" algn="ctr">
                <a:solidFill>
                  <a:srgbClr val="0070C0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/>
              <p:cNvCxnSpPr/>
              <p:nvPr/>
            </p:nvCxnSpPr>
            <p:spPr>
              <a:xfrm>
                <a:off x="8803776" y="4418782"/>
                <a:ext cx="0" cy="549986"/>
              </a:xfrm>
              <a:prstGeom prst="straightConnector1">
                <a:avLst/>
              </a:prstGeom>
              <a:ln w="38100" cap="flat" cmpd="sng" algn="ctr">
                <a:solidFill>
                  <a:srgbClr val="0070C0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>
                <a:off x="8803776" y="5430433"/>
                <a:ext cx="0" cy="549986"/>
              </a:xfrm>
              <a:prstGeom prst="straightConnector1">
                <a:avLst/>
              </a:prstGeom>
              <a:ln w="38100" cap="flat" cmpd="sng" algn="ctr">
                <a:solidFill>
                  <a:srgbClr val="0070C0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3572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0058" y="653143"/>
            <a:ext cx="10148787" cy="8621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endParaRPr lang="es-AR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70710" y="1747408"/>
            <a:ext cx="53035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</a:rPr>
              <a:t>Python es una lenguaje de programación de propósito general orientado a objetos. </a:t>
            </a:r>
            <a:endParaRPr lang="es-AR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A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A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Python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</a:rPr>
              <a:t>hace hincapié en la productividad a la hora de escribir </a:t>
            </a:r>
            <a:r>
              <a:rPr lang="es-A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código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</a:rPr>
              <a:t>pero siendo estricto con la forma que se escribe el código</a:t>
            </a:r>
          </a:p>
          <a:p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</a:rPr>
              <a:t>buscando así la mayor legibilidad de este</a:t>
            </a:r>
            <a:r>
              <a:rPr lang="es-A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s-A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A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Es Open Source por lo que su utilización es gratuita.</a:t>
            </a:r>
            <a:endParaRPr lang="es-AR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4338" name="Picture 2" descr="http://fabricadigital.org/wp-content/uploads/pytho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29" y="2576966"/>
            <a:ext cx="571500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92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0058" y="653143"/>
            <a:ext cx="10148787" cy="8621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Librerías Python</a:t>
            </a:r>
            <a:endParaRPr lang="es-AR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10058" y="1515291"/>
            <a:ext cx="5573484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PIP </a:t>
            </a:r>
            <a:r>
              <a:rPr lang="es-AR" sz="2400" u="sng" dirty="0">
                <a:hlinkClick r:id="rId2"/>
              </a:rPr>
              <a:t>(9.0.1)</a:t>
            </a:r>
            <a:endParaRPr lang="es-AR" sz="2400" dirty="0"/>
          </a:p>
          <a:p>
            <a:r>
              <a:rPr lang="es-A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Es una herramienta que permite instalar otras librerías o paquetes de Python, viene por defecto con Python desde la versión 2.7.9</a:t>
            </a:r>
          </a:p>
          <a:p>
            <a:endParaRPr lang="es-AR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10058" y="3940628"/>
            <a:ext cx="557348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Webdriver para Python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A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Utilizada para automatizar la interacción con el </a:t>
            </a:r>
            <a:r>
              <a:rPr lang="es-A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WebBrowser</a:t>
            </a:r>
            <a:r>
              <a:rPr lang="es-A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desde </a:t>
            </a:r>
            <a:r>
              <a:rPr lang="es-A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pyhton</a:t>
            </a:r>
            <a:endParaRPr lang="es-AR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975131" y="2792938"/>
            <a:ext cx="585981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s-AR" sz="24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Unittest XML Reporting</a:t>
            </a:r>
            <a:r>
              <a:rPr lang="es-AR" sz="2400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Permite crear test suites o correr un conjunto de casos de prueba y almacenar el resultado de las mismas en un archivo .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que puede ser consumido por otras aplicaciones para generar reportes.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975131" y="1515291"/>
            <a:ext cx="585981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s-AR" sz="2400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Pytest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Simplifica la ejecución de los test con soporte para testing funcional y librerías.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975131" y="5207172"/>
            <a:ext cx="557348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400" u="sng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Openpyxl</a:t>
            </a:r>
            <a:r>
              <a:rPr lang="es-AR" sz="2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esta librería puedes leer y escribir archivos de formato Microsoft Excel 2010 en formato </a:t>
            </a:r>
            <a:r>
              <a:rPr lang="es-AR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AR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xlsm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AR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xltx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AR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xltm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AR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2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0059" y="970223"/>
            <a:ext cx="8144134" cy="8193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Agenda:</a:t>
            </a:r>
            <a:endParaRPr lang="es-AR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65760" y="1745230"/>
            <a:ext cx="109989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000" b="1" i="1" cap="all" dirty="0" smtClean="0"/>
              <a:t>¿</a:t>
            </a:r>
            <a:r>
              <a:rPr lang="es-AR" sz="3000" b="1" i="1" dirty="0" smtClean="0"/>
              <a:t>Que Es La  Automatización de Pruebas</a:t>
            </a:r>
            <a:r>
              <a:rPr lang="es-AR" sz="3000" b="1" i="1" cap="all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3000" b="1" i="1" dirty="0" smtClean="0"/>
              <a:t>Alcance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3000" b="1" i="1" dirty="0" smtClean="0"/>
              <a:t>Ventajas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3000" b="1" i="1" dirty="0" smtClean="0"/>
              <a:t>¿Cuándo Automatizar?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3000" b="1" i="1" dirty="0"/>
              <a:t>Ciclo de vida de las Pruebas </a:t>
            </a:r>
            <a:r>
              <a:rPr lang="es-AR" sz="3000" b="1" i="1" dirty="0" smtClean="0"/>
              <a:t>Automatizadas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3000" b="1" i="1" dirty="0">
                <a:solidFill>
                  <a:prstClr val="black"/>
                </a:solidFill>
              </a:rPr>
              <a:t>Demostración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3000" b="1" i="1" dirty="0">
                <a:solidFill>
                  <a:prstClr val="black"/>
                </a:solidFill>
              </a:rPr>
              <a:t>Lenguajes De Programación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3000" b="1" i="1" dirty="0">
                <a:solidFill>
                  <a:prstClr val="black"/>
                </a:solidFill>
              </a:rPr>
              <a:t>Herramientas Para </a:t>
            </a:r>
            <a:r>
              <a:rPr lang="es-AR" sz="3000" b="1" i="1" dirty="0" smtClean="0">
                <a:solidFill>
                  <a:prstClr val="black"/>
                </a:solidFill>
              </a:rPr>
              <a:t>Automatizar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3000" b="1" i="1" dirty="0">
                <a:solidFill>
                  <a:prstClr val="black"/>
                </a:solidFill>
              </a:rPr>
              <a:t>Configuración De </a:t>
            </a:r>
            <a:r>
              <a:rPr lang="es-AR" sz="3000" b="1" i="1" dirty="0" smtClean="0">
                <a:solidFill>
                  <a:prstClr val="black"/>
                </a:solidFill>
              </a:rPr>
              <a:t>Entornos</a:t>
            </a:r>
            <a:endParaRPr lang="es-AR" sz="3000" b="1" i="1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sz="3000" b="1" i="1" dirty="0">
                <a:solidFill>
                  <a:prstClr val="black"/>
                </a:solidFill>
              </a:rPr>
              <a:t>Introducción al Patrón de diseño Page </a:t>
            </a:r>
            <a:r>
              <a:rPr lang="es-AR" sz="3000" b="1" i="1" dirty="0" err="1">
                <a:solidFill>
                  <a:prstClr val="black"/>
                </a:solidFill>
              </a:rPr>
              <a:t>Objects</a:t>
            </a:r>
            <a:r>
              <a:rPr lang="es-AR" sz="3000" b="1" i="1" dirty="0">
                <a:solidFill>
                  <a:prstClr val="black"/>
                </a:solidFill>
              </a:rPr>
              <a:t> </a:t>
            </a:r>
            <a:r>
              <a:rPr lang="es-AR" sz="3000" b="1" i="1" dirty="0" err="1" smtClean="0">
                <a:solidFill>
                  <a:prstClr val="black"/>
                </a:solidFill>
              </a:rPr>
              <a:t>Model</a:t>
            </a:r>
            <a:r>
              <a:rPr lang="es-AR" sz="3000" b="1" i="1" dirty="0" smtClean="0">
                <a:solidFill>
                  <a:prstClr val="black"/>
                </a:solidFill>
              </a:rPr>
              <a:t> </a:t>
            </a:r>
            <a:r>
              <a:rPr lang="es-AR" sz="3000" b="1" i="1" dirty="0">
                <a:solidFill>
                  <a:prstClr val="black"/>
                </a:solidFill>
              </a:rPr>
              <a:t>(</a:t>
            </a:r>
            <a:r>
              <a:rPr lang="es-AR" sz="3000" b="1" i="1" dirty="0" smtClean="0">
                <a:solidFill>
                  <a:prstClr val="black"/>
                </a:solidFill>
              </a:rPr>
              <a:t>POM</a:t>
            </a:r>
            <a:r>
              <a:rPr lang="es-AR" sz="3000" b="1" i="1" dirty="0">
                <a:solidFill>
                  <a:prstClr val="black"/>
                </a:solidFill>
              </a:rPr>
              <a:t>)</a:t>
            </a:r>
            <a:endParaRPr lang="es-AR" sz="3000" b="1" i="1" dirty="0"/>
          </a:p>
          <a:p>
            <a:pPr lvl="0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802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0059" y="512467"/>
            <a:ext cx="10762741" cy="1319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¿Que Es La  </a:t>
            </a:r>
            <a:r>
              <a:rPr lang="es-AR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Automatización de Pruebas?</a:t>
            </a:r>
            <a:endParaRPr lang="es-AR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10059" y="1972491"/>
            <a:ext cx="70006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dirty="0" smtClean="0"/>
          </a:p>
          <a:p>
            <a:r>
              <a:rPr lang="es-AR" sz="2800" dirty="0" smtClean="0"/>
              <a:t>"</a:t>
            </a:r>
            <a:r>
              <a:rPr lang="es-AR" sz="2800" dirty="0"/>
              <a:t>La automatización no hace lo que los </a:t>
            </a:r>
            <a:r>
              <a:rPr lang="es-AR" sz="2800" dirty="0" err="1"/>
              <a:t>testers</a:t>
            </a:r>
            <a:r>
              <a:rPr lang="es-AR" sz="2800" dirty="0"/>
              <a:t> hacían, a menos que ignores la mayoría de las cosas que realmente hace un </a:t>
            </a:r>
            <a:r>
              <a:rPr lang="es-AR" sz="2800" dirty="0" err="1"/>
              <a:t>tester</a:t>
            </a:r>
            <a:r>
              <a:rPr lang="es-AR" sz="2800" dirty="0"/>
              <a:t>. El testing automatizado es para extender el alcance del trabajo de los </a:t>
            </a:r>
            <a:r>
              <a:rPr lang="es-AR" sz="2800" dirty="0" err="1"/>
              <a:t>testers</a:t>
            </a:r>
            <a:r>
              <a:rPr lang="es-AR" sz="2800" dirty="0"/>
              <a:t>, no para sustituirlo</a:t>
            </a:r>
            <a:r>
              <a:rPr lang="es-AR" sz="2800" dirty="0" smtClean="0"/>
              <a:t>".</a:t>
            </a:r>
          </a:p>
          <a:p>
            <a:endParaRPr lang="es-AR" sz="2800" dirty="0"/>
          </a:p>
          <a:p>
            <a:pPr algn="r"/>
            <a:r>
              <a:rPr lang="es-AR" sz="2800" dirty="0"/>
              <a:t>James Bach </a:t>
            </a:r>
          </a:p>
        </p:txBody>
      </p:sp>
      <p:pic>
        <p:nvPicPr>
          <p:cNvPr id="3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915" y="1580030"/>
            <a:ext cx="465772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7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0059" y="653143"/>
            <a:ext cx="8137108" cy="1319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¿Que Es La  </a:t>
            </a:r>
            <a:r>
              <a:rPr lang="es-AR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Automatización de Pruebas?</a:t>
            </a:r>
            <a:endParaRPr lang="es-AR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624251" y="2155371"/>
            <a:ext cx="71513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000000"/>
                </a:solidFill>
                <a:latin typeface="Arial" panose="020B0604020202020204" pitchFamily="34" charset="0"/>
              </a:rPr>
              <a:t>La automatización refiere a una tecnología que permita automatizar procesos manuales, trayendo varias ventajas asociadas</a:t>
            </a: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endParaRPr lang="es-AR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rgbClr val="000000"/>
                </a:solidFill>
                <a:latin typeface="Arial" panose="020B0604020202020204" pitchFamily="34" charset="0"/>
              </a:rPr>
              <a:t>Mejora la </a:t>
            </a: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calidad, lo que disminuye la cantidad de errores </a:t>
            </a:r>
            <a:r>
              <a:rPr lang="es-AR" sz="2800" dirty="0">
                <a:solidFill>
                  <a:srgbClr val="000000"/>
                </a:solidFill>
                <a:latin typeface="Arial" panose="020B0604020202020204" pitchFamily="34" charset="0"/>
              </a:rPr>
              <a:t>humanos</a:t>
            </a: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AR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rgbClr val="000000"/>
                </a:solidFill>
                <a:latin typeface="Arial" panose="020B0604020202020204" pitchFamily="34" charset="0"/>
              </a:rPr>
              <a:t>Mejora la </a:t>
            </a: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eficiencia y la eficacia del ciclo de pruebas y de  producción en general.</a:t>
            </a: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39" y="2320796"/>
            <a:ext cx="3996181" cy="45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05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0059" y="653143"/>
            <a:ext cx="8137108" cy="1319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Alcance y </a:t>
            </a:r>
            <a:r>
              <a:rPr lang="es-AR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Ventajas</a:t>
            </a:r>
            <a:endParaRPr lang="es-AR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10059" y="2507974"/>
            <a:ext cx="11328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A largo plazo, se reducen los costos en ejecución de pruebas.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Menor ocupación de recursos.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 puede hacer mayor énfasis en las pruebas que necesiten intervención humana y/o que no se puedan automatizar.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596" y="117660"/>
            <a:ext cx="4067404" cy="22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0059" y="653143"/>
            <a:ext cx="8137108" cy="1319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Alcance y </a:t>
            </a:r>
            <a:r>
              <a:rPr lang="es-AR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Ventajas</a:t>
            </a:r>
            <a:endParaRPr lang="es-AR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10059" y="2507974"/>
            <a:ext cx="11328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Mejorar el performance en la ejecución de las pruebas.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Reducción </a:t>
            </a:r>
            <a:r>
              <a:rPr lang="es-AR" sz="2800" dirty="0">
                <a:solidFill>
                  <a:srgbClr val="000000"/>
                </a:solidFill>
                <a:latin typeface="Arial" panose="020B0604020202020204" pitchFamily="34" charset="0"/>
              </a:rPr>
              <a:t>del esfuerzo </a:t>
            </a: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en ejecución de pruebas manuales.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Reutilización de los Scripts de prueba.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Mayor control en el mantenimiento de la calidad del producto.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596" y="117660"/>
            <a:ext cx="4067404" cy="22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5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0059" y="653143"/>
            <a:ext cx="8137108" cy="13193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Alcance y </a:t>
            </a:r>
            <a:r>
              <a:rPr lang="es-AR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Ventajas</a:t>
            </a:r>
            <a:endParaRPr lang="es-AR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10059" y="2507974"/>
            <a:ext cx="11328512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Elaborar </a:t>
            </a:r>
            <a:r>
              <a:rPr lang="es-AR" sz="2800" dirty="0">
                <a:solidFill>
                  <a:srgbClr val="000000"/>
                </a:solidFill>
                <a:latin typeface="Arial" panose="020B0604020202020204" pitchFamily="34" charset="0"/>
              </a:rPr>
              <a:t>un sistema más confiable.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rgbClr val="000000"/>
                </a:solidFill>
                <a:latin typeface="Arial" panose="020B0604020202020204" pitchFamily="34" charset="0"/>
              </a:rPr>
              <a:t>Mejorar la calidad de las pruebas.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rgbClr val="000000"/>
                </a:solidFill>
                <a:latin typeface="Arial" panose="020B0604020202020204" pitchFamily="34" charset="0"/>
              </a:rPr>
              <a:t>Generar automáticamente informes.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rgbClr val="000000"/>
                </a:solidFill>
                <a:latin typeface="Arial" panose="020B0604020202020204" pitchFamily="34" charset="0"/>
              </a:rPr>
              <a:t>Facilitar las pruebas de regresión.</a:t>
            </a:r>
            <a:endParaRPr lang="es-AR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596" y="117660"/>
            <a:ext cx="4067404" cy="22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0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10058" y="653143"/>
            <a:ext cx="10148787" cy="8621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¿Cuándo Se Automatiza</a:t>
            </a:r>
            <a:r>
              <a:rPr lang="es-AR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es-AR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42536" y="1747408"/>
            <a:ext cx="10579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Se puede automatizar los casos de prueba cuando:</a:t>
            </a:r>
          </a:p>
          <a:p>
            <a:endParaRPr lang="es-AR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El sistema haya alcanzado cierto grado de madurez en el cual ya no va a ser sometido a cambios drásticos en cuanto a funcionalidad.</a:t>
            </a:r>
          </a:p>
          <a:p>
            <a:pPr>
              <a:buFont typeface="Arial" panose="020B0604020202020204" pitchFamily="34" charset="0"/>
              <a:buChar char="•"/>
            </a:pPr>
            <a:endParaRPr lang="es-AR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Cuando se el conjunto de regresiones planeadas son inferiores en relación al Tiempo/Esfuerzo/Inversión que conllevaría automatizar las pruebas.</a:t>
            </a:r>
          </a:p>
        </p:txBody>
      </p:sp>
    </p:spTree>
    <p:extLst>
      <p:ext uri="{BB962C8B-B14F-4D97-AF65-F5344CB8AC3E}">
        <p14:creationId xmlns:p14="http://schemas.microsoft.com/office/powerpoint/2010/main" val="199416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78861" y="438398"/>
            <a:ext cx="11633983" cy="8539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Ciclo de vida de las Pruebas Automatizadas.</a:t>
            </a:r>
            <a:endParaRPr lang="es-AR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6" name="Grupo 55"/>
          <p:cNvGrpSpPr/>
          <p:nvPr/>
        </p:nvGrpSpPr>
        <p:grpSpPr>
          <a:xfrm>
            <a:off x="178861" y="1433882"/>
            <a:ext cx="11810666" cy="5153038"/>
            <a:chOff x="178861" y="1104314"/>
            <a:chExt cx="11810666" cy="5153038"/>
          </a:xfrm>
        </p:grpSpPr>
        <p:sp>
          <p:nvSpPr>
            <p:cNvPr id="2" name="CuadroTexto 1"/>
            <p:cNvSpPr txBox="1"/>
            <p:nvPr/>
          </p:nvSpPr>
          <p:spPr>
            <a:xfrm>
              <a:off x="178861" y="1104314"/>
              <a:ext cx="2522136" cy="1077218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b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Estudio del Sistema y Confirmación de los Requerimientos Técnicos.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261863" y="1286281"/>
              <a:ext cx="2522136" cy="58477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b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Evaluación y selección de herramientas.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6344865" y="1162184"/>
              <a:ext cx="2522136" cy="83099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b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Prueba de desempeño y Utilización de las herramientas.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9467391" y="1227424"/>
              <a:ext cx="2522136" cy="83099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b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Selección de las metodología de prueba automatizada.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116664" y="2639522"/>
              <a:ext cx="2522136" cy="5847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b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Aplicación, Soporte y Desarrollo.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729718" y="2414460"/>
              <a:ext cx="2522136" cy="10772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b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Actualizaciones en las herramientas / Metodologías de trabajo.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78861" y="4331393"/>
              <a:ext cx="2522136" cy="58477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b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Análisis de resultados y reporte de defectos.</a:t>
              </a: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261863" y="4331393"/>
              <a:ext cx="2522136" cy="58477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b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Ejecución de test / </a:t>
              </a:r>
            </a:p>
            <a:p>
              <a:pPr algn="ctr"/>
              <a:r>
                <a:rPr lang="es-AR" sz="1600" b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Test de regresión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6344865" y="4331393"/>
              <a:ext cx="2522136" cy="58477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b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Análisis y aprobación de Scripts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67391" y="4331393"/>
              <a:ext cx="2522136" cy="83099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b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Desarrollo de test automatizado, scripts y escenario de prueba.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59396" y="5672577"/>
              <a:ext cx="2522136" cy="58477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b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Sumario de resultados y reportes.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906128" y="5672576"/>
              <a:ext cx="2522136" cy="5847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b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Mantenimiento de Scripts.</a:t>
              </a:r>
            </a:p>
          </p:txBody>
        </p:sp>
        <p:cxnSp>
          <p:nvCxnSpPr>
            <p:cNvPr id="18" name="Conector recto de flecha 17"/>
            <p:cNvCxnSpPr>
              <a:stCxn id="2" idx="3"/>
            </p:cNvCxnSpPr>
            <p:nvPr/>
          </p:nvCxnSpPr>
          <p:spPr>
            <a:xfrm flipV="1">
              <a:off x="2700997" y="1642922"/>
              <a:ext cx="560866" cy="1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5823523" y="1577682"/>
              <a:ext cx="560866" cy="1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V="1">
              <a:off x="8886763" y="1577610"/>
              <a:ext cx="560866" cy="1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>
              <a:off x="9273206" y="2951010"/>
              <a:ext cx="1455253" cy="2059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>
              <a:off x="5617448" y="2945730"/>
              <a:ext cx="1090918" cy="1056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endCxn id="15" idx="0"/>
            </p:cNvCxnSpPr>
            <p:nvPr/>
          </p:nvCxnSpPr>
          <p:spPr>
            <a:xfrm>
              <a:off x="10728459" y="2106583"/>
              <a:ext cx="0" cy="222481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ector angular 35"/>
            <p:cNvCxnSpPr>
              <a:stCxn id="13" idx="0"/>
              <a:endCxn id="11" idx="2"/>
            </p:cNvCxnSpPr>
            <p:nvPr/>
          </p:nvCxnSpPr>
          <p:spPr>
            <a:xfrm rot="5400000" flipH="1" flipV="1">
              <a:off x="5837001" y="2177609"/>
              <a:ext cx="839715" cy="3467855"/>
            </a:xfrm>
            <a:prstGeom prst="bentConnector3">
              <a:avLst>
                <a:gd name="adj1" fmla="val 50000"/>
              </a:avLst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/>
            <p:nvPr/>
          </p:nvCxnSpPr>
          <p:spPr>
            <a:xfrm flipH="1">
              <a:off x="1439929" y="4916168"/>
              <a:ext cx="10049" cy="756409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Conector angular 43"/>
            <p:cNvCxnSpPr>
              <a:stCxn id="17" idx="1"/>
            </p:cNvCxnSpPr>
            <p:nvPr/>
          </p:nvCxnSpPr>
          <p:spPr>
            <a:xfrm rot="10800000">
              <a:off x="7571352" y="4952896"/>
              <a:ext cx="334777" cy="1012069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Conector angular 46"/>
            <p:cNvCxnSpPr>
              <a:endCxn id="17" idx="3"/>
            </p:cNvCxnSpPr>
            <p:nvPr/>
          </p:nvCxnSpPr>
          <p:spPr>
            <a:xfrm rot="5400000">
              <a:off x="10257042" y="5333611"/>
              <a:ext cx="802575" cy="460130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>
              <a:endCxn id="14" idx="3"/>
            </p:cNvCxnSpPr>
            <p:nvPr/>
          </p:nvCxnSpPr>
          <p:spPr>
            <a:xfrm flipH="1">
              <a:off x="8867001" y="4623780"/>
              <a:ext cx="560867" cy="1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/>
            <p:nvPr/>
          </p:nvCxnSpPr>
          <p:spPr>
            <a:xfrm flipH="1">
              <a:off x="5783998" y="4629859"/>
              <a:ext cx="560867" cy="1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ector recto de flecha 54"/>
            <p:cNvCxnSpPr/>
            <p:nvPr/>
          </p:nvCxnSpPr>
          <p:spPr>
            <a:xfrm flipH="1">
              <a:off x="2681571" y="4623780"/>
              <a:ext cx="560867" cy="1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30807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659</TotalTime>
  <Words>784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Calibri</vt:lpstr>
      <vt:lpstr>Blank</vt:lpstr>
      <vt:lpstr>Taller de Automatización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Herramientas e Implementación.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CONFIGURACIÓN DEL PYTHON TEST FRAMEWORK</dc:title>
  <dc:creator>Mervin Diaz</dc:creator>
  <cp:lastModifiedBy>Mervin Diaz</cp:lastModifiedBy>
  <cp:revision>41</cp:revision>
  <dcterms:created xsi:type="dcterms:W3CDTF">2017-12-05T22:19:38Z</dcterms:created>
  <dcterms:modified xsi:type="dcterms:W3CDTF">2018-11-03T15:24:56Z</dcterms:modified>
</cp:coreProperties>
</file>