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83" r:id="rId3"/>
    <p:sldId id="307" r:id="rId4"/>
    <p:sldId id="416" r:id="rId5"/>
    <p:sldId id="410" r:id="rId6"/>
    <p:sldId id="411" r:id="rId7"/>
    <p:sldId id="412" r:id="rId8"/>
    <p:sldId id="414" r:id="rId9"/>
    <p:sldId id="415" r:id="rId10"/>
    <p:sldId id="417" r:id="rId11"/>
    <p:sldId id="413" r:id="rId12"/>
    <p:sldId id="37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  <a:srgbClr val="3CCE08"/>
    <a:srgbClr val="C0C0C0"/>
    <a:srgbClr val="FF3300"/>
    <a:srgbClr val="0099FF"/>
    <a:srgbClr val="CCF5B7"/>
    <a:srgbClr val="246A36"/>
    <a:srgbClr val="EAEAEA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3" autoAdjust="0"/>
    <p:restoredTop sz="86023" autoAdjust="0"/>
  </p:normalViewPr>
  <p:slideViewPr>
    <p:cSldViewPr>
      <p:cViewPr varScale="1">
        <p:scale>
          <a:sx n="91" d="100"/>
          <a:sy n="91" d="100"/>
        </p:scale>
        <p:origin x="-7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quatrosem:Documents:Daniel:EclipseWKS:csp%20chinese:grafic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quatrosem:Documents:Daniel:EclipseWKS:csp%20chinese:grafic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quatrosem:Documents:Daniel:EclipseWKS:csp%20chinese:grafic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BackTracking</c:v>
          </c:tx>
          <c:val>
            <c:numRef>
              <c:f>Sheet1!$C$6:$H$6</c:f>
              <c:numCache>
                <c:formatCode>General</c:formatCode>
                <c:ptCount val="6"/>
                <c:pt idx="0">
                  <c:v>1152.0</c:v>
                </c:pt>
                <c:pt idx="1">
                  <c:v>3946.0</c:v>
                </c:pt>
                <c:pt idx="2">
                  <c:v>4139.0</c:v>
                </c:pt>
                <c:pt idx="3">
                  <c:v>4104.0</c:v>
                </c:pt>
                <c:pt idx="4">
                  <c:v>1450.0</c:v>
                </c:pt>
                <c:pt idx="5">
                  <c:v>3218.0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911176"/>
        <c:axId val="2056617624"/>
      </c:lineChart>
      <c:catAx>
        <c:axId val="2087911176"/>
        <c:scaling>
          <c:orientation val="minMax"/>
        </c:scaling>
        <c:delete val="1"/>
        <c:axPos val="b"/>
        <c:majorTickMark val="out"/>
        <c:minorTickMark val="none"/>
        <c:tickLblPos val="nextTo"/>
        <c:crossAx val="2056617624"/>
        <c:crosses val="autoZero"/>
        <c:auto val="1"/>
        <c:lblAlgn val="ctr"/>
        <c:lblOffset val="100"/>
        <c:noMultiLvlLbl val="0"/>
      </c:catAx>
      <c:valAx>
        <c:axId val="2056617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911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Sheet1!$C$13:$G$13</c:f>
              <c:strCache>
                <c:ptCount val="5"/>
                <c:pt idx="0">
                  <c:v>BackTracking</c:v>
                </c:pt>
                <c:pt idx="1">
                  <c:v>H. mais Restritivo</c:v>
                </c:pt>
                <c:pt idx="2">
                  <c:v>H. menos Restritivo</c:v>
                </c:pt>
                <c:pt idx="3">
                  <c:v>H. mais Restringido</c:v>
                </c:pt>
                <c:pt idx="4">
                  <c:v>H. menos Restringido</c:v>
                </c:pt>
              </c:strCache>
            </c:strRef>
          </c:cat>
          <c:val>
            <c:numRef>
              <c:f>Sheet1!$C$14:$G$14</c:f>
              <c:numCache>
                <c:formatCode>0</c:formatCode>
                <c:ptCount val="5"/>
                <c:pt idx="0">
                  <c:v>3000.0</c:v>
                </c:pt>
                <c:pt idx="1">
                  <c:v>20.0</c:v>
                </c:pt>
                <c:pt idx="2">
                  <c:v>10000.0</c:v>
                </c:pt>
                <c:pt idx="3">
                  <c:v>15.0</c:v>
                </c:pt>
                <c:pt idx="4">
                  <c:v>20000.0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571416"/>
        <c:axId val="2131630328"/>
      </c:barChart>
      <c:catAx>
        <c:axId val="21205714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31630328"/>
        <c:crosses val="autoZero"/>
        <c:auto val="1"/>
        <c:lblAlgn val="ctr"/>
        <c:lblOffset val="100"/>
        <c:noMultiLvlLbl val="0"/>
      </c:catAx>
      <c:valAx>
        <c:axId val="213163032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120571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Sheet1!$K$41:$L$41</c:f>
              <c:strCache>
                <c:ptCount val="2"/>
                <c:pt idx="0">
                  <c:v>H. mais Restringido com Mais Restrito</c:v>
                </c:pt>
                <c:pt idx="1">
                  <c:v>H. menos Restringido com Menos Restrito</c:v>
                </c:pt>
              </c:strCache>
            </c:strRef>
          </c:cat>
          <c:val>
            <c:numRef>
              <c:f>Sheet1!$K$42:$L$42</c:f>
              <c:numCache>
                <c:formatCode>0</c:formatCode>
                <c:ptCount val="2"/>
                <c:pt idx="0">
                  <c:v>12.0</c:v>
                </c:pt>
                <c:pt idx="1">
                  <c:v>44500.0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498440"/>
        <c:axId val="2116742648"/>
      </c:barChart>
      <c:catAx>
        <c:axId val="-2113498440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742648"/>
        <c:crosses val="autoZero"/>
        <c:auto val="1"/>
        <c:lblAlgn val="ctr"/>
        <c:lblOffset val="100"/>
        <c:noMultiLvlLbl val="0"/>
      </c:catAx>
      <c:valAx>
        <c:axId val="211674264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-2113498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t" anchorCtr="0" compatLnSpc="1">
            <a:prstTxWarp prst="textNoShape">
              <a:avLst/>
            </a:prstTxWarp>
          </a:bodyPr>
          <a:lstStyle>
            <a:lvl1pPr defTabSz="846138">
              <a:defRPr sz="11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t" anchorCtr="0" compatLnSpc="1">
            <a:prstTxWarp prst="textNoShape">
              <a:avLst/>
            </a:prstTxWarp>
          </a:bodyPr>
          <a:lstStyle>
            <a:lvl1pPr algn="r" defTabSz="846138">
              <a:defRPr sz="11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b" anchorCtr="0" compatLnSpc="1">
            <a:prstTxWarp prst="textNoShape">
              <a:avLst/>
            </a:prstTxWarp>
          </a:bodyPr>
          <a:lstStyle>
            <a:lvl1pPr defTabSz="846138">
              <a:defRPr sz="110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b" anchorCtr="0" compatLnSpc="1">
            <a:prstTxWarp prst="textNoShape">
              <a:avLst/>
            </a:prstTxWarp>
          </a:bodyPr>
          <a:lstStyle>
            <a:lvl1pPr algn="r" defTabSz="846138">
              <a:defRPr sz="1100"/>
            </a:lvl1pPr>
          </a:lstStyle>
          <a:p>
            <a:fld id="{D87D556B-1D28-4427-8AC5-36EDB92A85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1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10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2FDBC-3149-439A-A2FF-B63F9A2B8E5C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baseline="0" dirty="0" smtClean="0"/>
              <a:t>Empresa em que trabalha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Problema real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0188" y="328613"/>
            <a:ext cx="8685212" cy="6200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611560" y="1484784"/>
            <a:ext cx="75608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 dirty="0" smtClean="0">
                <a:solidFill>
                  <a:schemeClr val="accent2"/>
                </a:solidFill>
              </a:rPr>
              <a:t>CSP</a:t>
            </a:r>
            <a:r>
              <a:rPr lang="pt-BR" sz="2400" dirty="0" smtClean="0">
                <a:solidFill>
                  <a:schemeClr val="accent2"/>
                </a:solidFill>
              </a:rPr>
              <a:t>: </a:t>
            </a:r>
            <a:r>
              <a:rPr lang="pt-BR" sz="2400" dirty="0" smtClean="0"/>
              <a:t>sala de aula</a:t>
            </a:r>
            <a:endParaRPr lang="en-US" sz="2400" dirty="0"/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611561" y="4782051"/>
            <a:ext cx="712909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Daniel Cinalli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1200" i="1" dirty="0" smtClean="0"/>
              <a:t>            </a:t>
            </a:r>
          </a:p>
          <a:p>
            <a:pPr>
              <a:spcBef>
                <a:spcPct val="50000"/>
              </a:spcBef>
            </a:pPr>
            <a:endParaRPr lang="en-US" sz="1200" i="1" dirty="0"/>
          </a:p>
          <a:p>
            <a:pPr>
              <a:spcBef>
                <a:spcPct val="50000"/>
              </a:spcBef>
            </a:pPr>
            <a:r>
              <a:rPr lang="en-US" sz="1200" i="1" dirty="0" smtClean="0"/>
              <a:t>           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4404" name="Picture 68" descr="C:\Documents and Settings\c i n a l l i\Desktop\gmail-logo-Google-t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75" y="5219542"/>
            <a:ext cx="411541" cy="297681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1167545" y="521409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 smtClean="0"/>
              <a:t>quatrosem@gmail.com</a:t>
            </a:r>
            <a:endParaRPr lang="pt-BR" sz="12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pt-BR" b="1" dirty="0" smtClean="0"/>
              <a:t>Resultados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613113"/>
            <a:ext cx="80651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2"/>
                </a:solidFill>
              </a:rPr>
              <a:t>Resultados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0529"/>
              </p:ext>
            </p:extLst>
          </p:nvPr>
        </p:nvGraphicFramePr>
        <p:xfrm>
          <a:off x="1403648" y="2204864"/>
          <a:ext cx="5257800" cy="393700"/>
        </p:xfrm>
        <a:graphic>
          <a:graphicData uri="http://schemas.openxmlformats.org/drawingml/2006/table">
            <a:tbl>
              <a:tblPr/>
              <a:tblGrid>
                <a:gridCol w="2501900"/>
                <a:gridCol w="2755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H. mais Restringido com Mais Restrito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H. menos Restringido com Menos Restrito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012926"/>
              </p:ext>
            </p:extLst>
          </p:nvPr>
        </p:nvGraphicFramePr>
        <p:xfrm>
          <a:off x="2123728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72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pt-BR" b="1" dirty="0" smtClean="0"/>
              <a:t>C</a:t>
            </a:r>
            <a:r>
              <a:rPr lang="pt-BR" b="1" dirty="0" smtClean="0"/>
              <a:t>ódigo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671186"/>
            <a:ext cx="8065194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b="1" dirty="0"/>
              <a:t>RECURSIVE_BACKTRACKING(</a:t>
            </a:r>
            <a:r>
              <a:rPr lang="en-US" sz="1600" b="1" dirty="0" err="1"/>
              <a:t>resultado,csp</a:t>
            </a:r>
            <a:r>
              <a:rPr lang="en-US" sz="1600" b="1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 </a:t>
            </a:r>
            <a:endParaRPr lang="en-US" sz="1600" u="sng" dirty="0" smtClean="0"/>
          </a:p>
          <a:p>
            <a:r>
              <a:rPr lang="en-US" sz="1600" dirty="0" smtClean="0"/>
              <a:t>    if COMPLETO(</a:t>
            </a:r>
            <a:r>
              <a:rPr lang="en-US" sz="1600" dirty="0" err="1" smtClean="0"/>
              <a:t>resultado,csp</a:t>
            </a:r>
            <a:r>
              <a:rPr lang="en-US" sz="1600" dirty="0" smtClean="0"/>
              <a:t>):return </a:t>
            </a:r>
            <a:r>
              <a:rPr lang="en-US" sz="1600" dirty="0" err="1" smtClean="0"/>
              <a:t>resultado</a:t>
            </a:r>
            <a:endParaRPr lang="en-US" sz="1600" dirty="0" smtClean="0"/>
          </a:p>
          <a:p>
            <a:r>
              <a:rPr lang="en-US" sz="1600" dirty="0" smtClean="0"/>
              <a:t>   </a:t>
            </a:r>
            <a:r>
              <a:rPr lang="en-US" sz="1600" u="sng" dirty="0" smtClean="0"/>
              <a:t> </a:t>
            </a:r>
            <a:endParaRPr lang="en-US" sz="1600" u="sng" dirty="0"/>
          </a:p>
          <a:p>
            <a:r>
              <a:rPr lang="en-US" sz="1600" dirty="0"/>
              <a:t>    for valor in </a:t>
            </a:r>
            <a:r>
              <a:rPr lang="en-US" sz="1600" dirty="0" err="1"/>
              <a:t>DisciplinasForwardChecking</a:t>
            </a:r>
            <a:r>
              <a:rPr lang="en-US" sz="1600" dirty="0"/>
              <a:t>(</a:t>
            </a:r>
            <a:r>
              <a:rPr lang="en-US" sz="1600" dirty="0" err="1"/>
              <a:t>resultado,csp</a:t>
            </a:r>
            <a:r>
              <a:rPr lang="en-US" sz="1600" dirty="0"/>
              <a:t>)</a:t>
            </a:r>
            <a:r>
              <a:rPr lang="en-US" sz="1600" dirty="0" smtClean="0"/>
              <a:t>:</a:t>
            </a:r>
            <a:endParaRPr lang="en-US" sz="1600" u="sng" dirty="0" smtClean="0"/>
          </a:p>
          <a:p>
            <a:r>
              <a:rPr lang="en-US" sz="1600" dirty="0" smtClean="0"/>
              <a:t>        if CONSISTENTE(</a:t>
            </a:r>
            <a:r>
              <a:rPr lang="en-US" sz="1600" dirty="0" err="1" smtClean="0"/>
              <a:t>valor,resultado,csp</a:t>
            </a:r>
            <a:r>
              <a:rPr lang="en-US" sz="1600" dirty="0" smtClean="0"/>
              <a:t>):</a:t>
            </a:r>
            <a:r>
              <a:rPr lang="en-US" sz="1600" u="sng" dirty="0" smtClean="0"/>
              <a:t> 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periodo_alocacao</a:t>
            </a:r>
            <a:r>
              <a:rPr lang="en-US" sz="1600" dirty="0" smtClean="0"/>
              <a:t>= </a:t>
            </a:r>
            <a:r>
              <a:rPr lang="en-US" sz="1600" dirty="0" err="1" smtClean="0"/>
              <a:t>PegaPeriodoVazio</a:t>
            </a:r>
            <a:r>
              <a:rPr lang="en-US" sz="1600" dirty="0" smtClean="0"/>
              <a:t>(</a:t>
            </a:r>
            <a:r>
              <a:rPr lang="en-US" sz="1600" dirty="0" err="1" smtClean="0"/>
              <a:t>resultado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/>
              <a:t>AlocaDisciplina</a:t>
            </a:r>
            <a:r>
              <a:rPr lang="en-US" sz="1600" dirty="0"/>
              <a:t>(</a:t>
            </a:r>
            <a:r>
              <a:rPr lang="en-US" sz="1600" dirty="0" err="1"/>
              <a:t>resultado</a:t>
            </a:r>
            <a:r>
              <a:rPr lang="en-US" sz="1600" dirty="0"/>
              <a:t>, valor, </a:t>
            </a:r>
            <a:r>
              <a:rPr lang="en-US" sz="1600" dirty="0" err="1"/>
              <a:t>periodo_alocacao</a:t>
            </a:r>
            <a:r>
              <a:rPr lang="en-US" sz="1600" dirty="0" smtClean="0"/>
              <a:t>)            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     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b="1" dirty="0"/>
              <a:t>result=RECURSIVE_BACKTRACKING(</a:t>
            </a:r>
            <a:r>
              <a:rPr lang="en-US" sz="1600" b="1" dirty="0" err="1"/>
              <a:t>resultado,csp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            </a:t>
            </a:r>
            <a:endParaRPr lang="pt-BR" sz="1600" b="1" u="sng" dirty="0"/>
          </a:p>
          <a:p>
            <a:r>
              <a:rPr lang="pt-BR" sz="1600" dirty="0"/>
              <a:t>            </a:t>
            </a:r>
            <a:r>
              <a:rPr lang="pt-BR" sz="1600" dirty="0" err="1"/>
              <a:t>if</a:t>
            </a:r>
            <a:r>
              <a:rPr lang="pt-BR" sz="1600" dirty="0"/>
              <a:t> COMPLETO(</a:t>
            </a:r>
            <a:r>
              <a:rPr lang="pt-BR" sz="1600" dirty="0" err="1"/>
              <a:t>result,csp</a:t>
            </a:r>
            <a:r>
              <a:rPr lang="pt-BR" sz="1600" dirty="0"/>
              <a:t>):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 smtClean="0"/>
              <a:t>result</a:t>
            </a:r>
            <a:endParaRPr lang="pt-BR" sz="1600" u="sng" dirty="0"/>
          </a:p>
          <a:p>
            <a:r>
              <a:rPr lang="hu-HU" sz="1600" dirty="0"/>
              <a:t>            else: 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DesAlocaDisciplina</a:t>
            </a:r>
            <a:r>
              <a:rPr lang="en-US" sz="1600" dirty="0"/>
              <a:t>(</a:t>
            </a:r>
            <a:r>
              <a:rPr lang="en-US" sz="1600" dirty="0" err="1"/>
              <a:t>resultado</a:t>
            </a:r>
            <a:r>
              <a:rPr lang="en-US" sz="1600" dirty="0"/>
              <a:t>, valor, </a:t>
            </a:r>
            <a:r>
              <a:rPr lang="en-US" sz="1600" dirty="0" err="1"/>
              <a:t>periodo_alocacao</a:t>
            </a:r>
            <a:r>
              <a:rPr lang="en-US" sz="1600" dirty="0" smtClean="0"/>
              <a:t>)    </a:t>
            </a:r>
          </a:p>
          <a:p>
            <a:r>
              <a:rPr lang="hu-HU" sz="1600" dirty="0" smtClean="0"/>
              <a:t>        else:</a:t>
            </a:r>
          </a:p>
          <a:p>
            <a:r>
              <a:rPr lang="hu-HU" sz="1600" dirty="0" smtClean="0"/>
              <a:t>            </a:t>
            </a:r>
            <a:r>
              <a:rPr lang="hu-HU" sz="1600" dirty="0"/>
              <a:t>print </a:t>
            </a:r>
            <a:r>
              <a:rPr lang="hu-HU" sz="1600" i="1" dirty="0"/>
              <a:t>'&lt;- X (</a:t>
            </a:r>
            <a:r>
              <a:rPr lang="hu-HU" sz="1600" i="1" u="sng" dirty="0"/>
              <a:t>nao consistente)'   </a:t>
            </a:r>
            <a:endParaRPr lang="hu-HU" sz="1600" dirty="0"/>
          </a:p>
          <a:p>
            <a:r>
              <a:rPr lang="en-US" sz="1600" dirty="0"/>
              <a:t>    return </a:t>
            </a:r>
            <a:r>
              <a:rPr lang="en-US" sz="1600" dirty="0" err="1" smtClean="0"/>
              <a:t>resultado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083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611560" y="1484784"/>
            <a:ext cx="75608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 dirty="0">
                <a:solidFill>
                  <a:schemeClr val="accent2"/>
                </a:solidFill>
              </a:rPr>
              <a:t>CSP</a:t>
            </a:r>
            <a:r>
              <a:rPr lang="pt-BR" sz="2400" dirty="0">
                <a:solidFill>
                  <a:schemeClr val="accent2"/>
                </a:solidFill>
              </a:rPr>
              <a:t>: </a:t>
            </a:r>
            <a:r>
              <a:rPr lang="pt-BR" sz="2400" dirty="0"/>
              <a:t>sala de aula</a:t>
            </a:r>
            <a:endParaRPr lang="en-US" sz="2400" dirty="0"/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611561" y="4782051"/>
            <a:ext cx="712909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Daniel Cinalli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1200" i="1" dirty="0" smtClean="0"/>
              <a:t>            </a:t>
            </a:r>
          </a:p>
          <a:p>
            <a:pPr>
              <a:spcBef>
                <a:spcPct val="50000"/>
              </a:spcBef>
            </a:pPr>
            <a:endParaRPr lang="en-US" sz="1200" i="1" dirty="0"/>
          </a:p>
          <a:p>
            <a:pPr>
              <a:spcBef>
                <a:spcPct val="50000"/>
              </a:spcBef>
            </a:pPr>
            <a:r>
              <a:rPr lang="en-US" sz="1200" i="1" dirty="0" smtClean="0"/>
              <a:t>           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4404" name="Picture 68" descr="C:\Documents and Settings\c i n a l l i\Desktop\gmail-logo-Google-t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75" y="5219542"/>
            <a:ext cx="411541" cy="297681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1167545" y="521409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 smtClean="0"/>
              <a:t>quatrosem@gmail.com</a:t>
            </a:r>
            <a:endParaRPr lang="pt-BR" sz="1200" i="1" dirty="0"/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611560" y="2996952"/>
            <a:ext cx="75608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 dirty="0" smtClean="0"/>
              <a:t>Obrigado!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615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404938" y="800100"/>
            <a:ext cx="30059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4800" dirty="0" smtClean="0">
                <a:solidFill>
                  <a:srgbClr val="333399"/>
                </a:solidFill>
                <a:latin typeface="Arial Rounded MT Bold" pitchFamily="34" charset="0"/>
              </a:rPr>
              <a:t>conteúdo</a:t>
            </a:r>
            <a:endParaRPr lang="en-US" sz="4800" dirty="0">
              <a:solidFill>
                <a:srgbClr val="333399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700808"/>
            <a:ext cx="712879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dirty="0" err="1" smtClean="0">
                <a:latin typeface="Arial Rounded MT Bold"/>
                <a:cs typeface="Arial Rounded MT Bold"/>
              </a:rPr>
              <a:t>Modelagem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342900" indent="-342900">
              <a:lnSpc>
                <a:spcPct val="200000"/>
              </a:lnSpc>
              <a:buAutoNum type="circleNumDbPlain"/>
            </a:pPr>
            <a:r>
              <a:rPr lang="x-none" dirty="0" smtClean="0">
                <a:latin typeface="Arial Rounded MT Bold"/>
                <a:cs typeface="Arial Rounded MT Bold"/>
              </a:rPr>
              <a:t>Defini</a:t>
            </a:r>
            <a:r>
              <a:rPr lang="x-none" dirty="0" smtClean="0">
                <a:latin typeface="Arial Rounded MT Bold"/>
                <a:cs typeface="Arial Rounded MT Bold"/>
              </a:rPr>
              <a:t>ções</a:t>
            </a:r>
            <a:endParaRPr lang="pt-BR" dirty="0" smtClean="0">
              <a:latin typeface="Arial Rounded MT Bold"/>
              <a:cs typeface="Arial Rounded MT Bold"/>
            </a:endParaRPr>
          </a:p>
          <a:p>
            <a:pPr marL="342900" indent="-342900">
              <a:lnSpc>
                <a:spcPct val="200000"/>
              </a:lnSpc>
              <a:buAutoNum type="circleNumDbPlain"/>
            </a:pPr>
            <a:r>
              <a:rPr lang="pt-BR" dirty="0" smtClean="0">
                <a:latin typeface="Arial Rounded MT Bold"/>
                <a:cs typeface="Arial Rounded MT Bold"/>
              </a:rPr>
              <a:t>Modelagem</a:t>
            </a:r>
          </a:p>
          <a:p>
            <a:pPr marL="342900" indent="-342900">
              <a:lnSpc>
                <a:spcPct val="200000"/>
              </a:lnSpc>
              <a:buAutoNum type="circleNumDbPlain"/>
            </a:pPr>
            <a:r>
              <a:rPr lang="pt-BR" dirty="0" smtClean="0">
                <a:latin typeface="Arial Rounded MT Bold"/>
                <a:cs typeface="Arial Rounded MT Bold"/>
              </a:rPr>
              <a:t>Papéis</a:t>
            </a:r>
          </a:p>
          <a:p>
            <a:pPr marL="342900" indent="-342900">
              <a:lnSpc>
                <a:spcPct val="200000"/>
              </a:lnSpc>
              <a:buAutoNum type="circleNumDbPlain"/>
            </a:pPr>
            <a:r>
              <a:rPr lang="pt-BR" dirty="0" smtClean="0">
                <a:latin typeface="Arial Rounded MT Bold"/>
                <a:cs typeface="Arial Rounded MT Bold"/>
              </a:rPr>
              <a:t>Atividades</a:t>
            </a:r>
          </a:p>
          <a:p>
            <a:pPr marL="342900" indent="-342900">
              <a:lnSpc>
                <a:spcPct val="200000"/>
              </a:lnSpc>
              <a:buAutoNum type="circleNumDbPlain"/>
            </a:pPr>
            <a:r>
              <a:rPr lang="pt-BR" dirty="0" smtClean="0">
                <a:latin typeface="Arial Rounded MT Bold"/>
                <a:cs typeface="Arial Rounded MT Bold"/>
              </a:rPr>
              <a:t>Execução e Resultados</a:t>
            </a:r>
          </a:p>
          <a:p>
            <a:pPr marL="342900" indent="-342900">
              <a:lnSpc>
                <a:spcPct val="200000"/>
              </a:lnSpc>
              <a:buAutoNum type="circleNumDbPlain"/>
            </a:pPr>
            <a:r>
              <a:rPr lang="pt-BR" dirty="0" smtClean="0">
                <a:latin typeface="Arial Rounded MT Bold"/>
                <a:cs typeface="Arial Rounded MT Bold"/>
              </a:rPr>
              <a:t>Implementações Futuras</a:t>
            </a:r>
            <a:endParaRPr lang="en-US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6024" y="1029171"/>
            <a:ext cx="7772400" cy="50641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</a:pPr>
            <a:r>
              <a:rPr lang="pt-BR" sz="2000" dirty="0" smtClean="0">
                <a:latin typeface="Arial" charset="0"/>
              </a:rPr>
              <a:t>Objetivo: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Todo coordenador tem a cansativa tarefa de montar os horários das disciplinas a cada semestre. </a:t>
            </a:r>
          </a:p>
          <a:p>
            <a:pPr marL="457200" indent="-457200">
              <a:lnSpc>
                <a:spcPct val="80000"/>
              </a:lnSpc>
            </a:pPr>
            <a:r>
              <a:rPr lang="pt-BR" sz="2000" dirty="0" smtClean="0">
                <a:latin typeface="Arial" charset="0"/>
              </a:rPr>
              <a:t>Formule uma solução para esse problema: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usando CSP, lembrando que você deve estabelecer: </a:t>
            </a:r>
            <a:br>
              <a:rPr lang="pt-BR" sz="1800" dirty="0" smtClean="0">
                <a:latin typeface="Arial" charset="0"/>
              </a:rPr>
            </a:br>
            <a:r>
              <a:rPr lang="pt-BR" sz="1800" dirty="0" smtClean="0">
                <a:latin typeface="Arial" charset="0"/>
              </a:rPr>
              <a:t>(1)Variáveis</a:t>
            </a:r>
            <a:br>
              <a:rPr lang="pt-BR" sz="1800" dirty="0" smtClean="0">
                <a:latin typeface="Arial" charset="0"/>
              </a:rPr>
            </a:br>
            <a:r>
              <a:rPr lang="pt-BR" sz="1800" dirty="0" smtClean="0">
                <a:latin typeface="Arial" charset="0"/>
              </a:rPr>
              <a:t>(2) Domínio</a:t>
            </a:r>
            <a:br>
              <a:rPr lang="pt-BR" sz="1800" dirty="0" smtClean="0">
                <a:latin typeface="Arial" charset="0"/>
              </a:rPr>
            </a:br>
            <a:r>
              <a:rPr lang="pt-BR" sz="1800" dirty="0" smtClean="0">
                <a:latin typeface="Arial" charset="0"/>
              </a:rPr>
              <a:t>(3) Regras.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a lógica de programação usada (independente de linguagem). </a:t>
            </a:r>
          </a:p>
          <a:p>
            <a:pPr marL="457200" indent="-457200">
              <a:lnSpc>
                <a:spcPct val="80000"/>
              </a:lnSpc>
            </a:pPr>
            <a:r>
              <a:rPr lang="pt-BR" sz="2000" dirty="0" smtClean="0">
                <a:latin typeface="Arial" charset="0"/>
              </a:rPr>
              <a:t>Admita que a UFF têm apenas: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dois períodos (P1 e P2);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dois professores (Cristina e Ferraz);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duas disciplinas por período (d</a:t>
            </a:r>
            <a:r>
              <a:rPr lang="pt-BR" sz="1800" baseline="-25000" dirty="0" smtClean="0">
                <a:latin typeface="Arial" charset="0"/>
              </a:rPr>
              <a:t>1</a:t>
            </a:r>
            <a:r>
              <a:rPr lang="pt-BR" sz="1800" dirty="0" smtClean="0">
                <a:latin typeface="Arial" charset="0"/>
              </a:rPr>
              <a:t>_a, d</a:t>
            </a:r>
            <a:r>
              <a:rPr lang="pt-BR" sz="1800" baseline="-25000" dirty="0" smtClean="0">
                <a:latin typeface="Arial" charset="0"/>
              </a:rPr>
              <a:t>1</a:t>
            </a:r>
            <a:r>
              <a:rPr lang="pt-BR" sz="1800" dirty="0" smtClean="0">
                <a:latin typeface="Arial" charset="0"/>
              </a:rPr>
              <a:t>_b, d</a:t>
            </a:r>
            <a:r>
              <a:rPr lang="pt-BR" sz="1800" baseline="-25000" dirty="0" smtClean="0">
                <a:latin typeface="Arial" charset="0"/>
              </a:rPr>
              <a:t>2</a:t>
            </a:r>
            <a:r>
              <a:rPr lang="pt-BR" sz="1800" dirty="0" smtClean="0">
                <a:latin typeface="Arial" charset="0"/>
              </a:rPr>
              <a:t>_a, d</a:t>
            </a:r>
            <a:r>
              <a:rPr lang="pt-BR" sz="1800" baseline="-25000" dirty="0" smtClean="0">
                <a:latin typeface="Arial" charset="0"/>
              </a:rPr>
              <a:t>2</a:t>
            </a:r>
            <a:r>
              <a:rPr lang="pt-BR" sz="1800" dirty="0" smtClean="0">
                <a:latin typeface="Arial" charset="0"/>
              </a:rPr>
              <a:t>_b);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Cristina leciona d</a:t>
            </a:r>
            <a:r>
              <a:rPr lang="pt-BR" sz="1800" baseline="-25000" dirty="0" smtClean="0">
                <a:latin typeface="Arial" charset="0"/>
              </a:rPr>
              <a:t>1</a:t>
            </a:r>
            <a:r>
              <a:rPr lang="pt-BR" sz="1800" dirty="0" smtClean="0">
                <a:latin typeface="Arial" charset="0"/>
              </a:rPr>
              <a:t>_a e d</a:t>
            </a:r>
            <a:r>
              <a:rPr lang="pt-BR" sz="1800" baseline="-25000" dirty="0" smtClean="0">
                <a:latin typeface="Arial" charset="0"/>
              </a:rPr>
              <a:t>2</a:t>
            </a:r>
            <a:r>
              <a:rPr lang="pt-BR" sz="1800" dirty="0" smtClean="0">
                <a:latin typeface="Arial" charset="0"/>
              </a:rPr>
              <a:t>_a, e Ferraz leciona d</a:t>
            </a:r>
            <a:r>
              <a:rPr lang="pt-BR" sz="1800" baseline="-25000" dirty="0" smtClean="0">
                <a:latin typeface="Arial" charset="0"/>
              </a:rPr>
              <a:t>1</a:t>
            </a:r>
            <a:r>
              <a:rPr lang="pt-BR" sz="1800" dirty="0" smtClean="0">
                <a:latin typeface="Arial" charset="0"/>
              </a:rPr>
              <a:t>_b, d</a:t>
            </a:r>
            <a:r>
              <a:rPr lang="pt-BR" sz="1800" baseline="-25000" dirty="0" smtClean="0">
                <a:latin typeface="Arial" charset="0"/>
              </a:rPr>
              <a:t>2</a:t>
            </a:r>
            <a:r>
              <a:rPr lang="pt-BR" sz="1800" dirty="0" smtClean="0">
                <a:latin typeface="Arial" charset="0"/>
              </a:rPr>
              <a:t>_b;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duas noites de aula por semana, com duas aulas por noite;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Cristina não pode ensinar no primeiro horário da segunda;</a:t>
            </a:r>
          </a:p>
          <a:p>
            <a:pPr marL="838200" lvl="1" indent="-381000">
              <a:lnSpc>
                <a:spcPct val="80000"/>
              </a:lnSpc>
            </a:pPr>
            <a:r>
              <a:rPr lang="pt-BR" sz="1800" dirty="0" smtClean="0">
                <a:latin typeface="Arial" charset="0"/>
              </a:rPr>
              <a:t>não é permitido que uma mesma disciplina tenha duas aulas por noite.</a:t>
            </a:r>
            <a:endParaRPr lang="pt-BR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pt-BR" b="1" dirty="0" smtClean="0"/>
              <a:t>Modelagem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465614"/>
            <a:ext cx="8065194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PROFESSORES</a:t>
            </a:r>
          </a:p>
          <a:p>
            <a:r>
              <a:rPr lang="en-US" sz="2000" dirty="0" smtClean="0"/>
              <a:t>{</a:t>
            </a:r>
            <a:r>
              <a:rPr lang="en-US" b="1" dirty="0" err="1"/>
              <a:t>Ana_Cristina</a:t>
            </a:r>
            <a:r>
              <a:rPr lang="en-US" dirty="0"/>
              <a:t>:[</a:t>
            </a:r>
            <a:r>
              <a:rPr lang="en-US" dirty="0" err="1"/>
              <a:t>inteligencia_artificial</a:t>
            </a:r>
            <a:r>
              <a:rPr lang="en-US" dirty="0"/>
              <a:t>, </a:t>
            </a:r>
            <a:r>
              <a:rPr lang="en-US" dirty="0" err="1"/>
              <a:t>metodologia_cientifica</a:t>
            </a:r>
            <a:r>
              <a:rPr lang="en-US" dirty="0"/>
              <a:t>], </a:t>
            </a:r>
          </a:p>
          <a:p>
            <a:r>
              <a:rPr lang="pt-BR" dirty="0"/>
              <a:t> </a:t>
            </a:r>
            <a:r>
              <a:rPr lang="pt-BR" b="1" dirty="0" smtClean="0"/>
              <a:t>Ferraz</a:t>
            </a:r>
            <a:r>
              <a:rPr lang="pt-BR" dirty="0"/>
              <a:t>:[</a:t>
            </a:r>
            <a:r>
              <a:rPr lang="pt-BR" dirty="0" err="1"/>
              <a:t>algoritmo,calculo</a:t>
            </a:r>
            <a:r>
              <a:rPr lang="pt-BR" dirty="0"/>
              <a:t>], </a:t>
            </a:r>
          </a:p>
          <a:p>
            <a:r>
              <a:rPr lang="pt-BR" dirty="0" smtClean="0"/>
              <a:t> </a:t>
            </a:r>
            <a:r>
              <a:rPr lang="pt-BR" b="1" dirty="0" err="1"/>
              <a:t>Plastino</a:t>
            </a:r>
            <a:r>
              <a:rPr lang="pt-BR" dirty="0"/>
              <a:t>:[</a:t>
            </a:r>
            <a:r>
              <a:rPr lang="pt-BR" dirty="0" err="1"/>
              <a:t>banco_de_dados</a:t>
            </a:r>
            <a:r>
              <a:rPr lang="pt-BR" dirty="0"/>
              <a:t>], </a:t>
            </a:r>
          </a:p>
          <a:p>
            <a:r>
              <a:rPr lang="pt-BR" dirty="0" smtClean="0"/>
              <a:t> </a:t>
            </a:r>
            <a:r>
              <a:rPr lang="pt-BR" b="1" dirty="0" smtClean="0"/>
              <a:t>Viviane</a:t>
            </a:r>
            <a:r>
              <a:rPr lang="pt-BR" dirty="0"/>
              <a:t>:[</a:t>
            </a:r>
            <a:r>
              <a:rPr lang="pt-BR" dirty="0" err="1"/>
              <a:t>engenharia_software</a:t>
            </a:r>
            <a:r>
              <a:rPr lang="pt-BR" dirty="0"/>
              <a:t>] </a:t>
            </a:r>
            <a:r>
              <a:rPr lang="pt-BR" sz="2000" dirty="0" smtClean="0"/>
              <a:t>}</a:t>
            </a: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RESTRI</a:t>
            </a:r>
            <a:r>
              <a:rPr lang="en-US" sz="2000" b="1" dirty="0" smtClean="0">
                <a:solidFill>
                  <a:schemeClr val="accent2"/>
                </a:solidFill>
              </a:rPr>
              <a:t>ÇÕES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pt-BR" sz="2000" dirty="0" smtClean="0"/>
              <a:t>1. Restri</a:t>
            </a:r>
            <a:r>
              <a:rPr lang="pt-BR" sz="2000" dirty="0" smtClean="0"/>
              <a:t>ção Aula-Dupla no mesmo dia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2. Restri</a:t>
            </a:r>
            <a:r>
              <a:rPr lang="pt-BR" sz="2000" dirty="0" smtClean="0"/>
              <a:t>ção Professor-Dia</a:t>
            </a:r>
            <a:endParaRPr lang="pt-BR" sz="2000" dirty="0"/>
          </a:p>
          <a:p>
            <a:endParaRPr lang="pt-BR" sz="2000" dirty="0" smtClean="0"/>
          </a:p>
          <a:p>
            <a:r>
              <a:rPr lang="en-US" dirty="0" smtClean="0"/>
              <a:t>restricaoSEGUNDA_07_as_10</a:t>
            </a:r>
            <a:r>
              <a:rPr lang="en-US" dirty="0"/>
              <a:t>=[</a:t>
            </a:r>
            <a:r>
              <a:rPr lang="en-US" b="1" dirty="0" err="1"/>
              <a:t>Ana_Cristina</a:t>
            </a:r>
            <a:r>
              <a:rPr lang="en-US" dirty="0" err="1"/>
              <a:t>,</a:t>
            </a:r>
            <a:r>
              <a:rPr lang="en-US" b="1" dirty="0" err="1"/>
              <a:t>Ferraz</a:t>
            </a:r>
            <a:r>
              <a:rPr lang="en-US" dirty="0"/>
              <a:t>]</a:t>
            </a:r>
          </a:p>
          <a:p>
            <a:r>
              <a:rPr lang="en-US" dirty="0" smtClean="0"/>
              <a:t>restricaoSEGUNDA_10_as_12</a:t>
            </a:r>
            <a:r>
              <a:rPr lang="en-US" dirty="0"/>
              <a:t>=[</a:t>
            </a:r>
            <a:r>
              <a:rPr lang="en-US" b="1" dirty="0" err="1"/>
              <a:t>Ana_Cristina</a:t>
            </a:r>
            <a:r>
              <a:rPr lang="en-US" dirty="0" err="1"/>
              <a:t>,</a:t>
            </a:r>
            <a:r>
              <a:rPr lang="en-US" b="1" dirty="0" err="1"/>
              <a:t>Ferraz</a:t>
            </a:r>
            <a:r>
              <a:rPr lang="en-US" dirty="0"/>
              <a:t>, </a:t>
            </a:r>
            <a:r>
              <a:rPr lang="en-US" b="1" dirty="0"/>
              <a:t>Viviane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3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pt-BR" b="1" dirty="0" smtClean="0"/>
              <a:t>Defini</a:t>
            </a:r>
            <a:r>
              <a:rPr lang="pt-BR" b="1" dirty="0" smtClean="0"/>
              <a:t>ções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671186"/>
            <a:ext cx="806519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DEFINI</a:t>
            </a:r>
            <a:r>
              <a:rPr lang="en-US" sz="2000" b="1" dirty="0" smtClean="0">
                <a:solidFill>
                  <a:schemeClr val="accent2"/>
                </a:solidFill>
              </a:rPr>
              <a:t>ÇÕES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b="1" dirty="0" err="1" smtClean="0"/>
              <a:t>qtde_aulas_semana</a:t>
            </a:r>
            <a:r>
              <a:rPr lang="en-US" sz="2000" dirty="0"/>
              <a:t>=</a:t>
            </a:r>
            <a:r>
              <a:rPr lang="en-US" sz="2000" dirty="0" smtClean="0"/>
              <a:t>2</a:t>
            </a:r>
          </a:p>
          <a:p>
            <a:pPr marL="457200" indent="-457200">
              <a:buAutoNum type="arabicPeriod"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 err="1" smtClean="0"/>
              <a:t>disciplinas</a:t>
            </a:r>
            <a:r>
              <a:rPr lang="en-US" sz="2000" dirty="0"/>
              <a:t>=[</a:t>
            </a:r>
            <a:r>
              <a:rPr lang="en-US" sz="2000" dirty="0" err="1"/>
              <a:t>inteligencia_artificial</a:t>
            </a:r>
            <a:r>
              <a:rPr lang="en-US" sz="2000" dirty="0"/>
              <a:t>, </a:t>
            </a:r>
            <a:r>
              <a:rPr lang="en-US" sz="2000" dirty="0" err="1"/>
              <a:t>banco_de_dados</a:t>
            </a:r>
            <a:r>
              <a:rPr lang="en-US" sz="2000" dirty="0"/>
              <a:t>, </a:t>
            </a:r>
            <a:r>
              <a:rPr lang="en-US" sz="2000" dirty="0" err="1"/>
              <a:t>calculo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  		 </a:t>
            </a:r>
            <a:r>
              <a:rPr lang="en-US" sz="2000" dirty="0" err="1" smtClean="0"/>
              <a:t>algoritmo</a:t>
            </a:r>
            <a:r>
              <a:rPr lang="en-US" sz="2000" dirty="0"/>
              <a:t>, </a:t>
            </a:r>
            <a:r>
              <a:rPr lang="en-US" sz="2000" dirty="0" err="1"/>
              <a:t>metodologia_cientifica</a:t>
            </a:r>
            <a:r>
              <a:rPr lang="en-US" sz="2000" dirty="0"/>
              <a:t>, </a:t>
            </a:r>
            <a:r>
              <a:rPr lang="en-US" sz="2000" dirty="0" smtClean="0"/>
              <a:t>				 </a:t>
            </a:r>
            <a:r>
              <a:rPr lang="en-US" sz="2000" dirty="0" err="1" smtClean="0"/>
              <a:t>engenharia_software</a:t>
            </a:r>
            <a:r>
              <a:rPr lang="en-US" sz="2000" dirty="0"/>
              <a:t>]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7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pt-BR" b="1" dirty="0" smtClean="0"/>
              <a:t>Resolu</a:t>
            </a:r>
            <a:r>
              <a:rPr lang="pt-BR" b="1" dirty="0" smtClean="0"/>
              <a:t>ções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671186"/>
            <a:ext cx="8065194" cy="458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2"/>
                </a:solidFill>
              </a:rPr>
              <a:t>Resolu</a:t>
            </a:r>
            <a:r>
              <a:rPr lang="en-US" sz="2000" b="1" dirty="0" err="1" smtClean="0">
                <a:solidFill>
                  <a:schemeClr val="accent2"/>
                </a:solidFill>
              </a:rPr>
              <a:t>ções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000" b="1" dirty="0" smtClean="0"/>
              <a:t>Backtracking</a:t>
            </a:r>
            <a:endParaRPr lang="en-US" sz="2000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2000" dirty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000" b="1" dirty="0" err="1" smtClean="0"/>
              <a:t>Heurística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Restritiva</a:t>
            </a:r>
            <a:r>
              <a:rPr lang="en-US" sz="2000" b="1" dirty="0" smtClean="0"/>
              <a:t>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disciplinas</a:t>
            </a:r>
            <a:r>
              <a:rPr lang="en-US" sz="1600" b="1" dirty="0" smtClean="0"/>
              <a:t>)</a:t>
            </a:r>
            <a:endParaRPr lang="en-US" sz="2000" b="1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2000" dirty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000" b="1" dirty="0" err="1" smtClean="0"/>
              <a:t>Heurística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Restritiva</a:t>
            </a:r>
            <a:r>
              <a:rPr lang="en-US" sz="2000" b="1" dirty="0" smtClean="0"/>
              <a:t> </a:t>
            </a:r>
            <a:r>
              <a:rPr lang="en-US" sz="1600" b="1" dirty="0" smtClean="0"/>
              <a:t>(</a:t>
            </a:r>
            <a:r>
              <a:rPr lang="en-US" sz="1600" b="1" dirty="0" err="1"/>
              <a:t>disciplinas</a:t>
            </a:r>
            <a:r>
              <a:rPr lang="en-US" sz="1600" b="1" dirty="0"/>
              <a:t>)</a:t>
            </a:r>
            <a:endParaRPr lang="en-US" sz="1600" b="1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2000" b="1" dirty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000" b="1" dirty="0" err="1" smtClean="0"/>
              <a:t>Heurística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Restringida</a:t>
            </a:r>
            <a:r>
              <a:rPr lang="en-US" sz="2000" b="1" dirty="0" smtClean="0"/>
              <a:t>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período</a:t>
            </a:r>
            <a:r>
              <a:rPr lang="en-US" sz="1600" b="1" dirty="0" smtClean="0"/>
              <a:t>)</a:t>
            </a:r>
            <a:endParaRPr lang="en-US" sz="2000" b="1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2000" b="1" dirty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000" b="1" dirty="0" err="1" smtClean="0"/>
              <a:t>Heurística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Restringida</a:t>
            </a:r>
            <a:r>
              <a:rPr lang="en-US" sz="2000" b="1" dirty="0" smtClean="0"/>
              <a:t>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período</a:t>
            </a:r>
            <a:r>
              <a:rPr lang="en-US" sz="1600" b="1" dirty="0" smtClean="0"/>
              <a:t>)</a:t>
            </a:r>
            <a:endParaRPr lang="en-US" sz="2000" b="1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2000" b="1" dirty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000" b="1" dirty="0" err="1" smtClean="0"/>
              <a:t>Heurística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Restringida</a:t>
            </a:r>
            <a:r>
              <a:rPr lang="en-US" sz="2000" b="1" dirty="0" smtClean="0"/>
              <a:t> com </a:t>
            </a:r>
            <a:r>
              <a:rPr lang="en-US" sz="2000" b="1" dirty="0" err="1" smtClean="0"/>
              <a:t>Mais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Restrita</a:t>
            </a:r>
            <a:endParaRPr lang="en-US" sz="2000" b="1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2000" b="1" dirty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000" b="1" dirty="0" err="1" smtClean="0"/>
              <a:t>Heurística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Restringida</a:t>
            </a:r>
            <a:r>
              <a:rPr lang="en-US" sz="2000" b="1" dirty="0" smtClean="0"/>
              <a:t> com </a:t>
            </a:r>
            <a:r>
              <a:rPr lang="en-US" sz="2000" b="1" dirty="0" err="1" smtClean="0"/>
              <a:t>Menos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Restrita</a:t>
            </a:r>
            <a:endParaRPr lang="en-US" sz="2000" b="1" dirty="0" smtClean="0"/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457200" indent="-457200">
              <a:lnSpc>
                <a:spcPct val="50000"/>
              </a:lnSpc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126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pt-BR" b="1" dirty="0" smtClean="0"/>
              <a:t>Resultados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628800"/>
            <a:ext cx="806519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2"/>
                </a:solidFill>
              </a:rPr>
              <a:t>Resultados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dirty="0" smtClean="0"/>
              <a:t>restricaoSEGUNDA_07_as_10</a:t>
            </a:r>
            <a:r>
              <a:rPr lang="en-US" sz="2000" dirty="0"/>
              <a:t>=[</a:t>
            </a:r>
            <a:r>
              <a:rPr lang="en-US" sz="2000" dirty="0" err="1"/>
              <a:t>Viviane,Plastino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restricaoSEGUNDA_10_as_12</a:t>
            </a:r>
            <a:r>
              <a:rPr lang="en-US" sz="2000" dirty="0"/>
              <a:t>=[</a:t>
            </a:r>
            <a:r>
              <a:rPr lang="en-US" sz="2000" dirty="0" err="1"/>
              <a:t>Ana_Cristina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 smtClean="0"/>
              <a:t>restricaoTERCA_07_as_10</a:t>
            </a:r>
            <a:r>
              <a:rPr lang="en-US" sz="2000" dirty="0"/>
              <a:t>=[</a:t>
            </a:r>
            <a:r>
              <a:rPr lang="en-US" sz="2000" dirty="0" err="1"/>
              <a:t>Ferraz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restricaoTERCA_10_as_12</a:t>
            </a:r>
            <a:r>
              <a:rPr lang="en-US" sz="2000" dirty="0"/>
              <a:t>=[</a:t>
            </a:r>
            <a:r>
              <a:rPr lang="en-US" sz="2000" dirty="0" err="1"/>
              <a:t>Viviane,Ferraz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 smtClean="0"/>
              <a:t>restricaoQUARTA_07_as_10</a:t>
            </a:r>
            <a:r>
              <a:rPr lang="en-US" sz="2000" dirty="0"/>
              <a:t>=[]</a:t>
            </a:r>
          </a:p>
          <a:p>
            <a:r>
              <a:rPr lang="en-US" sz="2000" dirty="0" smtClean="0"/>
              <a:t>restricaoQUARTA_10_as_12</a:t>
            </a:r>
            <a:r>
              <a:rPr lang="en-US" sz="2000" dirty="0"/>
              <a:t>=[</a:t>
            </a:r>
            <a:r>
              <a:rPr lang="en-US" sz="2000" dirty="0" err="1"/>
              <a:t>Plastino</a:t>
            </a:r>
            <a:r>
              <a:rPr lang="en-US" sz="2000" dirty="0" smtClean="0"/>
              <a:t>]    </a:t>
            </a:r>
            <a:endParaRPr lang="en-US" sz="2000" dirty="0"/>
          </a:p>
          <a:p>
            <a:r>
              <a:rPr lang="en-US" sz="2000" dirty="0" smtClean="0"/>
              <a:t>restricaoQUINTA_07_as_10</a:t>
            </a:r>
            <a:r>
              <a:rPr lang="en-US" sz="2000" dirty="0"/>
              <a:t>=[</a:t>
            </a:r>
            <a:r>
              <a:rPr lang="en-US" sz="2000" dirty="0" err="1"/>
              <a:t>Ferraz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restricaoQUINTA_10_as_12</a:t>
            </a:r>
            <a:r>
              <a:rPr lang="en-US" sz="2000" dirty="0"/>
              <a:t>=[Viviane]</a:t>
            </a:r>
          </a:p>
          <a:p>
            <a:r>
              <a:rPr lang="en-US" sz="2000" dirty="0" smtClean="0"/>
              <a:t>restricaoSEXTA_07_as_10</a:t>
            </a:r>
            <a:r>
              <a:rPr lang="en-US" sz="2000" dirty="0"/>
              <a:t>=[</a:t>
            </a:r>
            <a:r>
              <a:rPr lang="en-US" sz="2000" dirty="0" err="1"/>
              <a:t>Ana_Cristina,Ferraz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restricaoSEXTA_10_as_12</a:t>
            </a:r>
            <a:r>
              <a:rPr lang="en-US" sz="2000" dirty="0"/>
              <a:t>=[</a:t>
            </a:r>
            <a:r>
              <a:rPr lang="en-US" sz="2000" dirty="0" err="1"/>
              <a:t>Ana_Cristina,Ferraz</a:t>
            </a:r>
            <a:r>
              <a:rPr lang="en-US" sz="2000" dirty="0"/>
              <a:t>]</a:t>
            </a:r>
          </a:p>
          <a:p>
            <a:r>
              <a:rPr lang="en-US" sz="2000" dirty="0" smtClean="0"/>
              <a:t>restricaoSABADO_07_as_10</a:t>
            </a:r>
            <a:r>
              <a:rPr lang="en-US" sz="2000" dirty="0"/>
              <a:t>=[</a:t>
            </a:r>
            <a:r>
              <a:rPr lang="en-US" sz="2000" dirty="0" err="1"/>
              <a:t>Ana_Cristina,Ferraz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restricaoSABADO_10_as_12</a:t>
            </a:r>
            <a:r>
              <a:rPr lang="en-US" sz="2000" dirty="0"/>
              <a:t>=[</a:t>
            </a:r>
            <a:r>
              <a:rPr lang="en-US" sz="2000" dirty="0" err="1"/>
              <a:t>Ana_Cristina,Ferraz</a:t>
            </a:r>
            <a:r>
              <a:rPr lang="en-US" sz="2000" dirty="0"/>
              <a:t>]</a:t>
            </a: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53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pt-BR" b="1" dirty="0" smtClean="0"/>
              <a:t>Resultados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613113"/>
            <a:ext cx="80651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2"/>
                </a:solidFill>
              </a:rPr>
              <a:t>Resultados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07847"/>
              </p:ext>
            </p:extLst>
          </p:nvPr>
        </p:nvGraphicFramePr>
        <p:xfrm>
          <a:off x="827584" y="2924944"/>
          <a:ext cx="6731000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699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539552" y="773996"/>
            <a:ext cx="2448272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8367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pt-BR" b="1" dirty="0" smtClean="0"/>
              <a:t>Resultados</a:t>
            </a:r>
            <a:endParaRPr lang="pt-BR" b="1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11262" y="1613113"/>
            <a:ext cx="80651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2"/>
                </a:solidFill>
              </a:rPr>
              <a:t>Resultados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99064"/>
              </p:ext>
            </p:extLst>
          </p:nvPr>
        </p:nvGraphicFramePr>
        <p:xfrm>
          <a:off x="1492250" y="2348880"/>
          <a:ext cx="6159500" cy="398780"/>
        </p:xfrm>
        <a:graphic>
          <a:graphicData uri="http://schemas.openxmlformats.org/drawingml/2006/table">
            <a:tbl>
              <a:tblPr/>
              <a:tblGrid>
                <a:gridCol w="901700"/>
                <a:gridCol w="1181100"/>
                <a:gridCol w="1308100"/>
                <a:gridCol w="1320800"/>
                <a:gridCol w="1447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BackTracking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H. mais Restritivo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H. menos Restritivo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H. mais Restringido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H. menos Restringido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584455"/>
              </p:ext>
            </p:extLst>
          </p:nvPr>
        </p:nvGraphicFramePr>
        <p:xfrm>
          <a:off x="1619672" y="3068960"/>
          <a:ext cx="568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567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apresentacao Sofhar">
  <a:themeElements>
    <a:clrScheme name="template apresentacao Sofha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apresentacao Sofh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apresentacao Sofh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mplate apresentacao Sofhar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template apresentacao Sofhar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apresentacao Sofhar</Template>
  <TotalTime>7258</TotalTime>
  <Words>485</Words>
  <Application>Microsoft Macintosh PowerPoint</Application>
  <PresentationFormat>On-screen Show (4:3)</PresentationFormat>
  <Paragraphs>160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 apresentacao Sofhar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Sofhar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Sofhar</dc:creator>
  <cp:lastModifiedBy>Daniel Cinalli</cp:lastModifiedBy>
  <cp:revision>281</cp:revision>
  <dcterms:created xsi:type="dcterms:W3CDTF">2005-07-12T13:08:29Z</dcterms:created>
  <dcterms:modified xsi:type="dcterms:W3CDTF">2012-07-04T04:54:46Z</dcterms:modified>
</cp:coreProperties>
</file>