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619" r:id="rId2"/>
    <p:sldId id="256" r:id="rId3"/>
    <p:sldId id="620" r:id="rId4"/>
    <p:sldId id="621" r:id="rId5"/>
    <p:sldId id="579" r:id="rId6"/>
    <p:sldId id="581" r:id="rId7"/>
    <p:sldId id="582" r:id="rId8"/>
    <p:sldId id="583" r:id="rId9"/>
    <p:sldId id="613" r:id="rId10"/>
    <p:sldId id="586" r:id="rId11"/>
    <p:sldId id="608" r:id="rId12"/>
    <p:sldId id="584" r:id="rId13"/>
    <p:sldId id="585" r:id="rId14"/>
    <p:sldId id="609" r:id="rId15"/>
    <p:sldId id="610" r:id="rId16"/>
    <p:sldId id="587" r:id="rId17"/>
    <p:sldId id="614" r:id="rId18"/>
    <p:sldId id="611" r:id="rId19"/>
    <p:sldId id="588" r:id="rId20"/>
    <p:sldId id="589" r:id="rId21"/>
    <p:sldId id="590" r:id="rId22"/>
    <p:sldId id="591" r:id="rId23"/>
    <p:sldId id="593" r:id="rId24"/>
    <p:sldId id="592" r:id="rId25"/>
    <p:sldId id="594" r:id="rId26"/>
    <p:sldId id="612" r:id="rId27"/>
    <p:sldId id="595" r:id="rId28"/>
    <p:sldId id="616" r:id="rId29"/>
    <p:sldId id="617" r:id="rId30"/>
    <p:sldId id="618" r:id="rId31"/>
    <p:sldId id="615" r:id="rId32"/>
    <p:sldId id="598" r:id="rId33"/>
    <p:sldId id="599" r:id="rId34"/>
    <p:sldId id="600" r:id="rId35"/>
    <p:sldId id="601" r:id="rId36"/>
    <p:sldId id="274" r:id="rId37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inat hauptman" initials="eh" lastIdx="1" clrIdx="0">
    <p:extLst>
      <p:ext uri="{19B8F6BF-5375-455C-9EA6-DF929625EA0E}">
        <p15:presenceInfo xmlns:p15="http://schemas.microsoft.com/office/powerpoint/2012/main" userId="19282d5f60925972" providerId="Windows Live"/>
      </p:ext>
    </p:extLst>
  </p:cmAuthor>
  <p:cmAuthor id="2" name="Ami Hauptman" initials="AH" lastIdx="1" clrIdx="1">
    <p:extLst>
      <p:ext uri="{19B8F6BF-5375-455C-9EA6-DF929625EA0E}">
        <p15:presenceInfo xmlns:p15="http://schemas.microsoft.com/office/powerpoint/2012/main" userId="7205ee355ee81e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C14B6"/>
    <a:srgbClr val="FF66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סגנון בהיר 3 - הדגשה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19T21:31:51.18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192FA-CC66-4BF3-AF8F-A80A89BA1365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6465F-CD36-4E45-8B30-79B90B85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2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7F8AC-73E4-47A2-911E-A11B6DBF1D3C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354CB-00EF-4ADC-AD77-CFB11241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7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62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69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53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29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82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2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89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52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77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70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16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7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70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42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242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43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269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65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8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777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45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110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19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268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428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40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95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13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23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60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42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4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989F-25EB-47AA-A04D-904EBE83CB57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EC6C-BB11-4231-A6BF-A7125FB729F1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F486-5CB4-4B7E-8F2F-3648281F2EB5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E8A7-C9EE-4BD9-B8DC-7E8BCC4E537F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D8ED-6E0C-4E8E-B13D-63FA703BF250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E3FD-E69D-4C85-BA1D-77D23CF8F573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CE74-C1B7-4F08-A949-FF42310D9C04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1623-E24C-4A27-9533-8DD6D703C436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DBA2-1BF4-41D5-A770-0E0C41F64049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6135" y="298383"/>
            <a:ext cx="10997665" cy="139230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862" y="1863926"/>
            <a:ext cx="102338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800100" indent="-342900">
              <a:buClr>
                <a:srgbClr val="7030A0"/>
              </a:buClr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</a:defRPr>
            </a:lvl2pPr>
            <a:lvl3pPr marL="1143000" indent="-228600">
              <a:buSzPct val="80000"/>
              <a:buFont typeface="Courier New" panose="02070309020205020404" pitchFamily="49" charset="0"/>
              <a:buChar char="o"/>
              <a:defRPr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7030A0"/>
                </a:solidFill>
              </a:defRPr>
            </a:lvl4pPr>
            <a:lvl5pPr>
              <a:defRPr>
                <a:solidFill>
                  <a:srgbClr val="7030A0"/>
                </a:solidFill>
              </a:defRPr>
            </a:lvl5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4F18-5BDD-4AF2-807A-F979B2B1B711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r>
              <a:rPr lang="en-US" dirty="0"/>
              <a:t> of 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9937-ABB4-4B40-A2E5-CB7EF8F6219F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C05A-8150-4A17-880D-6BD63878C720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F6D-08A3-4498-9661-61278948BA98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E4AA-A5FB-4F76-A13D-78A11FFF8094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8B1A-BB18-450D-8387-7BF00FC1F4C9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ED8B-17A9-4B3D-B1E8-F1F5BF0DCF30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4034-FB9B-4952-8888-886111B1AB35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CC4F323-5892-4766-8197-EE9E0652A8EA}" type="datetime1">
              <a:rPr lang="en-US" smtClean="0"/>
              <a:t>5/5/2022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an.name/roc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F4024342-6C82-367B-783A-D4FE8CF6A32D}"/>
              </a:ext>
            </a:extLst>
          </p:cNvPr>
          <p:cNvSpPr txBox="1"/>
          <p:nvPr/>
        </p:nvSpPr>
        <p:spPr>
          <a:xfrm>
            <a:off x="755374" y="596348"/>
            <a:ext cx="3154017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text</a:t>
            </a:r>
          </a:p>
          <a:p>
            <a:r>
              <a:rPr lang="en-US" sz="2400" dirty="0">
                <a:solidFill>
                  <a:srgbClr val="7030A0"/>
                </a:solidFill>
              </a:rPr>
              <a:t>Solve the problem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text2</a:t>
            </a:r>
          </a:p>
          <a:p>
            <a:r>
              <a:rPr lang="en-US" dirty="0">
                <a:solidFill>
                  <a:srgbClr val="002060"/>
                </a:solidFill>
              </a:rPr>
              <a:t>Text3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8F0A42A-6C9F-83BD-E6BA-DDFE8A8792CF}"/>
              </a:ext>
            </a:extLst>
          </p:cNvPr>
          <p:cNvSpPr txBox="1"/>
          <p:nvPr/>
        </p:nvSpPr>
        <p:spPr>
          <a:xfrm>
            <a:off x="755374" y="2398643"/>
            <a:ext cx="185530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Try to new line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new line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6E3C925B-9375-6510-CF55-369EC937ED6E}"/>
              </a:ext>
            </a:extLst>
          </p:cNvPr>
          <p:cNvSpPr txBox="1"/>
          <p:nvPr/>
        </p:nvSpPr>
        <p:spPr>
          <a:xfrm>
            <a:off x="689114" y="3600773"/>
            <a:ext cx="185530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Copy shape:</a:t>
            </a:r>
          </a:p>
          <a:p>
            <a:r>
              <a:rPr lang="en-US" dirty="0">
                <a:solidFill>
                  <a:srgbClr val="002060"/>
                </a:solidFill>
              </a:rPr>
              <a:t>Try to new line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new line</a:t>
            </a:r>
            <a:endParaRPr lang="he-IL" dirty="0">
              <a:solidFill>
                <a:srgbClr val="002060"/>
              </a:solidFill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8214AED4-FDCB-903B-781E-5B4534C71B37}"/>
              </a:ext>
            </a:extLst>
          </p:cNvPr>
          <p:cNvSpPr txBox="1"/>
          <p:nvPr/>
        </p:nvSpPr>
        <p:spPr>
          <a:xfrm>
            <a:off x="4174435" y="1058013"/>
            <a:ext cx="1921565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What is the </a:t>
            </a:r>
            <a:r>
              <a:rPr lang="en-US" dirty="0" err="1">
                <a:solidFill>
                  <a:srgbClr val="002060"/>
                </a:solidFill>
              </a:rPr>
              <a:t>fuking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difffffffff</a:t>
            </a:r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Now 2 new line</a:t>
            </a:r>
          </a:p>
          <a:p>
            <a:r>
              <a:rPr lang="en-US" dirty="0">
                <a:solidFill>
                  <a:srgbClr val="002060"/>
                </a:solidFill>
              </a:rPr>
              <a:t>	tab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6EEDC901-6908-C571-9FAD-2A5878B9A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318" y="3422303"/>
            <a:ext cx="3005588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19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Question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983740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Say we are trying to predict spam email.</a:t>
            </a:r>
          </a:p>
          <a:p>
            <a:pPr marL="0" indent="0">
              <a:buNone/>
            </a:pPr>
            <a:r>
              <a:rPr lang="en-US" dirty="0"/>
              <a:t> For 2 specific emails, of which the first was really spam and the second was not, we predicted “spam”. Select the correct terminology for the 2 predictions: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 Alarm, </a:t>
            </a:r>
            <a:r>
              <a:rPr lang="en-US" b="1" dirty="0">
                <a:solidFill>
                  <a:srgbClr val="00B050"/>
                </a:solidFill>
              </a:rPr>
              <a:t>True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Positive</a:t>
            </a:r>
          </a:p>
          <a:p>
            <a:r>
              <a:rPr lang="en-US" b="1" dirty="0">
                <a:solidFill>
                  <a:srgbClr val="00B050"/>
                </a:solidFill>
              </a:rPr>
              <a:t>True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Positive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Positive</a:t>
            </a:r>
          </a:p>
          <a:p>
            <a:r>
              <a:rPr lang="en-US" b="1" dirty="0">
                <a:solidFill>
                  <a:srgbClr val="00B050"/>
                </a:solidFill>
              </a:rPr>
              <a:t>True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Positive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True</a:t>
            </a:r>
            <a:r>
              <a:rPr lang="en-US" dirty="0"/>
              <a:t> </a:t>
            </a:r>
            <a:r>
              <a:rPr lang="en-US" b="1" dirty="0"/>
              <a:t>Negative</a:t>
            </a:r>
          </a:p>
          <a:p>
            <a:r>
              <a:rPr lang="en-US" b="1" dirty="0">
                <a:solidFill>
                  <a:srgbClr val="00B050"/>
                </a:solidFill>
              </a:rPr>
              <a:t>True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Positive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 </a:t>
            </a:r>
            <a:r>
              <a:rPr lang="en-US" b="1" dirty="0"/>
              <a:t>Negative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כוכב עם 5 פינות 7">
            <a:extLst>
              <a:ext uri="{FF2B5EF4-FFF2-40B4-BE49-F238E27FC236}">
                <a16:creationId xmlns:a16="http://schemas.microsoft.com/office/drawing/2014/main" id="{DBE487DC-9F98-466E-92C3-FE60F0CA5E97}"/>
              </a:ext>
            </a:extLst>
          </p:cNvPr>
          <p:cNvSpPr/>
          <p:nvPr/>
        </p:nvSpPr>
        <p:spPr>
          <a:xfrm>
            <a:off x="451814" y="4254027"/>
            <a:ext cx="406603" cy="364626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הסבר אליפטי 4">
            <a:extLst>
              <a:ext uri="{FF2B5EF4-FFF2-40B4-BE49-F238E27FC236}">
                <a16:creationId xmlns:a16="http://schemas.microsoft.com/office/drawing/2014/main" id="{828FF0FD-B1ED-42BF-AAD2-16450403D1F3}"/>
              </a:ext>
            </a:extLst>
          </p:cNvPr>
          <p:cNvSpPr/>
          <p:nvPr/>
        </p:nvSpPr>
        <p:spPr bwMode="auto">
          <a:xfrm>
            <a:off x="5277268" y="3575070"/>
            <a:ext cx="1862598" cy="714400"/>
          </a:xfrm>
          <a:prstGeom prst="wedgeEllipseCallout">
            <a:avLst>
              <a:gd name="adj1" fmla="val -62265"/>
              <a:gd name="adj2" fmla="val 64635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Also: false alarm</a:t>
            </a:r>
          </a:p>
        </p:txBody>
      </p:sp>
    </p:spTree>
    <p:extLst>
      <p:ext uri="{BB962C8B-B14F-4D97-AF65-F5344CB8AC3E}">
        <p14:creationId xmlns:p14="http://schemas.microsoft.com/office/powerpoint/2010/main" val="168684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New Metrics: </a:t>
            </a:r>
            <a:r>
              <a:rPr lang="en-US" sz="4400" b="1" u="sng" dirty="0">
                <a:solidFill>
                  <a:srgbClr val="DC14B6"/>
                </a:solidFill>
              </a:rPr>
              <a:t>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547864" y="1054100"/>
                <a:ext cx="10664534" cy="5401549"/>
              </a:xfrm>
            </p:spPr>
            <p:txBody>
              <a:bodyPr>
                <a:normAutofit/>
              </a:bodyPr>
              <a:lstStyle/>
              <a:p>
                <a:pPr lvl="1"/>
                <a:endParaRPr lang="en-US" dirty="0"/>
              </a:p>
              <a:p>
                <a:r>
                  <a:rPr lang="en-US" dirty="0"/>
                  <a:t>Precision:</a:t>
                </a:r>
              </a:p>
              <a:p>
                <a:pPr lvl="1"/>
                <a:r>
                  <a:rPr lang="en-US" dirty="0"/>
                  <a:t>How many were predicted </a:t>
                </a:r>
                <a:r>
                  <a:rPr lang="en-US" b="1" dirty="0">
                    <a:solidFill>
                      <a:srgbClr val="0070C0"/>
                    </a:solidFill>
                  </a:rPr>
                  <a:t>correctly </a:t>
                </a:r>
              </a:p>
              <a:p>
                <a:pPr lvl="1"/>
                <a:r>
                  <a:rPr lang="en-US" b="1" dirty="0">
                    <a:solidFill>
                      <a:srgbClr val="0070C0"/>
                    </a:solidFill>
                  </a:rPr>
                  <a:t>… </a:t>
                </a:r>
                <a:r>
                  <a:rPr lang="en-US" dirty="0"/>
                  <a:t>Out of all </a:t>
                </a:r>
                <a:r>
                  <a:rPr lang="en-US" dirty="0">
                    <a:solidFill>
                      <a:srgbClr val="FF0000"/>
                    </a:solidFill>
                  </a:rPr>
                  <a:t>predicted</a:t>
                </a:r>
                <a:r>
                  <a:rPr lang="en-US" dirty="0"/>
                  <a:t> attacks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)?</a:t>
                </a:r>
              </a:p>
              <a:p>
                <a:endParaRPr lang="en-US" dirty="0"/>
              </a:p>
              <a:p>
                <a:r>
                  <a:rPr lang="en-US" dirty="0"/>
                  <a:t>Precision calculation:</a:t>
                </a:r>
              </a:p>
              <a:p>
                <a:pPr lvl="1"/>
                <a:r>
                  <a:rPr lang="en-US" dirty="0"/>
                  <a:t>True Positives / Predicted Positives = </a:t>
                </a:r>
              </a:p>
              <a:p>
                <a:pPr lvl="1"/>
                <a:r>
                  <a:rPr lang="en-US" dirty="0"/>
                  <a:t>TP/(TP+</a:t>
                </a:r>
                <a:r>
                  <a:rPr lang="en-US" dirty="0">
                    <a:solidFill>
                      <a:srgbClr val="FF0000"/>
                    </a:solidFill>
                  </a:rPr>
                  <a:t>FP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Also called: 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“TP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Predictive value</a:t>
                </a:r>
                <a:r>
                  <a:rPr lang="en-US" dirty="0">
                    <a:solidFill>
                      <a:srgbClr val="FF0000"/>
                    </a:solidFill>
                  </a:rPr>
                  <a:t>”</a:t>
                </a:r>
                <a:endParaRPr lang="en-US" b="1" dirty="0">
                  <a:solidFill>
                    <a:srgbClr val="FFC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864" y="1054100"/>
                <a:ext cx="10664534" cy="5401549"/>
              </a:xfrm>
              <a:blipFill>
                <a:blip r:embed="rId3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הסבר אליפטי 4"/>
          <p:cNvSpPr/>
          <p:nvPr/>
        </p:nvSpPr>
        <p:spPr bwMode="auto">
          <a:xfrm>
            <a:off x="6980249" y="2108660"/>
            <a:ext cx="1862598" cy="714400"/>
          </a:xfrm>
          <a:prstGeom prst="wedgeEllipseCallout">
            <a:avLst>
              <a:gd name="adj1" fmla="val -71470"/>
              <a:gd name="adj2" fmla="val 524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How to compute?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graphicFrame>
        <p:nvGraphicFramePr>
          <p:cNvPr id="7" name="טבלה 6"/>
          <p:cNvGraphicFramePr>
            <a:graphicFrameLocks noGrp="1"/>
          </p:cNvGraphicFramePr>
          <p:nvPr/>
        </p:nvGraphicFramePr>
        <p:xfrm>
          <a:off x="5645426" y="4626849"/>
          <a:ext cx="6546573" cy="18041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451034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Real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Real non-attack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“cyber attack”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“no attack”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  <p:sp>
        <p:nvSpPr>
          <p:cNvPr id="8" name="הסבר אליפטי 4"/>
          <p:cNvSpPr/>
          <p:nvPr/>
        </p:nvSpPr>
        <p:spPr bwMode="auto">
          <a:xfrm>
            <a:off x="5277268" y="2943751"/>
            <a:ext cx="1862598" cy="714400"/>
          </a:xfrm>
          <a:prstGeom prst="wedgeEllipseCallout">
            <a:avLst>
              <a:gd name="adj1" fmla="val -79318"/>
              <a:gd name="adj2" fmla="val 7514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Top row</a:t>
            </a:r>
          </a:p>
        </p:txBody>
      </p:sp>
      <p:sp>
        <p:nvSpPr>
          <p:cNvPr id="9" name="מלבן 8"/>
          <p:cNvSpPr/>
          <p:nvPr/>
        </p:nvSpPr>
        <p:spPr>
          <a:xfrm>
            <a:off x="7911548" y="5528917"/>
            <a:ext cx="4280451" cy="40805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8169967" y="5593797"/>
            <a:ext cx="1570382" cy="27829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הסבר אליפטי 4">
            <a:extLst>
              <a:ext uri="{FF2B5EF4-FFF2-40B4-BE49-F238E27FC236}">
                <a16:creationId xmlns:a16="http://schemas.microsoft.com/office/drawing/2014/main" id="{B1D1C381-D60A-437D-8423-7D0DC1224B12}"/>
              </a:ext>
            </a:extLst>
          </p:cNvPr>
          <p:cNvSpPr/>
          <p:nvPr/>
        </p:nvSpPr>
        <p:spPr bwMode="auto">
          <a:xfrm>
            <a:off x="7986508" y="416071"/>
            <a:ext cx="2369551" cy="1041114"/>
          </a:xfrm>
          <a:prstGeom prst="wedgeEllipseCallout">
            <a:avLst>
              <a:gd name="adj1" fmla="val -11356"/>
              <a:gd name="adj2" fmla="val -7312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How to get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close to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100% precision?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2" name="הסבר אליפטי 4">
            <a:extLst>
              <a:ext uri="{FF2B5EF4-FFF2-40B4-BE49-F238E27FC236}">
                <a16:creationId xmlns:a16="http://schemas.microsoft.com/office/drawing/2014/main" id="{80F37EB5-7758-463E-8FC2-34DFC66DCDCC}"/>
              </a:ext>
            </a:extLst>
          </p:cNvPr>
          <p:cNvSpPr/>
          <p:nvPr/>
        </p:nvSpPr>
        <p:spPr bwMode="auto">
          <a:xfrm>
            <a:off x="9444432" y="1540563"/>
            <a:ext cx="1459562" cy="650001"/>
          </a:xfrm>
          <a:prstGeom prst="wedgeEllipseCallout">
            <a:avLst>
              <a:gd name="adj1" fmla="val -59948"/>
              <a:gd name="adj2" fmla="val -6129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Only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very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baseline="0" dirty="0">
                <a:solidFill>
                  <a:schemeClr val="tx1"/>
                </a:solidFill>
                <a:latin typeface="Times New Roman (Hebrew)" charset="0"/>
              </a:rPr>
              <a:t> few “yes”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3" name="הסבר אליפטי 4">
            <a:extLst>
              <a:ext uri="{FF2B5EF4-FFF2-40B4-BE49-F238E27FC236}">
                <a16:creationId xmlns:a16="http://schemas.microsoft.com/office/drawing/2014/main" id="{433FBBF1-328D-49F7-AE0C-5563F1226623}"/>
              </a:ext>
            </a:extLst>
          </p:cNvPr>
          <p:cNvSpPr/>
          <p:nvPr/>
        </p:nvSpPr>
        <p:spPr bwMode="auto">
          <a:xfrm>
            <a:off x="10482617" y="2359575"/>
            <a:ext cx="1572534" cy="952792"/>
          </a:xfrm>
          <a:prstGeom prst="wedgeEllipseCallout">
            <a:avLst>
              <a:gd name="adj1" fmla="val -59948"/>
              <a:gd name="adj2" fmla="val -6129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e.g. very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difficult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51413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New Metrics[2]: </a:t>
            </a:r>
            <a:r>
              <a:rPr lang="en-US" sz="4400" b="1" u="sng" dirty="0">
                <a:solidFill>
                  <a:srgbClr val="DC14B6"/>
                </a:solidFill>
              </a:rPr>
              <a:t>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547864" y="1054100"/>
                <a:ext cx="10664534" cy="5401549"/>
              </a:xfrm>
            </p:spPr>
            <p:txBody>
              <a:bodyPr>
                <a:normAutofit/>
              </a:bodyPr>
              <a:lstStyle/>
              <a:p>
                <a:pPr lvl="1"/>
                <a:endParaRPr lang="en-US" dirty="0"/>
              </a:p>
              <a:p>
                <a:r>
                  <a:rPr lang="en-US" dirty="0"/>
                  <a:t>Recall:</a:t>
                </a:r>
              </a:p>
              <a:p>
                <a:pPr lvl="1"/>
                <a:r>
                  <a:rPr lang="en-US" dirty="0"/>
                  <a:t>Out of all </a:t>
                </a:r>
                <a:r>
                  <a:rPr lang="en-US" dirty="0">
                    <a:solidFill>
                      <a:srgbClr val="FF0000"/>
                    </a:solidFill>
                  </a:rPr>
                  <a:t>real</a:t>
                </a:r>
                <a:r>
                  <a:rPr lang="en-US" dirty="0"/>
                  <a:t> attacks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)…</a:t>
                </a:r>
              </a:p>
              <a:p>
                <a:pPr lvl="1"/>
                <a:r>
                  <a:rPr lang="en-US" dirty="0"/>
                  <a:t>…how many were </a:t>
                </a:r>
                <a:r>
                  <a:rPr lang="en-US" b="1" dirty="0"/>
                  <a:t>detected correctly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Recall calculation:</a:t>
                </a:r>
              </a:p>
              <a:p>
                <a:pPr lvl="1"/>
                <a:r>
                  <a:rPr lang="en-US" dirty="0"/>
                  <a:t>True Positives / False Negative= </a:t>
                </a:r>
              </a:p>
              <a:p>
                <a:pPr lvl="1"/>
                <a:r>
                  <a:rPr lang="en-US" dirty="0"/>
                  <a:t>TP/(TP+</a:t>
                </a:r>
                <a:r>
                  <a:rPr lang="en-US" dirty="0">
                    <a:solidFill>
                      <a:srgbClr val="FF0000"/>
                    </a:solidFill>
                  </a:rPr>
                  <a:t>FN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Also called: 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Sensitivity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True Positive </a:t>
                </a:r>
                <a:r>
                  <a:rPr lang="en-US" u="sng" dirty="0">
                    <a:solidFill>
                      <a:srgbClr val="FF0000"/>
                    </a:solidFill>
                  </a:rPr>
                  <a:t>Rate</a:t>
                </a:r>
                <a:endParaRPr lang="en-US" u="sng" dirty="0">
                  <a:solidFill>
                    <a:srgbClr val="FFC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864" y="1054100"/>
                <a:ext cx="10664534" cy="5401549"/>
              </a:xfrm>
              <a:blipFill>
                <a:blip r:embed="rId3"/>
                <a:stretch>
                  <a:fillRect l="-1029" b="-124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182846"/>
              </p:ext>
            </p:extLst>
          </p:nvPr>
        </p:nvGraphicFramePr>
        <p:xfrm>
          <a:off x="5645426" y="4626849"/>
          <a:ext cx="6546573" cy="18041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451034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Real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Real non-attack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“cyber attack”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“no attack”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  <p:sp>
        <p:nvSpPr>
          <p:cNvPr id="8" name="הסבר אליפטי 4"/>
          <p:cNvSpPr/>
          <p:nvPr/>
        </p:nvSpPr>
        <p:spPr bwMode="auto">
          <a:xfrm>
            <a:off x="5277268" y="2943751"/>
            <a:ext cx="1862598" cy="714400"/>
          </a:xfrm>
          <a:prstGeom prst="wedgeEllipseCallout">
            <a:avLst>
              <a:gd name="adj1" fmla="val -79318"/>
              <a:gd name="adj2" fmla="val 7514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Left Column</a:t>
            </a:r>
          </a:p>
        </p:txBody>
      </p:sp>
      <p:sp>
        <p:nvSpPr>
          <p:cNvPr id="9" name="מלבן 8"/>
          <p:cNvSpPr/>
          <p:nvPr/>
        </p:nvSpPr>
        <p:spPr>
          <a:xfrm>
            <a:off x="7911549" y="5528917"/>
            <a:ext cx="1994452" cy="90206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8169967" y="5593797"/>
            <a:ext cx="1570382" cy="27829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הסבר אליפטי 4">
            <a:extLst>
              <a:ext uri="{FF2B5EF4-FFF2-40B4-BE49-F238E27FC236}">
                <a16:creationId xmlns:a16="http://schemas.microsoft.com/office/drawing/2014/main" id="{DE038441-1D01-4C47-8FB8-39D799E63E10}"/>
              </a:ext>
            </a:extLst>
          </p:cNvPr>
          <p:cNvSpPr/>
          <p:nvPr/>
        </p:nvSpPr>
        <p:spPr bwMode="auto">
          <a:xfrm>
            <a:off x="9613772" y="427015"/>
            <a:ext cx="2030364" cy="1291268"/>
          </a:xfrm>
          <a:prstGeom prst="wedgeEllipseCallout">
            <a:avLst>
              <a:gd name="adj1" fmla="val -5360"/>
              <a:gd name="adj2" fmla="val -8409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Precision &amp; Recall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complete each other: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FFFF00"/>
                </a:solidFill>
                <a:latin typeface="Times New Roman (Hebrew)" charset="0"/>
              </a:rPr>
              <a:t>Both are important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 (Hebrew)" charset="0"/>
            </a:endParaRPr>
          </a:p>
        </p:txBody>
      </p:sp>
      <p:sp>
        <p:nvSpPr>
          <p:cNvPr id="12" name="הסבר אליפטי 4">
            <a:extLst>
              <a:ext uri="{FF2B5EF4-FFF2-40B4-BE49-F238E27FC236}">
                <a16:creationId xmlns:a16="http://schemas.microsoft.com/office/drawing/2014/main" id="{20D83B5C-91FC-4743-BC09-C5751FB5FDD5}"/>
              </a:ext>
            </a:extLst>
          </p:cNvPr>
          <p:cNvSpPr/>
          <p:nvPr/>
        </p:nvSpPr>
        <p:spPr bwMode="auto">
          <a:xfrm>
            <a:off x="6409381" y="1317702"/>
            <a:ext cx="2030363" cy="913449"/>
          </a:xfrm>
          <a:prstGeom prst="wedgeEllipseCallout">
            <a:avLst>
              <a:gd name="adj1" fmla="val -74722"/>
              <a:gd name="adj2" fmla="val 64926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Or: how many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of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good applicants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baseline="0" dirty="0">
                <a:solidFill>
                  <a:schemeClr val="tx1"/>
                </a:solidFill>
                <a:latin typeface="Times New Roman (Hebrew)" charset="0"/>
              </a:rPr>
              <a:t>did we </a:t>
            </a:r>
            <a:r>
              <a:rPr lang="en-US" sz="1600" b="1" baseline="0" dirty="0">
                <a:solidFill>
                  <a:srgbClr val="FFFF00"/>
                </a:solidFill>
                <a:latin typeface="Times New Roman (Hebrew)" charset="0"/>
              </a:rPr>
              <a:t>not miss</a:t>
            </a:r>
            <a:r>
              <a:rPr lang="en-US" sz="1600" b="1" baseline="0" dirty="0">
                <a:solidFill>
                  <a:schemeClr val="tx1"/>
                </a:solidFill>
                <a:latin typeface="Times New Roman (Hebrew)" charset="0"/>
              </a:rPr>
              <a:t>?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4" name="הסבר אליפטי 4">
            <a:extLst>
              <a:ext uri="{FF2B5EF4-FFF2-40B4-BE49-F238E27FC236}">
                <a16:creationId xmlns:a16="http://schemas.microsoft.com/office/drawing/2014/main" id="{02F5A19B-8326-4B33-933A-13889C51EC22}"/>
              </a:ext>
            </a:extLst>
          </p:cNvPr>
          <p:cNvSpPr/>
          <p:nvPr/>
        </p:nvSpPr>
        <p:spPr bwMode="auto">
          <a:xfrm>
            <a:off x="8784748" y="2067307"/>
            <a:ext cx="2369551" cy="1041114"/>
          </a:xfrm>
          <a:prstGeom prst="wedgeEllipseCallout">
            <a:avLst>
              <a:gd name="adj1" fmla="val -11356"/>
              <a:gd name="adj2" fmla="val -7312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How to get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close to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100% recall?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5" name="הסבר אליפטי 4">
            <a:extLst>
              <a:ext uri="{FF2B5EF4-FFF2-40B4-BE49-F238E27FC236}">
                <a16:creationId xmlns:a16="http://schemas.microsoft.com/office/drawing/2014/main" id="{0974DBA5-81FF-4845-851E-BCF7E58237C8}"/>
              </a:ext>
            </a:extLst>
          </p:cNvPr>
          <p:cNvSpPr/>
          <p:nvPr/>
        </p:nvSpPr>
        <p:spPr bwMode="auto">
          <a:xfrm>
            <a:off x="10242672" y="3191799"/>
            <a:ext cx="1459562" cy="650001"/>
          </a:xfrm>
          <a:prstGeom prst="wedgeEllipseCallout">
            <a:avLst>
              <a:gd name="adj1" fmla="val -59948"/>
              <a:gd name="adj2" fmla="val -6129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Always </a:t>
            </a:r>
            <a:r>
              <a:rPr lang="en-US" sz="1600" b="1" baseline="0" dirty="0">
                <a:solidFill>
                  <a:schemeClr val="tx1"/>
                </a:solidFill>
                <a:latin typeface="Times New Roman (Hebrew)" charset="0"/>
              </a:rPr>
              <a:t>“yes”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4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Question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96535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Precision:  TP/(TP+FP)</a:t>
            </a:r>
          </a:p>
          <a:p>
            <a:pPr marL="0" indent="0">
              <a:buNone/>
            </a:pPr>
            <a:r>
              <a:rPr lang="en-US" dirty="0"/>
              <a:t>Recall: TP/(TP+FN)</a:t>
            </a:r>
          </a:p>
          <a:p>
            <a:pPr marL="0" indent="0">
              <a:buNone/>
            </a:pPr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precision</a:t>
            </a:r>
            <a:r>
              <a:rPr lang="en-US" dirty="0"/>
              <a:t> in this case?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0.8</a:t>
            </a:r>
          </a:p>
          <a:p>
            <a:r>
              <a:rPr lang="en-US" dirty="0"/>
              <a:t>0.5</a:t>
            </a:r>
          </a:p>
          <a:p>
            <a:r>
              <a:rPr lang="en-US" dirty="0"/>
              <a:t>0.08</a:t>
            </a:r>
          </a:p>
          <a:p>
            <a:r>
              <a:rPr lang="en-US" dirty="0"/>
              <a:t>0.1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01511"/>
              </p:ext>
            </p:extLst>
          </p:nvPr>
        </p:nvGraphicFramePr>
        <p:xfrm>
          <a:off x="5467739" y="833410"/>
          <a:ext cx="6416147" cy="18041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1765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451034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  <p:sp>
        <p:nvSpPr>
          <p:cNvPr id="7" name="קוביה 6"/>
          <p:cNvSpPr/>
          <p:nvPr/>
        </p:nvSpPr>
        <p:spPr>
          <a:xfrm>
            <a:off x="599250" y="3848099"/>
            <a:ext cx="394570" cy="362315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הסבר אליפטי 4">
            <a:extLst>
              <a:ext uri="{FF2B5EF4-FFF2-40B4-BE49-F238E27FC236}">
                <a16:creationId xmlns:a16="http://schemas.microsoft.com/office/drawing/2014/main" id="{C73F5FB9-3FCF-41F1-8CA8-9764B646650F}"/>
              </a:ext>
            </a:extLst>
          </p:cNvPr>
          <p:cNvSpPr/>
          <p:nvPr/>
        </p:nvSpPr>
        <p:spPr bwMode="auto">
          <a:xfrm>
            <a:off x="2393765" y="3848099"/>
            <a:ext cx="1694931" cy="969699"/>
          </a:xfrm>
          <a:prstGeom prst="wedgeEllipseCallout">
            <a:avLst>
              <a:gd name="adj1" fmla="val -5360"/>
              <a:gd name="adj2" fmla="val -8409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Work acceptance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Test…</a:t>
            </a:r>
          </a:p>
        </p:txBody>
      </p:sp>
      <p:sp>
        <p:nvSpPr>
          <p:cNvPr id="9" name="הסבר אליפטי 4">
            <a:extLst>
              <a:ext uri="{FF2B5EF4-FFF2-40B4-BE49-F238E27FC236}">
                <a16:creationId xmlns:a16="http://schemas.microsoft.com/office/drawing/2014/main" id="{CA45D899-5081-4071-8A12-E92775B1F897}"/>
              </a:ext>
            </a:extLst>
          </p:cNvPr>
          <p:cNvSpPr/>
          <p:nvPr/>
        </p:nvSpPr>
        <p:spPr bwMode="auto">
          <a:xfrm>
            <a:off x="4189750" y="4793008"/>
            <a:ext cx="1939052" cy="1075994"/>
          </a:xfrm>
          <a:prstGeom prst="wedgeEllipseCallout">
            <a:avLst>
              <a:gd name="adj1" fmla="val -59948"/>
              <a:gd name="adj2" fmla="val -6129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80% of accepted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are good candidates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0" name="הסבר אליפטי 4">
            <a:extLst>
              <a:ext uri="{FF2B5EF4-FFF2-40B4-BE49-F238E27FC236}">
                <a16:creationId xmlns:a16="http://schemas.microsoft.com/office/drawing/2014/main" id="{ADB8DBDA-FBBB-4568-9ACE-3695DA046C40}"/>
              </a:ext>
            </a:extLst>
          </p:cNvPr>
          <p:cNvSpPr/>
          <p:nvPr/>
        </p:nvSpPr>
        <p:spPr bwMode="auto">
          <a:xfrm>
            <a:off x="7591266" y="3199176"/>
            <a:ext cx="2369551" cy="1041114"/>
          </a:xfrm>
          <a:prstGeom prst="wedgeEllipseCallout">
            <a:avLst>
              <a:gd name="adj1" fmla="val -11356"/>
              <a:gd name="adj2" fmla="val -7312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Minimum for precision</a:t>
            </a:r>
            <a:endParaRPr lang="he-IL" sz="1600" b="1" dirty="0">
              <a:solidFill>
                <a:schemeClr val="tx1"/>
              </a:solidFill>
              <a:latin typeface="Times New Roman (Hebrew)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FFFF00"/>
                </a:solidFill>
                <a:latin typeface="Times New Roman (Hebrew)" charset="0"/>
              </a:rPr>
              <a:t>If we always say “yes”</a:t>
            </a: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?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1" name="הסבר אליפטי 4">
            <a:extLst>
              <a:ext uri="{FF2B5EF4-FFF2-40B4-BE49-F238E27FC236}">
                <a16:creationId xmlns:a16="http://schemas.microsoft.com/office/drawing/2014/main" id="{6FDC5DEC-248B-41D7-B995-32DCF0D0277C}"/>
              </a:ext>
            </a:extLst>
          </p:cNvPr>
          <p:cNvSpPr/>
          <p:nvPr/>
        </p:nvSpPr>
        <p:spPr bwMode="auto">
          <a:xfrm>
            <a:off x="9795756" y="4574280"/>
            <a:ext cx="1862598" cy="714400"/>
          </a:xfrm>
          <a:prstGeom prst="wedgeEllipseCallout">
            <a:avLst>
              <a:gd name="adj1" fmla="val -77815"/>
              <a:gd name="adj2" fmla="val -88119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Non-skewed: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50%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2" name="הסבר אליפטי 4">
            <a:extLst>
              <a:ext uri="{FF2B5EF4-FFF2-40B4-BE49-F238E27FC236}">
                <a16:creationId xmlns:a16="http://schemas.microsoft.com/office/drawing/2014/main" id="{4C719080-24F6-477C-BAD0-3F057F05A270}"/>
              </a:ext>
            </a:extLst>
          </p:cNvPr>
          <p:cNvSpPr/>
          <p:nvPr/>
        </p:nvSpPr>
        <p:spPr bwMode="auto">
          <a:xfrm>
            <a:off x="7183257" y="4574280"/>
            <a:ext cx="1862598" cy="714400"/>
          </a:xfrm>
          <a:prstGeom prst="wedgeEllipseCallout">
            <a:avLst>
              <a:gd name="adj1" fmla="val 30890"/>
              <a:gd name="adj2" fmla="val -77670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Skewed: even 0%</a:t>
            </a:r>
          </a:p>
        </p:txBody>
      </p:sp>
      <p:sp>
        <p:nvSpPr>
          <p:cNvPr id="13" name="הסבר אליפטי 4">
            <a:extLst>
              <a:ext uri="{FF2B5EF4-FFF2-40B4-BE49-F238E27FC236}">
                <a16:creationId xmlns:a16="http://schemas.microsoft.com/office/drawing/2014/main" id="{564C0AB1-B586-4DB3-A206-BD37EB34BE8F}"/>
              </a:ext>
            </a:extLst>
          </p:cNvPr>
          <p:cNvSpPr/>
          <p:nvPr/>
        </p:nvSpPr>
        <p:spPr bwMode="auto">
          <a:xfrm>
            <a:off x="8279344" y="5288680"/>
            <a:ext cx="2030364" cy="1291268"/>
          </a:xfrm>
          <a:prstGeom prst="wedgeEllipseCallout">
            <a:avLst>
              <a:gd name="adj1" fmla="val -5360"/>
              <a:gd name="adj2" fmla="val -8409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Actual minimum: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0% if we answer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opposite to corrects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0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Question [2]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96535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Precision:  TP/(TP+FP)</a:t>
            </a:r>
          </a:p>
          <a:p>
            <a:pPr marL="0" indent="0">
              <a:buNone/>
            </a:pPr>
            <a:r>
              <a:rPr lang="en-US" dirty="0"/>
              <a:t>Recall: TP/(TP+FN)</a:t>
            </a:r>
          </a:p>
          <a:p>
            <a:pPr marL="0" indent="0">
              <a:buNone/>
            </a:pPr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recall</a:t>
            </a:r>
            <a:r>
              <a:rPr lang="en-US" dirty="0"/>
              <a:t> in this case?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0.8</a:t>
            </a:r>
          </a:p>
          <a:p>
            <a:r>
              <a:rPr lang="en-US" dirty="0"/>
              <a:t>0.5</a:t>
            </a:r>
          </a:p>
          <a:p>
            <a:r>
              <a:rPr lang="en-US" dirty="0"/>
              <a:t>0.08</a:t>
            </a:r>
          </a:p>
          <a:p>
            <a:r>
              <a:rPr lang="en-US" dirty="0"/>
              <a:t>0.1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/>
        </p:nvGraphicFramePr>
        <p:xfrm>
          <a:off x="5337313" y="833410"/>
          <a:ext cx="6546573" cy="18041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451034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  <p:sp>
        <p:nvSpPr>
          <p:cNvPr id="7" name="קוביה 6"/>
          <p:cNvSpPr/>
          <p:nvPr/>
        </p:nvSpPr>
        <p:spPr>
          <a:xfrm>
            <a:off x="599250" y="4356099"/>
            <a:ext cx="394570" cy="362315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הסבר אליפטי 4">
            <a:extLst>
              <a:ext uri="{FF2B5EF4-FFF2-40B4-BE49-F238E27FC236}">
                <a16:creationId xmlns:a16="http://schemas.microsoft.com/office/drawing/2014/main" id="{3E09103A-34C8-4C5D-9C6A-B670CDA4FEBA}"/>
              </a:ext>
            </a:extLst>
          </p:cNvPr>
          <p:cNvSpPr/>
          <p:nvPr/>
        </p:nvSpPr>
        <p:spPr bwMode="auto">
          <a:xfrm>
            <a:off x="2213373" y="3986822"/>
            <a:ext cx="1694931" cy="969699"/>
          </a:xfrm>
          <a:prstGeom prst="wedgeEllipseCallout">
            <a:avLst>
              <a:gd name="adj1" fmla="val -5360"/>
              <a:gd name="adj2" fmla="val -8409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Work acceptance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Test…</a:t>
            </a:r>
          </a:p>
        </p:txBody>
      </p:sp>
      <p:sp>
        <p:nvSpPr>
          <p:cNvPr id="10" name="הסבר אליפטי 4">
            <a:extLst>
              <a:ext uri="{FF2B5EF4-FFF2-40B4-BE49-F238E27FC236}">
                <a16:creationId xmlns:a16="http://schemas.microsoft.com/office/drawing/2014/main" id="{624ADB87-E8B7-43A8-84DC-B82D4216B646}"/>
              </a:ext>
            </a:extLst>
          </p:cNvPr>
          <p:cNvSpPr/>
          <p:nvPr/>
        </p:nvSpPr>
        <p:spPr bwMode="auto">
          <a:xfrm>
            <a:off x="4018371" y="4956521"/>
            <a:ext cx="2373098" cy="1220344"/>
          </a:xfrm>
          <a:prstGeom prst="wedgeEllipseCallout">
            <a:avLst>
              <a:gd name="adj1" fmla="val -59948"/>
              <a:gd name="adj2" fmla="val -6129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50% of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“good” candidates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were accepted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04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Question [3]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96535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Precision:  TP/(TP+FP)</a:t>
            </a:r>
          </a:p>
          <a:p>
            <a:pPr marL="0" indent="0">
              <a:buNone/>
            </a:pPr>
            <a:r>
              <a:rPr lang="en-US" dirty="0"/>
              <a:t>Recall: TP/(TP+FN)</a:t>
            </a:r>
          </a:p>
          <a:p>
            <a:pPr marL="0" indent="0">
              <a:buNone/>
            </a:pPr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probability for class 1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0.1</a:t>
            </a:r>
          </a:p>
          <a:p>
            <a:r>
              <a:rPr lang="en-US" dirty="0"/>
              <a:t>0.16</a:t>
            </a:r>
          </a:p>
          <a:p>
            <a:r>
              <a:rPr lang="en-US" dirty="0"/>
              <a:t>0.19</a:t>
            </a:r>
          </a:p>
          <a:p>
            <a:r>
              <a:rPr lang="en-US" dirty="0"/>
              <a:t>0.2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/>
        </p:nvGraphicFramePr>
        <p:xfrm>
          <a:off x="5337313" y="833410"/>
          <a:ext cx="6546573" cy="18041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451034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  <p:sp>
        <p:nvSpPr>
          <p:cNvPr id="7" name="קוביה 6"/>
          <p:cNvSpPr/>
          <p:nvPr/>
        </p:nvSpPr>
        <p:spPr>
          <a:xfrm>
            <a:off x="599250" y="4356099"/>
            <a:ext cx="394570" cy="362315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הסבר אליפטי 4"/>
          <p:cNvSpPr/>
          <p:nvPr/>
        </p:nvSpPr>
        <p:spPr bwMode="auto">
          <a:xfrm>
            <a:off x="3078207" y="4180056"/>
            <a:ext cx="1862598" cy="714400"/>
          </a:xfrm>
          <a:prstGeom prst="wedgeEllipseCallout">
            <a:avLst>
              <a:gd name="adj1" fmla="val -108677"/>
              <a:gd name="adj2" fmla="val 8633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160/(160+840)</a:t>
            </a:r>
          </a:p>
        </p:txBody>
      </p:sp>
      <p:sp>
        <p:nvSpPr>
          <p:cNvPr id="9" name="הסבר אליפטי 4">
            <a:extLst>
              <a:ext uri="{FF2B5EF4-FFF2-40B4-BE49-F238E27FC236}">
                <a16:creationId xmlns:a16="http://schemas.microsoft.com/office/drawing/2014/main" id="{5DA6E77C-1D63-4DBD-94E4-1C7644D3053B}"/>
              </a:ext>
            </a:extLst>
          </p:cNvPr>
          <p:cNvSpPr/>
          <p:nvPr/>
        </p:nvSpPr>
        <p:spPr bwMode="auto">
          <a:xfrm>
            <a:off x="6262859" y="3974770"/>
            <a:ext cx="1694931" cy="969699"/>
          </a:xfrm>
          <a:prstGeom prst="wedgeEllipseCallout">
            <a:avLst>
              <a:gd name="adj1" fmla="val -5360"/>
              <a:gd name="adj2" fmla="val -8409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Work acceptance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Test…</a:t>
            </a:r>
          </a:p>
        </p:txBody>
      </p:sp>
      <p:sp>
        <p:nvSpPr>
          <p:cNvPr id="10" name="הסבר אליפטי 4">
            <a:extLst>
              <a:ext uri="{FF2B5EF4-FFF2-40B4-BE49-F238E27FC236}">
                <a16:creationId xmlns:a16="http://schemas.microsoft.com/office/drawing/2014/main" id="{6268D9D0-CDCC-472D-A205-8A5AFD956488}"/>
              </a:ext>
            </a:extLst>
          </p:cNvPr>
          <p:cNvSpPr/>
          <p:nvPr/>
        </p:nvSpPr>
        <p:spPr bwMode="auto">
          <a:xfrm>
            <a:off x="8067857" y="4944469"/>
            <a:ext cx="2218971" cy="1146055"/>
          </a:xfrm>
          <a:prstGeom prst="wedgeEllipseCallout">
            <a:avLst>
              <a:gd name="adj1" fmla="val -59948"/>
              <a:gd name="adj2" fmla="val -6129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16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% of all </a:t>
            </a: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applicants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(in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population)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are “good”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96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Constant prediction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8"/>
            <a:ext cx="10664534" cy="5566861"/>
          </a:xfrm>
        </p:spPr>
        <p:txBody>
          <a:bodyPr>
            <a:normAutofit/>
          </a:bodyPr>
          <a:lstStyle/>
          <a:p>
            <a:r>
              <a:rPr lang="en-US" dirty="0"/>
              <a:t>Algorithm </a:t>
            </a:r>
            <a:r>
              <a:rPr lang="en-US" dirty="0">
                <a:solidFill>
                  <a:srgbClr val="FF66FF"/>
                </a:solidFill>
              </a:rPr>
              <a:t>always predicting </a:t>
            </a:r>
            <a:r>
              <a:rPr lang="en-US" dirty="0">
                <a:solidFill>
                  <a:srgbClr val="FF66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Reminder:</a:t>
            </a:r>
          </a:p>
          <a:p>
            <a:pPr marL="0" indent="0">
              <a:buNone/>
            </a:pPr>
            <a:r>
              <a:rPr lang="en-US" dirty="0"/>
              <a:t>Precision:  TP/(TP+FP)</a:t>
            </a:r>
          </a:p>
          <a:p>
            <a:pPr marL="0" indent="0">
              <a:buNone/>
            </a:pPr>
            <a:r>
              <a:rPr lang="en-US" dirty="0"/>
              <a:t>Recall: TP/(TP+FN)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Precision: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0/0 = </a:t>
            </a:r>
            <a:r>
              <a:rPr lang="en-US" dirty="0">
                <a:solidFill>
                  <a:srgbClr val="DC14B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undefined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…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</a:rPr>
              <a:t>Recall: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0/160 = </a:t>
            </a:r>
            <a:r>
              <a:rPr lang="en-US" sz="3600" dirty="0">
                <a:solidFill>
                  <a:srgbClr val="DC14B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endParaRPr lang="en-US" dirty="0">
              <a:solidFill>
                <a:srgbClr val="DC14B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57227"/>
              </p:ext>
            </p:extLst>
          </p:nvPr>
        </p:nvGraphicFramePr>
        <p:xfrm>
          <a:off x="5502413" y="4972132"/>
          <a:ext cx="6381474" cy="18677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27158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127158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127158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423053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4815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4815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4815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95117"/>
              </p:ext>
            </p:extLst>
          </p:nvPr>
        </p:nvGraphicFramePr>
        <p:xfrm>
          <a:off x="5502413" y="1574857"/>
          <a:ext cx="6546573" cy="17493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80 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20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80 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820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  <p:sp>
        <p:nvSpPr>
          <p:cNvPr id="9" name="חץ: למטה 8"/>
          <p:cNvSpPr/>
          <p:nvPr/>
        </p:nvSpPr>
        <p:spPr>
          <a:xfrm>
            <a:off x="8267548" y="3708400"/>
            <a:ext cx="800252" cy="997907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7603436" y="5902751"/>
            <a:ext cx="4280451" cy="408057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/>
          <p:cNvSpPr/>
          <p:nvPr/>
        </p:nvSpPr>
        <p:spPr>
          <a:xfrm>
            <a:off x="7861855" y="5967631"/>
            <a:ext cx="1570382" cy="278296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הסבר אליפטי 4">
            <a:extLst>
              <a:ext uri="{FF2B5EF4-FFF2-40B4-BE49-F238E27FC236}">
                <a16:creationId xmlns:a16="http://schemas.microsoft.com/office/drawing/2014/main" id="{714EFF96-37CA-4A97-B7BD-5528868CB136}"/>
              </a:ext>
            </a:extLst>
          </p:cNvPr>
          <p:cNvSpPr/>
          <p:nvPr/>
        </p:nvSpPr>
        <p:spPr bwMode="auto">
          <a:xfrm>
            <a:off x="3414126" y="4095386"/>
            <a:ext cx="1428479" cy="714400"/>
          </a:xfrm>
          <a:prstGeom prst="wedgeEllipseCallout">
            <a:avLst>
              <a:gd name="adj1" fmla="val -80624"/>
              <a:gd name="adj2" fmla="val 4912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Fluctuating…</a:t>
            </a:r>
          </a:p>
        </p:txBody>
      </p:sp>
      <p:sp>
        <p:nvSpPr>
          <p:cNvPr id="13" name="הסבר אליפטי 4">
            <a:extLst>
              <a:ext uri="{FF2B5EF4-FFF2-40B4-BE49-F238E27FC236}">
                <a16:creationId xmlns:a16="http://schemas.microsoft.com/office/drawing/2014/main" id="{333477AE-1F1E-4CD8-9168-02B818A1EB6F}"/>
              </a:ext>
            </a:extLst>
          </p:cNvPr>
          <p:cNvSpPr/>
          <p:nvPr/>
        </p:nvSpPr>
        <p:spPr bwMode="auto">
          <a:xfrm>
            <a:off x="5337754" y="3607619"/>
            <a:ext cx="2434645" cy="1098688"/>
          </a:xfrm>
          <a:prstGeom prst="wedgeEllipseCallout">
            <a:avLst>
              <a:gd name="adj1" fmla="val -68743"/>
              <a:gd name="adj2" fmla="val 11754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Can get 100%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or 0%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easily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with only 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in </a:t>
            </a:r>
            <a:r>
              <a:rPr lang="en-US" sz="1600" b="1" dirty="0" err="1">
                <a:solidFill>
                  <a:schemeClr val="tx1"/>
                </a:solidFill>
                <a:latin typeface="Times New Roman (Hebrew)" charset="0"/>
              </a:rPr>
              <a:t>numer</a:t>
            </a: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\</a:t>
            </a:r>
            <a:r>
              <a:rPr lang="en-US" sz="1600" b="1" dirty="0" err="1">
                <a:solidFill>
                  <a:schemeClr val="tx1"/>
                </a:solidFill>
                <a:latin typeface="Times New Roman (Hebrew)" charset="0"/>
              </a:rPr>
              <a:t>denom</a:t>
            </a: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24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A third measure: Accuracy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>
                <a:solidFill>
                  <a:srgbClr val="DC14B6"/>
                </a:solidFill>
              </a:rPr>
              <a:t>Accuracy</a:t>
            </a:r>
            <a:r>
              <a:rPr lang="en-US" dirty="0"/>
              <a:t>: percent correct</a:t>
            </a:r>
          </a:p>
          <a:p>
            <a:endParaRPr lang="en-US" dirty="0"/>
          </a:p>
          <a:p>
            <a:r>
              <a:rPr lang="en-US" dirty="0"/>
              <a:t>(All True) / (All Cases)</a:t>
            </a:r>
          </a:p>
          <a:p>
            <a:r>
              <a:rPr lang="en-US" dirty="0"/>
              <a:t>(TP+TN)/(TP+TN+FP+FN)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Algorithm </a:t>
            </a:r>
            <a:r>
              <a:rPr lang="en-US" dirty="0">
                <a:solidFill>
                  <a:srgbClr val="FF66FF"/>
                </a:solidFill>
              </a:rPr>
              <a:t>always predicting </a:t>
            </a:r>
            <a:r>
              <a:rPr lang="en-US" dirty="0">
                <a:solidFill>
                  <a:srgbClr val="FF66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r>
              <a:rPr lang="en-US" dirty="0"/>
              <a:t>:</a:t>
            </a:r>
          </a:p>
          <a:p>
            <a:pPr marL="0" lvl="0" indent="0">
              <a:buNone/>
            </a:pPr>
            <a:r>
              <a:rPr lang="en-US" dirty="0"/>
              <a:t>840/1000 = 0.84</a:t>
            </a:r>
          </a:p>
          <a:p>
            <a:pPr marL="0" lvl="0" indent="0">
              <a:buNone/>
            </a:pPr>
            <a:r>
              <a:rPr lang="en-US" dirty="0"/>
              <a:t>Looks pretty good…</a:t>
            </a:r>
          </a:p>
          <a:p>
            <a:r>
              <a:rPr lang="en-US" dirty="0">
                <a:solidFill>
                  <a:srgbClr val="FF0000"/>
                </a:solidFill>
              </a:rPr>
              <a:t>But algorithm is bad !!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E275BC7E-0D56-450B-8C3B-A802D5155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84752"/>
              </p:ext>
            </p:extLst>
          </p:nvPr>
        </p:nvGraphicFramePr>
        <p:xfrm>
          <a:off x="5487797" y="2155979"/>
          <a:ext cx="6381474" cy="18677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27158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127158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127158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423053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4815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4815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4815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  <p:sp>
        <p:nvSpPr>
          <p:cNvPr id="7" name="אליפסה 6">
            <a:extLst>
              <a:ext uri="{FF2B5EF4-FFF2-40B4-BE49-F238E27FC236}">
                <a16:creationId xmlns:a16="http://schemas.microsoft.com/office/drawing/2014/main" id="{CBE25308-A586-4D17-9EF0-BCD952646210}"/>
              </a:ext>
            </a:extLst>
          </p:cNvPr>
          <p:cNvSpPr/>
          <p:nvPr/>
        </p:nvSpPr>
        <p:spPr>
          <a:xfrm rot="865304">
            <a:off x="8215478" y="3225305"/>
            <a:ext cx="3300039" cy="6208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הסבר אליפטי 4">
            <a:extLst>
              <a:ext uri="{FF2B5EF4-FFF2-40B4-BE49-F238E27FC236}">
                <a16:creationId xmlns:a16="http://schemas.microsoft.com/office/drawing/2014/main" id="{8B4FC08B-BBA1-4D96-9A61-A357764C5643}"/>
              </a:ext>
            </a:extLst>
          </p:cNvPr>
          <p:cNvSpPr/>
          <p:nvPr/>
        </p:nvSpPr>
        <p:spPr bwMode="auto">
          <a:xfrm>
            <a:off x="4910118" y="5552993"/>
            <a:ext cx="2190479" cy="714400"/>
          </a:xfrm>
          <a:prstGeom prst="wedgeEllipseCallout">
            <a:avLst>
              <a:gd name="adj1" fmla="val -83293"/>
              <a:gd name="adj2" fmla="val -510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Can this happen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for  non-skewed?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9" name="הסבר אליפטי 4">
            <a:extLst>
              <a:ext uri="{FF2B5EF4-FFF2-40B4-BE49-F238E27FC236}">
                <a16:creationId xmlns:a16="http://schemas.microsoft.com/office/drawing/2014/main" id="{0330A2B4-C421-4BCB-A6C3-3D2B309CCF91}"/>
              </a:ext>
            </a:extLst>
          </p:cNvPr>
          <p:cNvSpPr/>
          <p:nvPr/>
        </p:nvSpPr>
        <p:spPr bwMode="auto">
          <a:xfrm>
            <a:off x="7804091" y="5520291"/>
            <a:ext cx="2190479" cy="714400"/>
          </a:xfrm>
          <a:prstGeom prst="wedgeEllipseCallout">
            <a:avLst>
              <a:gd name="adj1" fmla="val -83293"/>
              <a:gd name="adj2" fmla="val -510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 (Hebrew)" charset="0"/>
              </a:rPr>
              <a:t>No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: max would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be 50%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4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Constant Prediction [2]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r>
              <a:rPr lang="en-US" dirty="0"/>
              <a:t>Algorithm </a:t>
            </a:r>
            <a:r>
              <a:rPr lang="en-US" dirty="0">
                <a:solidFill>
                  <a:srgbClr val="FF66FF"/>
                </a:solidFill>
              </a:rPr>
              <a:t>always predicting </a:t>
            </a:r>
            <a:r>
              <a:rPr lang="en-US" dirty="0">
                <a:solidFill>
                  <a:srgbClr val="FF66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Reminder:</a:t>
            </a:r>
          </a:p>
          <a:p>
            <a:pPr marL="0" indent="0">
              <a:buNone/>
            </a:pPr>
            <a:r>
              <a:rPr lang="en-US" dirty="0"/>
              <a:t>Precision:  TP/(TP+FP)</a:t>
            </a:r>
          </a:p>
          <a:p>
            <a:pPr marL="0" indent="0">
              <a:buNone/>
            </a:pPr>
            <a:r>
              <a:rPr lang="en-US" dirty="0"/>
              <a:t>Recall: TP/(TP+FN)</a:t>
            </a:r>
          </a:p>
          <a:p>
            <a:endParaRPr lang="en-US" dirty="0"/>
          </a:p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</a:rPr>
              <a:t>Recall: 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160/(160+0) = 1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</a:rPr>
              <a:t>Precision: 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160/1000 = 0.16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181092"/>
              </p:ext>
            </p:extLst>
          </p:nvPr>
        </p:nvGraphicFramePr>
        <p:xfrm>
          <a:off x="5502413" y="4972132"/>
          <a:ext cx="6381474" cy="18677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27158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127158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127158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423053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4815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4815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4815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  <p:graphicFrame>
        <p:nvGraphicFramePr>
          <p:cNvPr id="8" name="טבלה 7"/>
          <p:cNvGraphicFramePr>
            <a:graphicFrameLocks noGrp="1"/>
          </p:cNvGraphicFramePr>
          <p:nvPr/>
        </p:nvGraphicFramePr>
        <p:xfrm>
          <a:off x="5502413" y="1574857"/>
          <a:ext cx="6546573" cy="17493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80 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20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80 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820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  <p:sp>
        <p:nvSpPr>
          <p:cNvPr id="9" name="חץ: למטה 8"/>
          <p:cNvSpPr/>
          <p:nvPr/>
        </p:nvSpPr>
        <p:spPr>
          <a:xfrm>
            <a:off x="8267548" y="3708400"/>
            <a:ext cx="800252" cy="997907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7738555" y="5903206"/>
            <a:ext cx="1994452" cy="90206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/>
          <p:cNvSpPr/>
          <p:nvPr/>
        </p:nvSpPr>
        <p:spPr>
          <a:xfrm>
            <a:off x="7996973" y="5968086"/>
            <a:ext cx="1570382" cy="27829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11"/>
          <p:cNvSpPr/>
          <p:nvPr/>
        </p:nvSpPr>
        <p:spPr>
          <a:xfrm>
            <a:off x="7603436" y="5902751"/>
            <a:ext cx="4280451" cy="408057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12"/>
          <p:cNvSpPr/>
          <p:nvPr/>
        </p:nvSpPr>
        <p:spPr>
          <a:xfrm>
            <a:off x="7861855" y="5967631"/>
            <a:ext cx="1570382" cy="278296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הסבר אליפטי 4">
            <a:extLst>
              <a:ext uri="{FF2B5EF4-FFF2-40B4-BE49-F238E27FC236}">
                <a16:creationId xmlns:a16="http://schemas.microsoft.com/office/drawing/2014/main" id="{DC957E82-63A2-4CAF-8D72-830E8CF1F1B8}"/>
              </a:ext>
            </a:extLst>
          </p:cNvPr>
          <p:cNvSpPr/>
          <p:nvPr/>
        </p:nvSpPr>
        <p:spPr bwMode="auto">
          <a:xfrm>
            <a:off x="3260084" y="4109678"/>
            <a:ext cx="1750456" cy="714400"/>
          </a:xfrm>
          <a:prstGeom prst="wedgeEllipseCallout">
            <a:avLst>
              <a:gd name="adj1" fmla="val -13009"/>
              <a:gd name="adj2" fmla="val 36060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Didn</a:t>
            </a: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’t miss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anyone</a:t>
            </a:r>
          </a:p>
        </p:txBody>
      </p:sp>
      <p:sp>
        <p:nvSpPr>
          <p:cNvPr id="15" name="הסבר אליפטי 4">
            <a:extLst>
              <a:ext uri="{FF2B5EF4-FFF2-40B4-BE49-F238E27FC236}">
                <a16:creationId xmlns:a16="http://schemas.microsoft.com/office/drawing/2014/main" id="{7517B1C9-AD9F-49AC-9866-A6E72C307735}"/>
              </a:ext>
            </a:extLst>
          </p:cNvPr>
          <p:cNvSpPr/>
          <p:nvPr/>
        </p:nvSpPr>
        <p:spPr bwMode="auto">
          <a:xfrm>
            <a:off x="3523943" y="5392379"/>
            <a:ext cx="1750456" cy="714400"/>
          </a:xfrm>
          <a:prstGeom prst="wedgeEllipseCallout">
            <a:avLst>
              <a:gd name="adj1" fmla="val -13009"/>
              <a:gd name="adj2" fmla="val 36060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Only 16% were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really positive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75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More general case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Now algorithm cannot “cheat” easily</a:t>
            </a:r>
          </a:p>
          <a:p>
            <a:pPr lvl="1"/>
            <a:r>
              <a:rPr lang="en-US" dirty="0"/>
              <a:t>As we saw at the beginning</a:t>
            </a:r>
          </a:p>
          <a:p>
            <a:endParaRPr lang="en-US" dirty="0"/>
          </a:p>
          <a:p>
            <a:r>
              <a:rPr lang="en-US" dirty="0"/>
              <a:t>Always “0” </a:t>
            </a:r>
            <a:r>
              <a:rPr lang="en-US" dirty="0">
                <a:sym typeface="Wingdings" panose="05000000000000000000" pitchFamily="2" charset="2"/>
              </a:rPr>
              <a:t> bad recall</a:t>
            </a:r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Always “1” </a:t>
            </a:r>
            <a:r>
              <a:rPr lang="en-US" dirty="0">
                <a:sym typeface="Wingdings" panose="05000000000000000000" pitchFamily="2" charset="2"/>
              </a:rPr>
              <a:t> bad precision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הסבר אליפטי 4"/>
          <p:cNvSpPr/>
          <p:nvPr/>
        </p:nvSpPr>
        <p:spPr bwMode="auto">
          <a:xfrm>
            <a:off x="4737092" y="3094170"/>
            <a:ext cx="2543419" cy="1240356"/>
          </a:xfrm>
          <a:prstGeom prst="wedgeEllipseCallout">
            <a:avLst>
              <a:gd name="adj1" fmla="val -13862"/>
              <a:gd name="adj2" fmla="val 12071"/>
            </a:avLst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Times New Roman (Hebrew)" charset="0"/>
              </a:rPr>
              <a:t>both are important!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6" name="הסבר אליפטי 4">
            <a:extLst>
              <a:ext uri="{FF2B5EF4-FFF2-40B4-BE49-F238E27FC236}">
                <a16:creationId xmlns:a16="http://schemas.microsoft.com/office/drawing/2014/main" id="{9AD76F57-01B8-431C-B958-3C9A019CD7D7}"/>
              </a:ext>
            </a:extLst>
          </p:cNvPr>
          <p:cNvSpPr/>
          <p:nvPr/>
        </p:nvSpPr>
        <p:spPr bwMode="auto">
          <a:xfrm>
            <a:off x="7951836" y="3847103"/>
            <a:ext cx="2030364" cy="1291268"/>
          </a:xfrm>
          <a:prstGeom prst="wedgeEllipseCallout">
            <a:avLst>
              <a:gd name="adj1" fmla="val -5360"/>
              <a:gd name="adj2" fmla="val -8409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Precision &amp; Recall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are more important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Than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Accuracy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1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28000">
              <a:srgbClr val="0070C0"/>
            </a:gs>
            <a:gs pos="52000">
              <a:srgbClr val="0070C0"/>
            </a:gs>
            <a:gs pos="100000">
              <a:srgbClr val="00B0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223308" y="689615"/>
            <a:ext cx="11892393" cy="2455222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/>
              <a:t>  </a:t>
            </a:r>
            <a:r>
              <a:rPr lang="en-US" sz="8000" dirty="0">
                <a:solidFill>
                  <a:srgbClr val="FFC000"/>
                </a:solidFill>
              </a:rPr>
              <a:t>Machine Learning</a:t>
            </a:r>
            <a:br>
              <a:rPr lang="en-US" sz="8000" dirty="0">
                <a:solidFill>
                  <a:srgbClr val="FFC000"/>
                </a:solidFill>
              </a:rPr>
            </a:br>
            <a:r>
              <a:rPr lang="en-US" sz="8000" dirty="0">
                <a:solidFill>
                  <a:srgbClr val="FFC000"/>
                </a:solidFill>
              </a:rPr>
              <a:t>	</a:t>
            </a:r>
            <a:r>
              <a:rPr lang="en-US" sz="6600" dirty="0"/>
              <a:t>Lesson 9b  </a:t>
            </a:r>
            <a:r>
              <a:rPr lang="en-US" sz="7200" dirty="0"/>
              <a:t>-</a:t>
            </a:r>
            <a:r>
              <a:rPr lang="en-US" sz="8000" dirty="0"/>
              <a:t>  </a:t>
            </a:r>
            <a:r>
              <a:rPr lang="en-US" sz="6000" dirty="0">
                <a:solidFill>
                  <a:srgbClr val="FFFF00"/>
                </a:solidFill>
              </a:rPr>
              <a:t>Error Analysis</a:t>
            </a:r>
            <a:br>
              <a:rPr lang="en-US" sz="6000" dirty="0"/>
            </a:br>
            <a:r>
              <a:rPr lang="en-US" sz="6000" dirty="0"/>
              <a:t>                                              </a:t>
            </a:r>
            <a:endParaRPr lang="en-US" sz="7200" dirty="0">
              <a:solidFill>
                <a:srgbClr val="FFFF00"/>
              </a:solidFill>
            </a:endParaRPr>
          </a:p>
        </p:txBody>
      </p:sp>
      <p:sp>
        <p:nvSpPr>
          <p:cNvPr id="4" name="כותרת משנה 2"/>
          <p:cNvSpPr txBox="1">
            <a:spLocks/>
          </p:cNvSpPr>
          <p:nvPr/>
        </p:nvSpPr>
        <p:spPr>
          <a:xfrm>
            <a:off x="3048000" y="4353833"/>
            <a:ext cx="9144000" cy="2367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00"/>
              </a:solidFill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Dr. Ami Hauptman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amih</a:t>
            </a:r>
            <a:r>
              <a:rPr lang="en-US" dirty="0">
                <a:solidFill>
                  <a:srgbClr val="FFFF00"/>
                </a:solidFill>
              </a:rPr>
              <a:t>@mail.sapir.ac.il</a:t>
            </a:r>
          </a:p>
          <a:p>
            <a:pPr algn="l"/>
            <a:r>
              <a:rPr lang="en-US" b="1" dirty="0">
                <a:solidFill>
                  <a:srgbClr val="FFFF00"/>
                </a:solidFill>
              </a:rPr>
              <a:t>                                   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3068" y="4938038"/>
            <a:ext cx="1361464" cy="1600874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24" y="3327400"/>
            <a:ext cx="32861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74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Comments: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Convention: </a:t>
            </a:r>
          </a:p>
          <a:p>
            <a:pPr lvl="1"/>
            <a:r>
              <a:rPr lang="en-US" dirty="0"/>
              <a:t>Define precision\recall:</a:t>
            </a:r>
          </a:p>
          <a:p>
            <a:pPr lvl="1"/>
            <a:r>
              <a:rPr lang="en-US" dirty="0"/>
              <a:t>Where y=1 is the rare class</a:t>
            </a:r>
          </a:p>
          <a:p>
            <a:endParaRPr lang="en-US" dirty="0"/>
          </a:p>
          <a:p>
            <a:r>
              <a:rPr lang="en-US" dirty="0"/>
              <a:t>Algorithms cannot “cheat”</a:t>
            </a:r>
          </a:p>
          <a:p>
            <a:pPr lvl="1"/>
            <a:r>
              <a:rPr lang="en-US" dirty="0"/>
              <a:t>even when we have rare classes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DC14B6"/>
                </a:solidFill>
              </a:rPr>
              <a:t>Only </a:t>
            </a:r>
            <a:r>
              <a:rPr lang="en-US" b="1" dirty="0">
                <a:solidFill>
                  <a:srgbClr val="DC14B6"/>
                </a:solidFill>
              </a:rPr>
              <a:t>accuracy</a:t>
            </a:r>
            <a:r>
              <a:rPr lang="en-US" dirty="0">
                <a:solidFill>
                  <a:srgbClr val="DC14B6"/>
                </a:solidFill>
              </a:rPr>
              <a:t> can easily be high</a:t>
            </a:r>
          </a:p>
          <a:p>
            <a:pPr lvl="1"/>
            <a:r>
              <a:rPr lang="en-US" dirty="0"/>
              <a:t>E.g. always say “no”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243035"/>
              </p:ext>
            </p:extLst>
          </p:nvPr>
        </p:nvGraphicFramePr>
        <p:xfrm>
          <a:off x="5147887" y="398318"/>
          <a:ext cx="6546573" cy="17493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80 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20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80 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820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  <p:sp>
        <p:nvSpPr>
          <p:cNvPr id="10" name="הסבר אליפטי 4">
            <a:extLst>
              <a:ext uri="{FF2B5EF4-FFF2-40B4-BE49-F238E27FC236}">
                <a16:creationId xmlns:a16="http://schemas.microsoft.com/office/drawing/2014/main" id="{6B716553-5E44-44C9-874C-DE1A59943ABB}"/>
              </a:ext>
            </a:extLst>
          </p:cNvPr>
          <p:cNvSpPr/>
          <p:nvPr/>
        </p:nvSpPr>
        <p:spPr bwMode="auto">
          <a:xfrm>
            <a:off x="6911620" y="4627747"/>
            <a:ext cx="2030364" cy="1291268"/>
          </a:xfrm>
          <a:prstGeom prst="wedgeEllipseCallout">
            <a:avLst>
              <a:gd name="adj1" fmla="val -5360"/>
              <a:gd name="adj2" fmla="val -8409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”Newbies”</a:t>
            </a:r>
            <a:endParaRPr lang="he-IL" sz="1600" b="1" dirty="0">
              <a:solidFill>
                <a:schemeClr val="tx1"/>
              </a:solidFill>
              <a:latin typeface="Times New Roman (Hebrew)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sometimes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only measure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accuracy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 (Hebrew)" charset="0"/>
            </a:endParaRPr>
          </a:p>
        </p:txBody>
      </p:sp>
      <p:sp>
        <p:nvSpPr>
          <p:cNvPr id="11" name="הסבר אליפטי 4">
            <a:extLst>
              <a:ext uri="{FF2B5EF4-FFF2-40B4-BE49-F238E27FC236}">
                <a16:creationId xmlns:a16="http://schemas.microsoft.com/office/drawing/2014/main" id="{77DB49D0-77B2-48C1-87DB-AA595161D134}"/>
              </a:ext>
            </a:extLst>
          </p:cNvPr>
          <p:cNvSpPr/>
          <p:nvPr/>
        </p:nvSpPr>
        <p:spPr bwMode="auto">
          <a:xfrm>
            <a:off x="9296136" y="4693599"/>
            <a:ext cx="1127163" cy="1002118"/>
          </a:xfrm>
          <a:prstGeom prst="wedgeEllipseCallout">
            <a:avLst>
              <a:gd name="adj1" fmla="val -75672"/>
              <a:gd name="adj2" fmla="val 3152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Even I did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  <a:sym typeface="Wingdings" panose="05000000000000000000" pitchFamily="2" charset="2"/>
              </a:rPr>
              <a:t> 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 (Hebrew)" charset="0"/>
            </a:endParaRPr>
          </a:p>
        </p:txBody>
      </p:sp>
      <p:sp>
        <p:nvSpPr>
          <p:cNvPr id="5" name="AutoShape 2" descr="facepalm cat Blank Template - Imgfl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343" y="267476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3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rgbClr val="FF66FF"/>
                </a:solidFill>
              </a:rPr>
              <a:t>Controlling</a:t>
            </a:r>
            <a:r>
              <a:rPr lang="en-US" sz="4400" b="1" u="sng" dirty="0"/>
              <a:t> Precision &amp; Recall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r>
              <a:rPr lang="en-US" dirty="0"/>
              <a:t>2 types of errors:</a:t>
            </a:r>
          </a:p>
          <a:p>
            <a:pPr lvl="1"/>
            <a:r>
              <a:rPr lang="en-US" dirty="0"/>
              <a:t>“1” &amp;&amp; 0  </a:t>
            </a:r>
          </a:p>
          <a:p>
            <a:pPr lvl="1"/>
            <a:r>
              <a:rPr lang="en-US" dirty="0"/>
              <a:t>“0” &amp;&amp; 1 </a:t>
            </a:r>
          </a:p>
          <a:p>
            <a:pPr lvl="1"/>
            <a:endParaRPr lang="en-US" dirty="0"/>
          </a:p>
          <a:p>
            <a:r>
              <a:rPr lang="en-US" dirty="0"/>
              <a:t>Sometimes errors have different costs</a:t>
            </a:r>
          </a:p>
          <a:p>
            <a:endParaRPr lang="en-US" dirty="0"/>
          </a:p>
          <a:p>
            <a:r>
              <a:rPr lang="en-US" dirty="0"/>
              <a:t>Which is worse?</a:t>
            </a:r>
          </a:p>
          <a:p>
            <a:pPr lvl="1"/>
            <a:r>
              <a:rPr lang="en-US" dirty="0"/>
              <a:t>False diagnosis   or   missing a diagnosis?</a:t>
            </a:r>
          </a:p>
          <a:p>
            <a:pPr lvl="1"/>
            <a:r>
              <a:rPr lang="en-US" dirty="0"/>
              <a:t>false “Cyber attack”  or missed real cyber attack?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If we know the costs – we can adjust the classifier</a:t>
            </a:r>
          </a:p>
          <a:p>
            <a:pPr lvl="1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הסבר אליפטי 5"/>
          <p:cNvSpPr/>
          <p:nvPr/>
        </p:nvSpPr>
        <p:spPr bwMode="auto">
          <a:xfrm>
            <a:off x="3507757" y="1466688"/>
            <a:ext cx="1862598" cy="714400"/>
          </a:xfrm>
          <a:prstGeom prst="wedgeEllipseCallout">
            <a:avLst>
              <a:gd name="adj1" fmla="val -95683"/>
              <a:gd name="adj2" fmla="val 1207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False Positive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7" name="הסבר אליפטי 6"/>
          <p:cNvSpPr/>
          <p:nvPr/>
        </p:nvSpPr>
        <p:spPr bwMode="auto">
          <a:xfrm>
            <a:off x="3507757" y="2238929"/>
            <a:ext cx="1862598" cy="714400"/>
          </a:xfrm>
          <a:prstGeom prst="wedgeEllipseCallout">
            <a:avLst>
              <a:gd name="adj1" fmla="val -96646"/>
              <a:gd name="adj2" fmla="val -26830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False Negative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8" name="הסבר אליפטי 7"/>
          <p:cNvSpPr/>
          <p:nvPr/>
        </p:nvSpPr>
        <p:spPr bwMode="auto">
          <a:xfrm>
            <a:off x="7793029" y="4342342"/>
            <a:ext cx="2763551" cy="714400"/>
          </a:xfrm>
          <a:prstGeom prst="wedgeEllipseCallout">
            <a:avLst>
              <a:gd name="adj1" fmla="val -28798"/>
              <a:gd name="adj2" fmla="val -6752"/>
            </a:avLst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what is the </a:t>
            </a:r>
            <a:r>
              <a:rPr lang="en-US" sz="1600" b="1" dirty="0">
                <a:solidFill>
                  <a:srgbClr val="FFFF00"/>
                </a:solidFill>
                <a:latin typeface="Times New Roman (Hebrew)" charset="0"/>
              </a:rPr>
              <a:t>cost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for each decision?</a:t>
            </a:r>
          </a:p>
        </p:txBody>
      </p:sp>
      <p:sp>
        <p:nvSpPr>
          <p:cNvPr id="9" name="הסבר אליפטי 4">
            <a:extLst>
              <a:ext uri="{FF2B5EF4-FFF2-40B4-BE49-F238E27FC236}">
                <a16:creationId xmlns:a16="http://schemas.microsoft.com/office/drawing/2014/main" id="{D68BFE0E-47DC-4827-BE40-98DDE85666C0}"/>
              </a:ext>
            </a:extLst>
          </p:cNvPr>
          <p:cNvSpPr/>
          <p:nvPr/>
        </p:nvSpPr>
        <p:spPr bwMode="auto">
          <a:xfrm>
            <a:off x="3507757" y="3385645"/>
            <a:ext cx="1717386" cy="1111710"/>
          </a:xfrm>
          <a:prstGeom prst="wedgeEllipseCallout">
            <a:avLst>
              <a:gd name="adj1" fmla="val -5360"/>
              <a:gd name="adj2" fmla="val -8409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This is strongly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dependent of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the </a:t>
            </a: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problem!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94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Controlling </a:t>
            </a:r>
            <a:r>
              <a:rPr lang="en-US" sz="4400" b="1" u="sng" dirty="0">
                <a:solidFill>
                  <a:srgbClr val="FF66FF"/>
                </a:solidFill>
              </a:rPr>
              <a:t>Logistic Regression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Suppose: cyber alarm is very expensive</a:t>
            </a:r>
          </a:p>
          <a:p>
            <a:pPr lvl="1"/>
            <a:r>
              <a:rPr lang="en-US" dirty="0"/>
              <a:t>only predict if very sure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How do we change predictions?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Change the threshold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Change probabilities…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64" y="1272989"/>
            <a:ext cx="4479303" cy="1607955"/>
          </a:xfrm>
          <a:prstGeom prst="rect">
            <a:avLst/>
          </a:prstGeom>
        </p:spPr>
      </p:pic>
      <p:sp>
        <p:nvSpPr>
          <p:cNvPr id="7" name="הסבר אליפטי 6"/>
          <p:cNvSpPr/>
          <p:nvPr/>
        </p:nvSpPr>
        <p:spPr bwMode="auto">
          <a:xfrm>
            <a:off x="4378765" y="2076966"/>
            <a:ext cx="1862598" cy="714400"/>
          </a:xfrm>
          <a:prstGeom prst="wedgeEllipseCallout">
            <a:avLst>
              <a:gd name="adj1" fmla="val -96645"/>
              <a:gd name="adj2" fmla="val -21810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0.7, 0.9, …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7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What will happen when raising the threshold?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547864" y="1272989"/>
                <a:ext cx="10664534" cy="5182660"/>
              </a:xfrm>
            </p:spPr>
            <p:txBody>
              <a:bodyPr>
                <a:normAutofit/>
              </a:bodyPr>
              <a:lstStyle/>
              <a:p>
                <a:pPr lvl="1"/>
                <a:endParaRPr lang="en-US" dirty="0"/>
              </a:p>
              <a:p>
                <a:r>
                  <a:rPr lang="en-US" dirty="0"/>
                  <a:t>Some cases had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  So</a:t>
                </a:r>
                <a:r>
                  <a:rPr lang="en-US" dirty="0"/>
                  <a:t>me of which were really 1</a:t>
                </a:r>
              </a:p>
              <a:p>
                <a:pPr lvl="1"/>
                <a:r>
                  <a:rPr lang="en-US" dirty="0"/>
                  <a:t>some were 0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Before raising threshold</a:t>
                </a:r>
              </a:p>
              <a:p>
                <a:pPr lvl="1"/>
                <a:r>
                  <a:rPr lang="en-US" dirty="0"/>
                  <a:t>they were classified as “1”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After raising threshold</a:t>
                </a:r>
              </a:p>
              <a:p>
                <a:pPr lvl="1"/>
                <a:r>
                  <a:rPr lang="en-US" dirty="0"/>
                  <a:t>now they will be classified as “0”</a:t>
                </a:r>
              </a:p>
              <a:p>
                <a:pPr lvl="1"/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864" y="1272989"/>
                <a:ext cx="10664534" cy="5182660"/>
              </a:xfrm>
              <a:blipFill rotWithShape="0">
                <a:blip r:embed="rId3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הסבר אליפטי 5"/>
          <p:cNvSpPr/>
          <p:nvPr/>
        </p:nvSpPr>
        <p:spPr bwMode="auto">
          <a:xfrm>
            <a:off x="6034927" y="2665294"/>
            <a:ext cx="1425809" cy="714400"/>
          </a:xfrm>
          <a:prstGeom prst="wedgeEllipseCallout">
            <a:avLst>
              <a:gd name="adj1" fmla="val -95201"/>
              <a:gd name="adj2" fmla="val -4242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Cyber attacks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7" name="הסבר אליפטי 6"/>
          <p:cNvSpPr/>
          <p:nvPr/>
        </p:nvSpPr>
        <p:spPr bwMode="auto">
          <a:xfrm>
            <a:off x="4056249" y="3335253"/>
            <a:ext cx="1425809" cy="588723"/>
          </a:xfrm>
          <a:prstGeom prst="wedgeEllipseCallout">
            <a:avLst>
              <a:gd name="adj1" fmla="val -100977"/>
              <a:gd name="adj2" fmla="val -28084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non-attacks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10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rgbClr val="FF0000"/>
                </a:solidFill>
              </a:rPr>
              <a:t>Higher Threshold </a:t>
            </a:r>
            <a:r>
              <a:rPr lang="en-US" sz="4400" b="1" u="sng" dirty="0"/>
              <a:t>and Precision\Recall?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4481336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Assume the new threshold effected 20 cases</a:t>
            </a:r>
          </a:p>
          <a:p>
            <a:endParaRPr lang="en-US" dirty="0"/>
          </a:p>
          <a:p>
            <a:r>
              <a:rPr lang="en-US" dirty="0"/>
              <a:t>Precision:</a:t>
            </a:r>
          </a:p>
          <a:p>
            <a:pPr lvl="1"/>
            <a:r>
              <a:rPr lang="en-US" dirty="0"/>
              <a:t>80/100 </a:t>
            </a:r>
            <a:r>
              <a:rPr lang="en-US" dirty="0">
                <a:sym typeface="Wingdings" panose="05000000000000000000" pitchFamily="2" charset="2"/>
              </a:rPr>
              <a:t> 70/80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0.8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0.875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80/160 </a:t>
            </a:r>
            <a:r>
              <a:rPr lang="en-US" dirty="0">
                <a:sym typeface="Wingdings" panose="05000000000000000000" pitchFamily="2" charset="2"/>
              </a:rPr>
              <a:t> 70/160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0.5  0.43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417331"/>
              </p:ext>
            </p:extLst>
          </p:nvPr>
        </p:nvGraphicFramePr>
        <p:xfrm>
          <a:off x="5322698" y="1441954"/>
          <a:ext cx="6546573" cy="17493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80 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20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80 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820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  <p:sp>
        <p:nvSpPr>
          <p:cNvPr id="7" name="חץ: למטה 8"/>
          <p:cNvSpPr/>
          <p:nvPr/>
        </p:nvSpPr>
        <p:spPr>
          <a:xfrm>
            <a:off x="7931372" y="3466378"/>
            <a:ext cx="800252" cy="997907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075706"/>
              </p:ext>
            </p:extLst>
          </p:nvPr>
        </p:nvGraphicFramePr>
        <p:xfrm>
          <a:off x="5181296" y="4656657"/>
          <a:ext cx="6546573" cy="17493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70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10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90(FN)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830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  <p:sp>
        <p:nvSpPr>
          <p:cNvPr id="9" name="הסבר אליפטי 8"/>
          <p:cNvSpPr/>
          <p:nvPr/>
        </p:nvSpPr>
        <p:spPr bwMode="auto">
          <a:xfrm>
            <a:off x="3610341" y="3854824"/>
            <a:ext cx="1266459" cy="685981"/>
          </a:xfrm>
          <a:prstGeom prst="wedgeEllipseCallout">
            <a:avLst>
              <a:gd name="adj1" fmla="val -86056"/>
              <a:gd name="adj2" fmla="val 3287"/>
            </a:avLst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higher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precision</a:t>
            </a:r>
          </a:p>
        </p:txBody>
      </p:sp>
      <p:sp>
        <p:nvSpPr>
          <p:cNvPr id="10" name="הסבר אליפטי 9"/>
          <p:cNvSpPr/>
          <p:nvPr/>
        </p:nvSpPr>
        <p:spPr bwMode="auto">
          <a:xfrm>
            <a:off x="3572316" y="5793118"/>
            <a:ext cx="1342507" cy="544820"/>
          </a:xfrm>
          <a:prstGeom prst="wedgeEllipseCallout">
            <a:avLst>
              <a:gd name="adj1" fmla="val -86056"/>
              <a:gd name="adj2" fmla="val 3287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lower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recall</a:t>
            </a:r>
          </a:p>
        </p:txBody>
      </p:sp>
      <p:sp>
        <p:nvSpPr>
          <p:cNvPr id="11" name="הסבר אליפטי 10"/>
          <p:cNvSpPr/>
          <p:nvPr/>
        </p:nvSpPr>
        <p:spPr bwMode="auto">
          <a:xfrm>
            <a:off x="3312270" y="2521111"/>
            <a:ext cx="1439024" cy="714400"/>
          </a:xfrm>
          <a:prstGeom prst="wedgeEllipseCallout">
            <a:avLst>
              <a:gd name="adj1" fmla="val -75949"/>
              <a:gd name="adj2" fmla="val -43143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10 of each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class</a:t>
            </a:r>
          </a:p>
        </p:txBody>
      </p:sp>
      <p:sp>
        <p:nvSpPr>
          <p:cNvPr id="12" name="הסבר אליפטי 11"/>
          <p:cNvSpPr/>
          <p:nvPr/>
        </p:nvSpPr>
        <p:spPr bwMode="auto">
          <a:xfrm>
            <a:off x="9262687" y="3608131"/>
            <a:ext cx="1575641" cy="714400"/>
          </a:xfrm>
          <a:prstGeom prst="wedgeEllipseCallout">
            <a:avLst>
              <a:gd name="adj1" fmla="val -71966"/>
              <a:gd name="adj2" fmla="val -23065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20 moved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to bottom row</a:t>
            </a:r>
          </a:p>
        </p:txBody>
      </p:sp>
      <p:sp>
        <p:nvSpPr>
          <p:cNvPr id="13" name="הסבר אליפטי 12"/>
          <p:cNvSpPr/>
          <p:nvPr/>
        </p:nvSpPr>
        <p:spPr bwMode="auto">
          <a:xfrm>
            <a:off x="5421443" y="3803613"/>
            <a:ext cx="1266459" cy="685981"/>
          </a:xfrm>
          <a:prstGeom prst="wedgeEllipseCallout">
            <a:avLst>
              <a:gd name="adj1" fmla="val -86056"/>
              <a:gd name="adj2" fmla="val 3287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but not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always!</a:t>
            </a:r>
          </a:p>
        </p:txBody>
      </p:sp>
    </p:spTree>
    <p:extLst>
      <p:ext uri="{BB962C8B-B14F-4D97-AF65-F5344CB8AC3E}">
        <p14:creationId xmlns:p14="http://schemas.microsoft.com/office/powerpoint/2010/main" val="46844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Different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547864" y="1272989"/>
                <a:ext cx="10664534" cy="5182660"/>
              </a:xfrm>
            </p:spPr>
            <p:txBody>
              <a:bodyPr>
                <a:normAutofit/>
              </a:bodyPr>
              <a:lstStyle/>
              <a:p>
                <a:pPr lvl="1"/>
                <a:endParaRPr lang="en-US" dirty="0"/>
              </a:p>
              <a:p>
                <a:r>
                  <a:rPr lang="en-US" dirty="0"/>
                  <a:t>Cost of missing a cyber attack is very bad</a:t>
                </a:r>
              </a:p>
              <a:p>
                <a:pPr lvl="1"/>
                <a:r>
                  <a:rPr lang="en-US" dirty="0"/>
                  <a:t>Cyber “false alarm” is not so bad</a:t>
                </a:r>
              </a:p>
              <a:p>
                <a:endParaRPr lang="en-US" dirty="0"/>
              </a:p>
              <a:p>
                <a:r>
                  <a:rPr lang="en-US" dirty="0"/>
                  <a:t>Lower the threshold…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“1”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“0”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r>
                  <a:rPr lang="en-US" dirty="0"/>
                  <a:t>What will be the effect?</a:t>
                </a: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864" y="1272989"/>
                <a:ext cx="10664534" cy="5182660"/>
              </a:xfrm>
              <a:blipFill rotWithShape="0">
                <a:blip r:embed="rId3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הסבר אליפטי 4"/>
          <p:cNvSpPr/>
          <p:nvPr/>
        </p:nvSpPr>
        <p:spPr bwMode="auto">
          <a:xfrm>
            <a:off x="6208567" y="2441176"/>
            <a:ext cx="1862598" cy="714400"/>
          </a:xfrm>
          <a:prstGeom prst="wedgeEllipseCallout">
            <a:avLst>
              <a:gd name="adj1" fmla="val -69211"/>
              <a:gd name="adj2" fmla="val -53182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What to do?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67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rgbClr val="FF0000"/>
                </a:solidFill>
              </a:rPr>
              <a:t>Lower threshold </a:t>
            </a:r>
            <a:r>
              <a:rPr lang="en-US" sz="4400" b="1" u="sng" dirty="0"/>
              <a:t>&amp; Precision\Recall?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4481336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Assume the new threshold effected 20 cases</a:t>
            </a:r>
          </a:p>
          <a:p>
            <a:endParaRPr lang="en-US" dirty="0"/>
          </a:p>
          <a:p>
            <a:r>
              <a:rPr lang="en-US" dirty="0"/>
              <a:t>Precision: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80/100 vs.  90/120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0.8 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vs. 0.75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80/160  </a:t>
            </a:r>
            <a:r>
              <a:rPr lang="en-US" dirty="0">
                <a:sym typeface="Wingdings" panose="05000000000000000000" pitchFamily="2" charset="2"/>
              </a:rPr>
              <a:t>vs.  90/160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0.5  vs. 0.562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/>
        </p:nvGraphicFramePr>
        <p:xfrm>
          <a:off x="5322698" y="1441954"/>
          <a:ext cx="6546573" cy="17493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80 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20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80 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820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  <p:sp>
        <p:nvSpPr>
          <p:cNvPr id="7" name="חץ: למטה 8"/>
          <p:cNvSpPr/>
          <p:nvPr/>
        </p:nvSpPr>
        <p:spPr>
          <a:xfrm>
            <a:off x="7931372" y="3466378"/>
            <a:ext cx="800252" cy="997907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051745"/>
              </p:ext>
            </p:extLst>
          </p:nvPr>
        </p:nvGraphicFramePr>
        <p:xfrm>
          <a:off x="5181296" y="4656657"/>
          <a:ext cx="6546573" cy="17493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90(TP)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30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70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810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  <p:sp>
        <p:nvSpPr>
          <p:cNvPr id="9" name="הסבר אליפטי 8"/>
          <p:cNvSpPr/>
          <p:nvPr/>
        </p:nvSpPr>
        <p:spPr bwMode="auto">
          <a:xfrm>
            <a:off x="3762741" y="5670369"/>
            <a:ext cx="1266459" cy="685981"/>
          </a:xfrm>
          <a:prstGeom prst="wedgeEllipseCallout">
            <a:avLst>
              <a:gd name="adj1" fmla="val -86056"/>
              <a:gd name="adj2" fmla="val 3287"/>
            </a:avLst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higher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recall</a:t>
            </a:r>
          </a:p>
        </p:txBody>
      </p:sp>
      <p:sp>
        <p:nvSpPr>
          <p:cNvPr id="10" name="הסבר אליפטי 9"/>
          <p:cNvSpPr/>
          <p:nvPr/>
        </p:nvSpPr>
        <p:spPr bwMode="auto">
          <a:xfrm>
            <a:off x="3527492" y="3912939"/>
            <a:ext cx="1342507" cy="544820"/>
          </a:xfrm>
          <a:prstGeom prst="wedgeEllipseCallout">
            <a:avLst>
              <a:gd name="adj1" fmla="val -86056"/>
              <a:gd name="adj2" fmla="val 3287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lower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precision</a:t>
            </a:r>
          </a:p>
        </p:txBody>
      </p:sp>
      <p:sp>
        <p:nvSpPr>
          <p:cNvPr id="11" name="הסבר אליפטי 10"/>
          <p:cNvSpPr/>
          <p:nvPr/>
        </p:nvSpPr>
        <p:spPr bwMode="auto">
          <a:xfrm>
            <a:off x="9262687" y="3608131"/>
            <a:ext cx="1575641" cy="714400"/>
          </a:xfrm>
          <a:prstGeom prst="wedgeEllipseCallout">
            <a:avLst>
              <a:gd name="adj1" fmla="val -71966"/>
              <a:gd name="adj2" fmla="val -23065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20 moved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to upper row</a:t>
            </a:r>
          </a:p>
        </p:txBody>
      </p:sp>
    </p:spTree>
    <p:extLst>
      <p:ext uri="{BB962C8B-B14F-4D97-AF65-F5344CB8AC3E}">
        <p14:creationId xmlns:p14="http://schemas.microsoft.com/office/powerpoint/2010/main" val="339201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ROC</a:t>
            </a:r>
            <a:r>
              <a:rPr lang="he-IL" sz="4400" b="1" u="sng" dirty="0"/>
              <a:t> </a:t>
            </a:r>
            <a:r>
              <a:rPr lang="en-US" sz="4400" b="1" u="sng" dirty="0"/>
              <a:t>Curve: how good is a classifier?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True Positive Rate (TPR):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True Positives / (all Positive class)</a:t>
            </a:r>
          </a:p>
          <a:p>
            <a:pPr lvl="1"/>
            <a:r>
              <a:rPr lang="en-US" dirty="0"/>
              <a:t>Recall </a:t>
            </a:r>
          </a:p>
          <a:p>
            <a:pPr lvl="1"/>
            <a:endParaRPr lang="en-US" dirty="0"/>
          </a:p>
          <a:p>
            <a:r>
              <a:rPr lang="en-US" dirty="0"/>
              <a:t>False Positive Rate (FPR):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r>
              <a:rPr lang="en-US" dirty="0"/>
              <a:t>False Positives / (all Negative class)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Depends on Threshold…</a:t>
            </a:r>
          </a:p>
          <a:p>
            <a:pPr lvl="1"/>
            <a:r>
              <a:rPr lang="en-US" dirty="0"/>
              <a:t>Low threshold </a:t>
            </a:r>
            <a:r>
              <a:rPr lang="en-US" dirty="0">
                <a:sym typeface="Wingdings" panose="05000000000000000000" pitchFamily="2" charset="2"/>
              </a:rPr>
              <a:t> Both are High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High Threshold  Both are Low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066867"/>
              </p:ext>
            </p:extLst>
          </p:nvPr>
        </p:nvGraphicFramePr>
        <p:xfrm>
          <a:off x="5752768" y="2060183"/>
          <a:ext cx="6546573" cy="18041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451034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Positive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Negative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“cyber attack”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“no attack”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  <p:sp>
        <p:nvSpPr>
          <p:cNvPr id="9" name="מלבן 8"/>
          <p:cNvSpPr/>
          <p:nvPr/>
        </p:nvSpPr>
        <p:spPr>
          <a:xfrm>
            <a:off x="8056660" y="2992574"/>
            <a:ext cx="1763201" cy="35095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7982448" y="2854750"/>
            <a:ext cx="2079928" cy="95789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/>
          <p:cNvSpPr/>
          <p:nvPr/>
        </p:nvSpPr>
        <p:spPr>
          <a:xfrm>
            <a:off x="10286340" y="3002398"/>
            <a:ext cx="1763201" cy="35095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11"/>
          <p:cNvSpPr/>
          <p:nvPr/>
        </p:nvSpPr>
        <p:spPr>
          <a:xfrm>
            <a:off x="10212128" y="2864574"/>
            <a:ext cx="2079928" cy="95789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292" y="4163016"/>
            <a:ext cx="2575893" cy="26118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23827" y="632087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0,0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1642" y="415646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1,1</a:t>
            </a:r>
          </a:p>
        </p:txBody>
      </p:sp>
    </p:spTree>
    <p:extLst>
      <p:ext uri="{BB962C8B-B14F-4D97-AF65-F5344CB8AC3E}">
        <p14:creationId xmlns:p14="http://schemas.microsoft.com/office/powerpoint/2010/main" val="330168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FPR and TPR – an example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= “positive class” (250)</a:t>
            </a:r>
          </a:p>
          <a:p>
            <a:r>
              <a:rPr lang="en-US" dirty="0">
                <a:solidFill>
                  <a:srgbClr val="0070C0"/>
                </a:solidFill>
              </a:rPr>
              <a:t>Blue </a:t>
            </a:r>
            <a:r>
              <a:rPr lang="en-US" dirty="0"/>
              <a:t>– “negative class” (250)</a:t>
            </a:r>
          </a:p>
          <a:p>
            <a:endParaRPr lang="en-US" dirty="0"/>
          </a:p>
          <a:p>
            <a:r>
              <a:rPr lang="en-US" dirty="0"/>
              <a:t>Threshold = 0.8</a:t>
            </a:r>
          </a:p>
          <a:p>
            <a:r>
              <a:rPr lang="en-US" dirty="0"/>
              <a:t>“yes” for 50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all of them are Red </a:t>
            </a:r>
          </a:p>
          <a:p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114" y="5171205"/>
            <a:ext cx="2688329" cy="155027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322" y="1048621"/>
            <a:ext cx="5470256" cy="3167587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127" y="4398771"/>
            <a:ext cx="2364935" cy="2322704"/>
          </a:xfrm>
          <a:prstGeom prst="rect">
            <a:avLst/>
          </a:prstGeom>
        </p:spPr>
      </p:pic>
      <p:sp>
        <p:nvSpPr>
          <p:cNvPr id="10" name="חץ ימינה 9"/>
          <p:cNvSpPr/>
          <p:nvPr/>
        </p:nvSpPr>
        <p:spPr>
          <a:xfrm>
            <a:off x="3018833" y="5657030"/>
            <a:ext cx="1238158" cy="538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הסבר אליפטי 10"/>
          <p:cNvSpPr/>
          <p:nvPr/>
        </p:nvSpPr>
        <p:spPr bwMode="auto">
          <a:xfrm>
            <a:off x="5394023" y="1666780"/>
            <a:ext cx="962254" cy="555781"/>
          </a:xfrm>
          <a:prstGeom prst="wedgeEllipseCallout">
            <a:avLst>
              <a:gd name="adj1" fmla="val -67802"/>
              <a:gd name="adj2" fmla="val -3576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TPR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2" name="הסבר אליפטי 11"/>
          <p:cNvSpPr/>
          <p:nvPr/>
        </p:nvSpPr>
        <p:spPr bwMode="auto">
          <a:xfrm>
            <a:off x="5394023" y="2300443"/>
            <a:ext cx="962254" cy="555781"/>
          </a:xfrm>
          <a:prstGeom prst="wedgeEllipseCallout">
            <a:avLst>
              <a:gd name="adj1" fmla="val -67802"/>
              <a:gd name="adj2" fmla="val -3576"/>
            </a:avLst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FPR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31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FPR and TPR – Med Threshold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Threshold = 0.5</a:t>
            </a:r>
          </a:p>
          <a:p>
            <a:r>
              <a:rPr lang="en-US" dirty="0"/>
              <a:t>TPR: Hi</a:t>
            </a:r>
          </a:p>
          <a:p>
            <a:r>
              <a:rPr lang="en-US" dirty="0"/>
              <a:t>FPR: Med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114" y="5171205"/>
            <a:ext cx="2688329" cy="155027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552" y="1007163"/>
            <a:ext cx="7480567" cy="4368557"/>
          </a:xfrm>
          <a:prstGeom prst="rect">
            <a:avLst/>
          </a:prstGeom>
        </p:spPr>
      </p:pic>
      <p:sp>
        <p:nvSpPr>
          <p:cNvPr id="10" name="חץ ימינה 9"/>
          <p:cNvSpPr/>
          <p:nvPr/>
        </p:nvSpPr>
        <p:spPr>
          <a:xfrm>
            <a:off x="3574473" y="1272989"/>
            <a:ext cx="1238158" cy="538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0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Learning Systems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40555" y="1293007"/>
            <a:ext cx="10771843" cy="5162641"/>
          </a:xfrm>
        </p:spPr>
        <p:txBody>
          <a:bodyPr>
            <a:normAutofit/>
          </a:bodyPr>
          <a:lstStyle/>
          <a:p>
            <a:r>
              <a:rPr lang="en-US" dirty="0"/>
              <a:t>Last time…</a:t>
            </a:r>
          </a:p>
          <a:p>
            <a:endParaRPr lang="en-US" dirty="0"/>
          </a:p>
          <a:p>
            <a:r>
              <a:rPr lang="en-US" dirty="0"/>
              <a:t>How to “debug” learning systems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Two major steps:</a:t>
            </a:r>
          </a:p>
          <a:p>
            <a:pPr lvl="1"/>
            <a:r>
              <a:rPr lang="en-US" dirty="0"/>
              <a:t>Diagnose the algorithm</a:t>
            </a:r>
          </a:p>
          <a:p>
            <a:pPr lvl="1"/>
            <a:r>
              <a:rPr lang="en-US" dirty="0"/>
              <a:t>Solve the problem</a:t>
            </a:r>
          </a:p>
          <a:p>
            <a:pPr lvl="0"/>
            <a:endParaRPr lang="en-US" dirty="0"/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Part 1: Control Classifier Output</a:t>
            </a:r>
          </a:p>
          <a:p>
            <a:pPr lvl="1"/>
            <a:r>
              <a:rPr lang="en-US" dirty="0"/>
              <a:t>Part 2: 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61562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FPR and TPR – Med-low threshold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Threshold = 0.4</a:t>
            </a:r>
          </a:p>
          <a:p>
            <a:r>
              <a:rPr lang="en-US" dirty="0"/>
              <a:t>TPR: Hi</a:t>
            </a:r>
          </a:p>
          <a:p>
            <a:r>
              <a:rPr lang="en-US" dirty="0"/>
              <a:t>FPR: Med-Hi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114" y="5171205"/>
            <a:ext cx="2688329" cy="155027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960" y="1082029"/>
            <a:ext cx="4315683" cy="4292192"/>
          </a:xfrm>
          <a:prstGeom prst="rect">
            <a:avLst/>
          </a:prstGeom>
        </p:spPr>
      </p:pic>
      <p:sp>
        <p:nvSpPr>
          <p:cNvPr id="10" name="חץ ימינה 9"/>
          <p:cNvSpPr/>
          <p:nvPr/>
        </p:nvSpPr>
        <p:spPr>
          <a:xfrm>
            <a:off x="5991697" y="908440"/>
            <a:ext cx="1238158" cy="538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3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More generally: ROC for different classifiers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r>
              <a:rPr lang="en-US" dirty="0"/>
              <a:t>Applet: </a:t>
            </a:r>
            <a:r>
              <a:rPr lang="en-US" dirty="0">
                <a:hlinkClick r:id="rId3"/>
              </a:rPr>
              <a:t>navan.name/roc</a:t>
            </a:r>
            <a:endParaRPr lang="en-US" dirty="0"/>
          </a:p>
          <a:p>
            <a:r>
              <a:rPr lang="en-US" b="1" dirty="0">
                <a:solidFill>
                  <a:srgbClr val="DC14B6"/>
                </a:solidFill>
              </a:rPr>
              <a:t>Shape</a:t>
            </a:r>
            <a:r>
              <a:rPr lang="en-US" dirty="0"/>
              <a:t> of ROC is important; also </a:t>
            </a:r>
            <a:r>
              <a:rPr lang="en-US" b="1" dirty="0">
                <a:solidFill>
                  <a:srgbClr val="FF0000"/>
                </a:solidFill>
              </a:rPr>
              <a:t>Area Under Curve </a:t>
            </a:r>
            <a:r>
              <a:rPr lang="en-US" dirty="0"/>
              <a:t>(AUC)</a:t>
            </a:r>
          </a:p>
          <a:p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Bad                                                    Ok                                       Very Good</a:t>
            </a:r>
          </a:p>
          <a:p>
            <a:pPr lvl="1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409" y="2573466"/>
            <a:ext cx="2711643" cy="2713823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62" y="2518470"/>
            <a:ext cx="2777656" cy="2811014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1450" y="2573466"/>
            <a:ext cx="2727943" cy="2768819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3399" y="5554983"/>
            <a:ext cx="2259567" cy="1303017"/>
          </a:xfrm>
          <a:prstGeom prst="rect">
            <a:avLst/>
          </a:prstGeom>
        </p:spPr>
      </p:pic>
      <p:sp>
        <p:nvSpPr>
          <p:cNvPr id="11" name="הסבר אליפטי 10"/>
          <p:cNvSpPr/>
          <p:nvPr/>
        </p:nvSpPr>
        <p:spPr bwMode="auto">
          <a:xfrm>
            <a:off x="7865967" y="2174393"/>
            <a:ext cx="993652" cy="463953"/>
          </a:xfrm>
          <a:prstGeom prst="wedgeEllipseCallout">
            <a:avLst>
              <a:gd name="adj1" fmla="val -81011"/>
              <a:gd name="adj2" fmla="val 67150"/>
            </a:avLst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AUC -&gt; 1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2" name="הסבר אליפטי 11"/>
          <p:cNvSpPr/>
          <p:nvPr/>
        </p:nvSpPr>
        <p:spPr bwMode="auto">
          <a:xfrm>
            <a:off x="1603935" y="2286493"/>
            <a:ext cx="993652" cy="463953"/>
          </a:xfrm>
          <a:prstGeom prst="wedgeEllipseCallout">
            <a:avLst>
              <a:gd name="adj1" fmla="val -81011"/>
              <a:gd name="adj2" fmla="val 67150"/>
            </a:avLst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AUC </a:t>
            </a:r>
            <a:r>
              <a:rPr lang="en-US" sz="1600" b="1">
                <a:solidFill>
                  <a:schemeClr val="tx1"/>
                </a:solidFill>
                <a:latin typeface="Times New Roman (Hebrew)" charset="0"/>
              </a:rPr>
              <a:t>-&gt; 0.5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1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Simpler way to </a:t>
            </a:r>
            <a:r>
              <a:rPr lang="en-US" sz="4400" b="1" u="sng" dirty="0">
                <a:solidFill>
                  <a:srgbClr val="DC14B6"/>
                </a:solidFill>
              </a:rPr>
              <a:t>compare classifiers</a:t>
            </a:r>
            <a:r>
              <a:rPr lang="en-US" sz="4400" b="1" u="sng" dirty="0"/>
              <a:t>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Now we have 2 scores</a:t>
            </a:r>
          </a:p>
          <a:p>
            <a:pPr lvl="1"/>
            <a:r>
              <a:rPr lang="en-US" dirty="0"/>
              <a:t>how to compare classifiers?</a:t>
            </a:r>
          </a:p>
          <a:p>
            <a:endParaRPr lang="en-US" dirty="0"/>
          </a:p>
          <a:p>
            <a:r>
              <a:rPr lang="en-US" dirty="0"/>
              <a:t>E.g.: </a:t>
            </a:r>
          </a:p>
          <a:p>
            <a:pPr lvl="1"/>
            <a:r>
              <a:rPr lang="en-US" dirty="0"/>
              <a:t>which is the best?</a:t>
            </a:r>
          </a:p>
          <a:p>
            <a:endParaRPr lang="en-US" dirty="0"/>
          </a:p>
          <a:p>
            <a:r>
              <a:rPr lang="en-US" dirty="0"/>
              <a:t>Not very clear…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We need a single score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(a </a:t>
            </a:r>
            <a:r>
              <a:rPr lang="en-US" b="1" u="sng" dirty="0">
                <a:solidFill>
                  <a:srgbClr val="FF66FF"/>
                </a:solidFill>
              </a:rPr>
              <a:t>single</a:t>
            </a:r>
            <a:r>
              <a:rPr lang="en-US" dirty="0">
                <a:solidFill>
                  <a:srgbClr val="FF0000"/>
                </a:solidFill>
              </a:rPr>
              <a:t> real-number metric)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74" y="2690489"/>
            <a:ext cx="62960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3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Option 1: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Maybe take (0.4+0.5)/2 ?</a:t>
            </a:r>
          </a:p>
          <a:p>
            <a:endParaRPr lang="en-US" dirty="0"/>
          </a:p>
          <a:p>
            <a:r>
              <a:rPr lang="en-US" dirty="0"/>
              <a:t>Not very good:</a:t>
            </a:r>
          </a:p>
          <a:p>
            <a:pPr lvl="1"/>
            <a:r>
              <a:rPr lang="en-US" dirty="0"/>
              <a:t>Using this option:</a:t>
            </a:r>
          </a:p>
          <a:p>
            <a:pPr lvl="2"/>
            <a:r>
              <a:rPr lang="en-US" dirty="0"/>
              <a:t>Algorithm 3 : </a:t>
            </a:r>
            <a:r>
              <a:rPr lang="en-US" dirty="0" err="1"/>
              <a:t>avg</a:t>
            </a:r>
            <a:r>
              <a:rPr lang="en-US" dirty="0"/>
              <a:t> = 0.51</a:t>
            </a:r>
          </a:p>
          <a:p>
            <a:pPr lvl="2"/>
            <a:r>
              <a:rPr lang="en-US" dirty="0"/>
              <a:t>Algorithm 1: </a:t>
            </a:r>
            <a:r>
              <a:rPr lang="en-US" dirty="0" err="1"/>
              <a:t>avg</a:t>
            </a:r>
            <a:r>
              <a:rPr lang="en-US" dirty="0"/>
              <a:t> = 0.45 </a:t>
            </a:r>
          </a:p>
          <a:p>
            <a:pPr lvl="1"/>
            <a:r>
              <a:rPr lang="en-US" dirty="0"/>
              <a:t>But 3 is not really better than Algorithm1 !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Average is not good</a:t>
            </a:r>
          </a:p>
          <a:p>
            <a:pPr lvl="1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31" y="291731"/>
            <a:ext cx="6296025" cy="2466975"/>
          </a:xfrm>
          <a:prstGeom prst="rect">
            <a:avLst/>
          </a:prstGeom>
        </p:spPr>
      </p:pic>
      <p:sp>
        <p:nvSpPr>
          <p:cNvPr id="7" name="הסבר אליפטי 6"/>
          <p:cNvSpPr/>
          <p:nvPr/>
        </p:nvSpPr>
        <p:spPr bwMode="auto">
          <a:xfrm>
            <a:off x="4438873" y="2534419"/>
            <a:ext cx="1862598" cy="714400"/>
          </a:xfrm>
          <a:prstGeom prst="wedgeEllipseCallout">
            <a:avLst>
              <a:gd name="adj1" fmla="val 71329"/>
              <a:gd name="adj2" fmla="val -69495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always guesses 1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6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Option 2: F-Scores  (F1-Scores)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547864" y="1021977"/>
                <a:ext cx="10664534" cy="5182660"/>
              </a:xfrm>
            </p:spPr>
            <p:txBody>
              <a:bodyPr>
                <a:normAutofit/>
              </a:bodyPr>
              <a:lstStyle/>
              <a:p>
                <a:pPr lvl="1"/>
                <a:endParaRPr lang="en-US" dirty="0"/>
              </a:p>
              <a:p>
                <a:r>
                  <a:rPr lang="en-US" dirty="0"/>
                  <a:t>F-Score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endParaRPr lang="en-US" dirty="0"/>
              </a:p>
              <a:p>
                <a:r>
                  <a:rPr lang="en-US" dirty="0"/>
                  <a:t>F-Scores (higher is better):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0.444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0.175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0.0392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Nominator: Precision*Recall</a:t>
                </a:r>
              </a:p>
              <a:p>
                <a:pPr lvl="1"/>
                <a:r>
                  <a:rPr lang="en-US" dirty="0"/>
                  <a:t>if one is close to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 product is close to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0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dirty="0"/>
                  <a:t>This is quite useful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864" y="1021977"/>
                <a:ext cx="10664534" cy="5182660"/>
              </a:xfrm>
              <a:blipFill rotWithShape="0">
                <a:blip r:embed="rId3"/>
                <a:stretch>
                  <a:fillRect l="-1201" b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47" y="1568940"/>
            <a:ext cx="5596062" cy="219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Selecting A classifier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r>
              <a:rPr lang="en-US" dirty="0"/>
              <a:t>Test with </a:t>
            </a:r>
            <a:r>
              <a:rPr lang="en-US" dirty="0">
                <a:solidFill>
                  <a:srgbClr val="FF0000"/>
                </a:solidFill>
              </a:rPr>
              <a:t>cross-validation set 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Select between different classifiers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Select for same classifier, different thresholds:</a:t>
            </a:r>
          </a:p>
          <a:p>
            <a:r>
              <a:rPr lang="en-US" dirty="0"/>
              <a:t>Try different </a:t>
            </a:r>
            <a:r>
              <a:rPr lang="en-US" dirty="0">
                <a:solidFill>
                  <a:srgbClr val="FF0000"/>
                </a:solidFill>
              </a:rPr>
              <a:t>thresholds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get different F scores</a:t>
            </a:r>
          </a:p>
          <a:p>
            <a:r>
              <a:rPr lang="en-US" dirty="0">
                <a:sym typeface="Wingdings" panose="05000000000000000000" pitchFamily="2" charset="2"/>
              </a:rPr>
              <a:t>Take threshold with highest F score</a:t>
            </a:r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Threshold contains </a:t>
            </a:r>
            <a:r>
              <a:rPr lang="en-US" dirty="0">
                <a:solidFill>
                  <a:srgbClr val="FF0000"/>
                </a:solidFill>
              </a:rPr>
              <a:t>tradeoff</a:t>
            </a:r>
            <a:r>
              <a:rPr lang="en-US" dirty="0"/>
              <a:t> between precision and recall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הסבר אליפטי 6">
            <a:extLst>
              <a:ext uri="{FF2B5EF4-FFF2-40B4-BE49-F238E27FC236}">
                <a16:creationId xmlns:a16="http://schemas.microsoft.com/office/drawing/2014/main" id="{3F3EE541-00A4-46D5-B68F-62C9D49C0DC9}"/>
              </a:ext>
            </a:extLst>
          </p:cNvPr>
          <p:cNvSpPr/>
          <p:nvPr/>
        </p:nvSpPr>
        <p:spPr bwMode="auto">
          <a:xfrm>
            <a:off x="5880131" y="1168018"/>
            <a:ext cx="1862598" cy="714400"/>
          </a:xfrm>
          <a:prstGeom prst="wedgeEllipseCallout">
            <a:avLst>
              <a:gd name="adj1" fmla="val -78454"/>
              <a:gd name="adj2" fmla="val -6803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Why not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Training?</a:t>
            </a:r>
          </a:p>
        </p:txBody>
      </p:sp>
      <p:sp>
        <p:nvSpPr>
          <p:cNvPr id="6" name="הסבר אליפטי 6">
            <a:extLst>
              <a:ext uri="{FF2B5EF4-FFF2-40B4-BE49-F238E27FC236}">
                <a16:creationId xmlns:a16="http://schemas.microsoft.com/office/drawing/2014/main" id="{DED8FA71-3ACA-4FA2-ACDD-4E2DE6171165}"/>
              </a:ext>
            </a:extLst>
          </p:cNvPr>
          <p:cNvSpPr/>
          <p:nvPr/>
        </p:nvSpPr>
        <p:spPr bwMode="auto">
          <a:xfrm>
            <a:off x="8253217" y="1168018"/>
            <a:ext cx="1862598" cy="714400"/>
          </a:xfrm>
          <a:prstGeom prst="wedgeEllipseCallout">
            <a:avLst>
              <a:gd name="adj1" fmla="val -78454"/>
              <a:gd name="adj2" fmla="val -6803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Want to test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generalization</a:t>
            </a:r>
          </a:p>
        </p:txBody>
      </p:sp>
      <p:sp>
        <p:nvSpPr>
          <p:cNvPr id="7" name="הסבר אליפטי 4">
            <a:extLst>
              <a:ext uri="{FF2B5EF4-FFF2-40B4-BE49-F238E27FC236}">
                <a16:creationId xmlns:a16="http://schemas.microsoft.com/office/drawing/2014/main" id="{6B716553-5E44-44C9-874C-DE1A59943ABB}"/>
              </a:ext>
            </a:extLst>
          </p:cNvPr>
          <p:cNvSpPr/>
          <p:nvPr/>
        </p:nvSpPr>
        <p:spPr bwMode="auto">
          <a:xfrm>
            <a:off x="9100632" y="3155407"/>
            <a:ext cx="2253167" cy="1609611"/>
          </a:xfrm>
          <a:prstGeom prst="wedgeEllipseCallout">
            <a:avLst>
              <a:gd name="adj1" fmla="val -5360"/>
              <a:gd name="adj2" fmla="val -8409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Note: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F-Score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used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baseline="0" dirty="0">
                <a:solidFill>
                  <a:schemeClr val="tx1"/>
                </a:solidFill>
                <a:latin typeface="Times New Roman (Hebrew)" charset="0"/>
              </a:rPr>
              <a:t>to</a:t>
            </a: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select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threshold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for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baseline="0" dirty="0">
                <a:solidFill>
                  <a:schemeClr val="tx1"/>
                </a:solidFill>
                <a:latin typeface="Times New Roman (Hebrew)" charset="0"/>
              </a:rPr>
              <a:t>same</a:t>
            </a: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classifier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22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483999" y="2240396"/>
            <a:ext cx="3649808" cy="1392305"/>
          </a:xfrm>
        </p:spPr>
        <p:txBody>
          <a:bodyPr/>
          <a:lstStyle/>
          <a:p>
            <a:r>
              <a:rPr lang="en-US" b="1" dirty="0"/>
              <a:t>The End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0860" y="1751992"/>
            <a:ext cx="10400489" cy="4604358"/>
          </a:xfrm>
        </p:spPr>
        <p:txBody>
          <a:bodyPr>
            <a:normAutofit/>
          </a:bodyPr>
          <a:lstStyle/>
          <a:p>
            <a:endParaRPr lang="en-US" dirty="0">
              <a:sym typeface="Wingdings" panose="05000000000000000000" pitchFamily="2" charset="2"/>
            </a:endParaRP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4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dirty="0"/>
              <a:t>Learning Systems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40555" y="1293007"/>
            <a:ext cx="10771843" cy="5162641"/>
          </a:xfrm>
        </p:spPr>
        <p:txBody>
          <a:bodyPr>
            <a:normAutofit/>
          </a:bodyPr>
          <a:lstStyle/>
          <a:p>
            <a:r>
              <a:rPr lang="en-US" dirty="0"/>
              <a:t>Last time…</a:t>
            </a:r>
          </a:p>
          <a:p>
            <a:endParaRPr lang="en-US" dirty="0"/>
          </a:p>
          <a:p>
            <a:r>
              <a:rPr lang="en-US" dirty="0"/>
              <a:t>How to “debug” learning systems </a:t>
            </a:r>
          </a:p>
          <a:p>
            <a:endParaRPr lang="en-US" dirty="0"/>
          </a:p>
          <a:p>
            <a:r>
              <a:rPr lang="en-US" dirty="0"/>
              <a:t>Two major steps:</a:t>
            </a:r>
          </a:p>
          <a:p>
            <a:pPr marL="457200" lvl="1" indent="0">
              <a:buNone/>
            </a:pPr>
            <a:r>
              <a:rPr lang="en-US" dirty="0"/>
              <a:t>Diagnose the algorithm</a:t>
            </a:r>
          </a:p>
          <a:p>
            <a:pPr marL="457200" lvl="1" indent="0">
              <a:buNone/>
            </a:pPr>
            <a:r>
              <a:rPr lang="en-US" dirty="0"/>
              <a:t>Solve the problem</a:t>
            </a:r>
          </a:p>
          <a:p>
            <a:pPr lvl="1"/>
            <a:endParaRPr lang="en-US" dirty="0"/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Part 1: Control Classifier Output</a:t>
            </a:r>
          </a:p>
          <a:p>
            <a:pPr lvl="1"/>
            <a:r>
              <a:rPr lang="en-US" dirty="0"/>
              <a:t>Part 2: 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28274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rgbClr val="7030A0"/>
                </a:solidFill>
              </a:rPr>
              <a:t>Learning Systems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40555" y="1293007"/>
            <a:ext cx="10771843" cy="5162641"/>
          </a:xfrm>
        </p:spPr>
        <p:txBody>
          <a:bodyPr>
            <a:normAutofit/>
          </a:bodyPr>
          <a:lstStyle/>
          <a:p>
            <a:r>
              <a:rPr lang="en-US" dirty="0"/>
              <a:t>Last time…</a:t>
            </a:r>
          </a:p>
          <a:p>
            <a:endParaRPr lang="en-US" dirty="0"/>
          </a:p>
          <a:p>
            <a:r>
              <a:rPr lang="en-US" dirty="0"/>
              <a:t>How to “debug” learning systems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Two major steps:</a:t>
            </a:r>
          </a:p>
          <a:p>
            <a:pPr lvl="1"/>
            <a:r>
              <a:rPr lang="en-US" dirty="0"/>
              <a:t>Diagnose the algorithm</a:t>
            </a:r>
          </a:p>
          <a:p>
            <a:pPr lvl="1"/>
            <a:r>
              <a:rPr lang="en-US" dirty="0"/>
              <a:t>Solve the problem</a:t>
            </a:r>
          </a:p>
          <a:p>
            <a:pPr lvl="0"/>
            <a:endParaRPr lang="en-US" dirty="0"/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Part 1: Control Classifier Output</a:t>
            </a:r>
          </a:p>
          <a:p>
            <a:pPr lvl="1"/>
            <a:r>
              <a:rPr lang="en-US" dirty="0"/>
              <a:t>Part 2: unsupervised learning</a:t>
            </a:r>
          </a:p>
        </p:txBody>
      </p:sp>
      <p:sp>
        <p:nvSpPr>
          <p:cNvPr id="5" name="הסבר אליפטי 4"/>
          <p:cNvSpPr/>
          <p:nvPr/>
        </p:nvSpPr>
        <p:spPr bwMode="auto">
          <a:xfrm>
            <a:off x="5157999" y="3353862"/>
            <a:ext cx="1862598" cy="714400"/>
          </a:xfrm>
          <a:prstGeom prst="wedgeEllipseCallout">
            <a:avLst>
              <a:gd name="adj1" fmla="val -95683"/>
              <a:gd name="adj2" fmla="val 1207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e.g. high bias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6" name="הסבר אליפטי 4"/>
          <p:cNvSpPr/>
          <p:nvPr/>
        </p:nvSpPr>
        <p:spPr bwMode="auto">
          <a:xfrm>
            <a:off x="4343707" y="4190355"/>
            <a:ext cx="1862598" cy="714400"/>
          </a:xfrm>
          <a:prstGeom prst="wedgeEllipseCallout">
            <a:avLst>
              <a:gd name="adj1" fmla="val -84300"/>
              <a:gd name="adj2" fmla="val -32449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e.g. get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More features</a:t>
            </a:r>
          </a:p>
        </p:txBody>
      </p:sp>
      <p:sp>
        <p:nvSpPr>
          <p:cNvPr id="7" name="הסבר אליפטי 6"/>
          <p:cNvSpPr/>
          <p:nvPr/>
        </p:nvSpPr>
        <p:spPr bwMode="auto">
          <a:xfrm>
            <a:off x="6315114" y="5227485"/>
            <a:ext cx="2165498" cy="802334"/>
          </a:xfrm>
          <a:prstGeom prst="wedgeEllipseCallout">
            <a:avLst>
              <a:gd name="adj1" fmla="val -94027"/>
              <a:gd name="adj2" fmla="val 5367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especially for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“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 (Hebrew)" charset="0"/>
              </a:rPr>
              <a:t>skewed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” classes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F259A23-19C2-6ED4-F2EB-8108E955B206}"/>
              </a:ext>
            </a:extLst>
          </p:cNvPr>
          <p:cNvSpPr txBox="1"/>
          <p:nvPr/>
        </p:nvSpPr>
        <p:spPr>
          <a:xfrm>
            <a:off x="8176593" y="1759727"/>
            <a:ext cx="4280452" cy="15501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marR="0" lvl="0" indent="-457200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schemeClr val="bg1"/>
                </a:solidFill>
              </a:rPr>
              <a:t>try:</a:t>
            </a:r>
          </a:p>
          <a:p>
            <a:pPr marL="800100" marR="0" lvl="1" indent="-342900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7030A0"/>
                </a:solidFill>
              </a:rPr>
              <a:t>Diagnose the algorithm</a:t>
            </a:r>
          </a:p>
          <a:p>
            <a:pPr marL="800100" marR="0" lvl="1" indent="-342900" defTabSz="914400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7030A0"/>
                </a:solidFill>
              </a:rPr>
              <a:t>Solve the problem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7517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Example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Say we want to identify cyber attacks</a:t>
            </a:r>
          </a:p>
          <a:p>
            <a:endParaRPr lang="en-US" dirty="0"/>
          </a:p>
          <a:p>
            <a:r>
              <a:rPr lang="en-US" dirty="0"/>
              <a:t>We train logistic regression</a:t>
            </a:r>
          </a:p>
          <a:p>
            <a:pPr lvl="1"/>
            <a:r>
              <a:rPr lang="en-US" dirty="0"/>
              <a:t>Got 1% error on test set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Reality:</a:t>
            </a:r>
          </a:p>
          <a:p>
            <a:pPr lvl="1"/>
            <a:r>
              <a:rPr lang="en-US" dirty="0"/>
              <a:t>Only 0.5% of internet traffic is attacks</a:t>
            </a:r>
          </a:p>
          <a:p>
            <a:r>
              <a:rPr lang="en-US" dirty="0"/>
              <a:t>Here’s a better algorithm with 1 line of code:</a:t>
            </a:r>
          </a:p>
          <a:p>
            <a:pPr lvl="1"/>
            <a:r>
              <a:rPr lang="en-US" dirty="0"/>
              <a:t>Always predict </a:t>
            </a:r>
            <a:r>
              <a:rPr lang="en-US" dirty="0">
                <a:latin typeface="Arial Narrow" panose="020B0606020202030204" pitchFamily="34" charset="0"/>
              </a:rPr>
              <a:t>0</a:t>
            </a:r>
            <a:r>
              <a:rPr lang="en-US" dirty="0"/>
              <a:t> !! 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הסבר אליפטי 4"/>
          <p:cNvSpPr/>
          <p:nvPr/>
        </p:nvSpPr>
        <p:spPr bwMode="auto">
          <a:xfrm>
            <a:off x="5277268" y="2970094"/>
            <a:ext cx="1862598" cy="714400"/>
          </a:xfrm>
          <a:prstGeom prst="wedgeEllipseCallout">
            <a:avLst>
              <a:gd name="adj1" fmla="val -95683"/>
              <a:gd name="adj2" fmla="val 12071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“impressive”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7" name="הסבר אליפטי 4"/>
          <p:cNvSpPr/>
          <p:nvPr/>
        </p:nvSpPr>
        <p:spPr bwMode="auto">
          <a:xfrm>
            <a:off x="4444148" y="5641950"/>
            <a:ext cx="1862598" cy="714400"/>
          </a:xfrm>
          <a:prstGeom prst="wedgeEllipseCallout">
            <a:avLst>
              <a:gd name="adj1" fmla="val -101683"/>
              <a:gd name="adj2" fmla="val -32016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Better results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8" name="הסבר אליפטי 4">
            <a:extLst>
              <a:ext uri="{FF2B5EF4-FFF2-40B4-BE49-F238E27FC236}">
                <a16:creationId xmlns:a16="http://schemas.microsoft.com/office/drawing/2014/main" id="{547B5C05-A610-4FBB-BB7F-93C76AB45011}"/>
              </a:ext>
            </a:extLst>
          </p:cNvPr>
          <p:cNvSpPr/>
          <p:nvPr/>
        </p:nvSpPr>
        <p:spPr bwMode="auto">
          <a:xfrm>
            <a:off x="7139866" y="1543317"/>
            <a:ext cx="1862598" cy="714400"/>
          </a:xfrm>
          <a:prstGeom prst="wedgeEllipseCallout">
            <a:avLst>
              <a:gd name="adj1" fmla="val -95683"/>
              <a:gd name="adj2" fmla="val 1207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Many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cyber “experts”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9" name="הסבר אליפטי 4">
            <a:extLst>
              <a:ext uri="{FF2B5EF4-FFF2-40B4-BE49-F238E27FC236}">
                <a16:creationId xmlns:a16="http://schemas.microsoft.com/office/drawing/2014/main" id="{71257FBD-7DA5-4E2E-A590-7FE4C7616F01}"/>
              </a:ext>
            </a:extLst>
          </p:cNvPr>
          <p:cNvSpPr/>
          <p:nvPr/>
        </p:nvSpPr>
        <p:spPr bwMode="auto">
          <a:xfrm>
            <a:off x="9840303" y="1511883"/>
            <a:ext cx="1862598" cy="714400"/>
          </a:xfrm>
          <a:prstGeom prst="wedgeEllipseCallout">
            <a:avLst>
              <a:gd name="adj1" fmla="val -95683"/>
              <a:gd name="adj2" fmla="val 1207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Very few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are real</a:t>
            </a:r>
          </a:p>
        </p:txBody>
      </p:sp>
    </p:spTree>
    <p:extLst>
      <p:ext uri="{BB962C8B-B14F-4D97-AF65-F5344CB8AC3E}">
        <p14:creationId xmlns:p14="http://schemas.microsoft.com/office/powerpoint/2010/main" val="279143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What happened here?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This is called the </a:t>
            </a:r>
            <a:r>
              <a:rPr lang="en-US" b="1" i="1" dirty="0">
                <a:solidFill>
                  <a:srgbClr val="FF66FF"/>
                </a:solidFill>
              </a:rPr>
              <a:t>Skewed</a:t>
            </a:r>
            <a:r>
              <a:rPr lang="en-US" b="1" dirty="0">
                <a:solidFill>
                  <a:srgbClr val="FF66FF"/>
                </a:solidFill>
              </a:rPr>
              <a:t> classes problem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Negative to Positive ratio is </a:t>
            </a:r>
            <a:r>
              <a:rPr lang="en-US" dirty="0">
                <a:solidFill>
                  <a:srgbClr val="FF0000"/>
                </a:solidFill>
              </a:rPr>
              <a:t>large</a:t>
            </a:r>
          </a:p>
          <a:p>
            <a:pPr lvl="1"/>
            <a:r>
              <a:rPr lang="en-US" dirty="0"/>
              <a:t>Usually, one class has very few examples</a:t>
            </a:r>
          </a:p>
          <a:p>
            <a:endParaRPr lang="en-US" dirty="0"/>
          </a:p>
          <a:p>
            <a:r>
              <a:rPr lang="en-US" dirty="0"/>
              <a:t>This occurs when</a:t>
            </a:r>
          </a:p>
          <a:p>
            <a:pPr lvl="1"/>
            <a:r>
              <a:rPr lang="en-US" dirty="0"/>
              <a:t>We try to predict something </a:t>
            </a:r>
            <a:r>
              <a:rPr lang="en-US" dirty="0">
                <a:solidFill>
                  <a:srgbClr val="FF0000"/>
                </a:solidFill>
              </a:rPr>
              <a:t>rare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Usually Accuracy is reported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This is not always enough!</a:t>
            </a:r>
          </a:p>
          <a:p>
            <a:pPr lvl="1"/>
            <a:r>
              <a:rPr lang="en-US" dirty="0"/>
              <a:t>We need a different evaluation </a:t>
            </a:r>
            <a:r>
              <a:rPr lang="en-US" dirty="0" err="1"/>
              <a:t>mertic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הסבר אליפטי 4"/>
          <p:cNvSpPr/>
          <p:nvPr/>
        </p:nvSpPr>
        <p:spPr bwMode="auto">
          <a:xfrm>
            <a:off x="6901102" y="2052494"/>
            <a:ext cx="1862598" cy="714400"/>
          </a:xfrm>
          <a:prstGeom prst="wedgeEllipseCallout">
            <a:avLst>
              <a:gd name="adj1" fmla="val -114229"/>
              <a:gd name="adj2" fmla="val -1594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e.g. 1 to 1000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6" name="הסבר אליפטי 4">
            <a:extLst>
              <a:ext uri="{FF2B5EF4-FFF2-40B4-BE49-F238E27FC236}">
                <a16:creationId xmlns:a16="http://schemas.microsoft.com/office/drawing/2014/main" id="{03DD20E9-2760-4D37-AB5C-3A94110D2E2C}"/>
              </a:ext>
            </a:extLst>
          </p:cNvPr>
          <p:cNvSpPr/>
          <p:nvPr/>
        </p:nvSpPr>
        <p:spPr bwMode="auto">
          <a:xfrm>
            <a:off x="9555253" y="2856565"/>
            <a:ext cx="2314018" cy="1136705"/>
          </a:xfrm>
          <a:prstGeom prst="wedgeEllipseCallout">
            <a:avLst>
              <a:gd name="adj1" fmla="val -4043"/>
              <a:gd name="adj2" fmla="val 4095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class probabilities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are </a:t>
            </a:r>
            <a:r>
              <a:rPr lang="en-US" sz="1600" b="1" dirty="0">
                <a:solidFill>
                  <a:srgbClr val="FFFF00"/>
                </a:solidFill>
                <a:latin typeface="Times New Roman (Hebrew)" charset="0"/>
              </a:rPr>
              <a:t>very</a:t>
            </a: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important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7" name="הסבר אליפטי 6"/>
          <p:cNvSpPr/>
          <p:nvPr/>
        </p:nvSpPr>
        <p:spPr bwMode="auto">
          <a:xfrm>
            <a:off x="4948832" y="4331691"/>
            <a:ext cx="1862598" cy="714400"/>
          </a:xfrm>
          <a:prstGeom prst="wedgeEllipseCallout">
            <a:avLst>
              <a:gd name="adj1" fmla="val -140529"/>
              <a:gd name="adj2" fmla="val 34976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% </a:t>
            </a:r>
            <a:r>
              <a:rPr lang="en-US" sz="1600" b="1" dirty="0" err="1">
                <a:solidFill>
                  <a:schemeClr val="tx1"/>
                </a:solidFill>
                <a:latin typeface="Times New Roman (Hebrew)" charset="0"/>
              </a:rPr>
              <a:t>corect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4 Types of outcomes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11962" y="882316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Positive</a:t>
            </a:r>
            <a:r>
              <a:rPr lang="en-US" dirty="0"/>
              <a:t> \ </a:t>
            </a:r>
            <a:r>
              <a:rPr lang="en-US" b="1" dirty="0"/>
              <a:t>Negative</a:t>
            </a:r>
            <a:r>
              <a:rPr lang="en-US" dirty="0"/>
              <a:t>– what we said</a:t>
            </a:r>
          </a:p>
          <a:p>
            <a:r>
              <a:rPr lang="en-US" b="1" dirty="0">
                <a:solidFill>
                  <a:srgbClr val="00B050"/>
                </a:solidFill>
              </a:rPr>
              <a:t>True</a:t>
            </a:r>
            <a:r>
              <a:rPr lang="en-US" dirty="0"/>
              <a:t> \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 – were we </a:t>
            </a:r>
            <a:r>
              <a:rPr lang="en-US" b="1" dirty="0">
                <a:solidFill>
                  <a:srgbClr val="00B050"/>
                </a:solidFill>
              </a:rPr>
              <a:t>right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wrong</a:t>
            </a:r>
            <a:r>
              <a:rPr lang="en-US" dirty="0"/>
              <a:t>?</a:t>
            </a:r>
          </a:p>
          <a:p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973467"/>
              </p:ext>
            </p:extLst>
          </p:nvPr>
        </p:nvGraphicFramePr>
        <p:xfrm>
          <a:off x="1854201" y="2916431"/>
          <a:ext cx="8127999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490676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782880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65729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rgbClr val="DC14B6"/>
                          </a:solidFill>
                        </a:rPr>
                        <a:t>Actual</a:t>
                      </a:r>
                      <a:r>
                        <a:rPr lang="en-US" sz="2400" dirty="0">
                          <a:solidFill>
                            <a:srgbClr val="DC14B6"/>
                          </a:solidFill>
                        </a:rPr>
                        <a:t>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7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DC14B6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Real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Real non-attack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0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“cyber attack”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False 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5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“no attack”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False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08517"/>
                  </a:ext>
                </a:extLst>
              </a:tr>
            </a:tbl>
          </a:graphicData>
        </a:graphic>
      </p:graphicFrame>
      <p:sp>
        <p:nvSpPr>
          <p:cNvPr id="9" name="מלבן 8"/>
          <p:cNvSpPr/>
          <p:nvPr/>
        </p:nvSpPr>
        <p:spPr>
          <a:xfrm>
            <a:off x="4568943" y="3379304"/>
            <a:ext cx="2620751" cy="131196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7244520" y="3379303"/>
            <a:ext cx="2762153" cy="131196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הסבר אליפטי 4"/>
          <p:cNvSpPr/>
          <p:nvPr/>
        </p:nvSpPr>
        <p:spPr bwMode="auto">
          <a:xfrm>
            <a:off x="10037026" y="3320886"/>
            <a:ext cx="1862598" cy="714400"/>
          </a:xfrm>
          <a:prstGeom prst="wedgeEllipseCallout">
            <a:avLst>
              <a:gd name="adj1" fmla="val -70781"/>
              <a:gd name="adj2" fmla="val 52881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False Alarm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4442" y="2374555"/>
            <a:ext cx="3442447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Confusion Matrix:</a:t>
            </a:r>
          </a:p>
        </p:txBody>
      </p:sp>
      <p:sp>
        <p:nvSpPr>
          <p:cNvPr id="5" name="הסבר אליפטי 4"/>
          <p:cNvSpPr/>
          <p:nvPr/>
        </p:nvSpPr>
        <p:spPr bwMode="auto">
          <a:xfrm>
            <a:off x="3320551" y="5034167"/>
            <a:ext cx="1862598" cy="714400"/>
          </a:xfrm>
          <a:prstGeom prst="wedgeEllipseCallout">
            <a:avLst>
              <a:gd name="adj1" fmla="val 32406"/>
              <a:gd name="adj2" fmla="val -108341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Missed (attack)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1" name="הסבר אליפטי 4"/>
          <p:cNvSpPr/>
          <p:nvPr/>
        </p:nvSpPr>
        <p:spPr bwMode="auto">
          <a:xfrm>
            <a:off x="10202927" y="4481418"/>
            <a:ext cx="1862598" cy="714400"/>
          </a:xfrm>
          <a:prstGeom prst="wedgeEllipseCallout">
            <a:avLst>
              <a:gd name="adj1" fmla="val -31314"/>
              <a:gd name="adj2" fmla="val -107741"/>
            </a:avLst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Type I error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2" name="הסבר אליפטי 4"/>
          <p:cNvSpPr/>
          <p:nvPr/>
        </p:nvSpPr>
        <p:spPr bwMode="auto">
          <a:xfrm>
            <a:off x="4833068" y="6007075"/>
            <a:ext cx="1862598" cy="714400"/>
          </a:xfrm>
          <a:prstGeom prst="wedgeEllipseCallout">
            <a:avLst>
              <a:gd name="adj1" fmla="val -31314"/>
              <a:gd name="adj2" fmla="val -107741"/>
            </a:avLst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Type II error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3" name="הסבר אליפטי 4">
            <a:extLst>
              <a:ext uri="{FF2B5EF4-FFF2-40B4-BE49-F238E27FC236}">
                <a16:creationId xmlns:a16="http://schemas.microsoft.com/office/drawing/2014/main" id="{A7C8C6CF-7430-40D6-92C3-5BC00BA112F0}"/>
              </a:ext>
            </a:extLst>
          </p:cNvPr>
          <p:cNvSpPr/>
          <p:nvPr/>
        </p:nvSpPr>
        <p:spPr bwMode="auto">
          <a:xfrm>
            <a:off x="8531488" y="255600"/>
            <a:ext cx="2314018" cy="1136705"/>
          </a:xfrm>
          <a:prstGeom prst="wedgeEllipseCallout">
            <a:avLst>
              <a:gd name="adj1" fmla="val -4043"/>
              <a:gd name="adj2" fmla="val 4095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This table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is very important!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4" name="הסבר אליפטי 4">
            <a:extLst>
              <a:ext uri="{FF2B5EF4-FFF2-40B4-BE49-F238E27FC236}">
                <a16:creationId xmlns:a16="http://schemas.microsoft.com/office/drawing/2014/main" id="{1B3D8204-66A1-48E4-9707-67F1473D70C1}"/>
              </a:ext>
            </a:extLst>
          </p:cNvPr>
          <p:cNvSpPr/>
          <p:nvPr/>
        </p:nvSpPr>
        <p:spPr bwMode="auto">
          <a:xfrm>
            <a:off x="6335175" y="4763887"/>
            <a:ext cx="1862598" cy="660439"/>
          </a:xfrm>
          <a:prstGeom prst="wedgeEllipseCallout">
            <a:avLst>
              <a:gd name="adj1" fmla="val 5864"/>
              <a:gd name="adj2" fmla="val -5892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4 quantities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6" name="הסבר אליפטי 4">
            <a:extLst>
              <a:ext uri="{FF2B5EF4-FFF2-40B4-BE49-F238E27FC236}">
                <a16:creationId xmlns:a16="http://schemas.microsoft.com/office/drawing/2014/main" id="{77B849B6-32AA-44BB-A484-5A0269B32822}"/>
              </a:ext>
            </a:extLst>
          </p:cNvPr>
          <p:cNvSpPr/>
          <p:nvPr/>
        </p:nvSpPr>
        <p:spPr bwMode="auto">
          <a:xfrm>
            <a:off x="9890280" y="1556017"/>
            <a:ext cx="2030364" cy="1291268"/>
          </a:xfrm>
          <a:prstGeom prst="wedgeEllipseCallout">
            <a:avLst>
              <a:gd name="adj1" fmla="val -40286"/>
              <a:gd name="adj2" fmla="val -56823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analyzing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row\column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has its benefits…</a:t>
            </a:r>
          </a:p>
        </p:txBody>
      </p:sp>
    </p:spTree>
    <p:extLst>
      <p:ext uri="{BB962C8B-B14F-4D97-AF65-F5344CB8AC3E}">
        <p14:creationId xmlns:p14="http://schemas.microsoft.com/office/powerpoint/2010/main" val="302607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he-IL" sz="4400" b="1" u="sng" dirty="0"/>
              <a:t>2 </a:t>
            </a:r>
            <a:r>
              <a:rPr lang="en-US" sz="4400" b="1" u="sng" dirty="0"/>
              <a:t> Types of error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12" name="תמונה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177" y="1626708"/>
            <a:ext cx="5800000" cy="4495238"/>
          </a:xfrm>
          <a:prstGeom prst="rect">
            <a:avLst/>
          </a:prstGeom>
        </p:spPr>
      </p:pic>
      <p:sp>
        <p:nvSpPr>
          <p:cNvPr id="13" name="הסבר אליפטי 4"/>
          <p:cNvSpPr/>
          <p:nvPr/>
        </p:nvSpPr>
        <p:spPr bwMode="auto">
          <a:xfrm>
            <a:off x="1170932" y="4038062"/>
            <a:ext cx="1862598" cy="714400"/>
          </a:xfrm>
          <a:prstGeom prst="wedgeEllipseCallout">
            <a:avLst>
              <a:gd name="adj1" fmla="val 76016"/>
              <a:gd name="adj2" fmla="val -3588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False Alarm </a:t>
            </a:r>
          </a:p>
        </p:txBody>
      </p:sp>
      <p:sp>
        <p:nvSpPr>
          <p:cNvPr id="14" name="הסבר אליפטי 13"/>
          <p:cNvSpPr/>
          <p:nvPr/>
        </p:nvSpPr>
        <p:spPr bwMode="auto">
          <a:xfrm>
            <a:off x="9219327" y="4469390"/>
            <a:ext cx="1862598" cy="714400"/>
          </a:xfrm>
          <a:prstGeom prst="wedgeEllipseCallout">
            <a:avLst>
              <a:gd name="adj1" fmla="val -73962"/>
              <a:gd name="adj2" fmla="val -9207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False Negative</a:t>
            </a:r>
          </a:p>
        </p:txBody>
      </p:sp>
      <p:sp>
        <p:nvSpPr>
          <p:cNvPr id="7" name="הסבר אליפטי 4">
            <a:extLst>
              <a:ext uri="{FF2B5EF4-FFF2-40B4-BE49-F238E27FC236}">
                <a16:creationId xmlns:a16="http://schemas.microsoft.com/office/drawing/2014/main" id="{4370AFC0-5388-4973-9804-5CB03CE2263E}"/>
              </a:ext>
            </a:extLst>
          </p:cNvPr>
          <p:cNvSpPr/>
          <p:nvPr/>
        </p:nvSpPr>
        <p:spPr bwMode="auto">
          <a:xfrm>
            <a:off x="547864" y="2984984"/>
            <a:ext cx="1862598" cy="714400"/>
          </a:xfrm>
          <a:prstGeom prst="wedgeEllipseCallout">
            <a:avLst>
              <a:gd name="adj1" fmla="val 30911"/>
              <a:gd name="adj2" fmla="val 94675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False Positive</a:t>
            </a:r>
          </a:p>
        </p:txBody>
      </p:sp>
      <p:sp>
        <p:nvSpPr>
          <p:cNvPr id="8" name="הסבר אליפטי 13">
            <a:extLst>
              <a:ext uri="{FF2B5EF4-FFF2-40B4-BE49-F238E27FC236}">
                <a16:creationId xmlns:a16="http://schemas.microsoft.com/office/drawing/2014/main" id="{B093E50C-A6C2-45E1-8A55-A320B3BEA993}"/>
              </a:ext>
            </a:extLst>
          </p:cNvPr>
          <p:cNvSpPr/>
          <p:nvPr/>
        </p:nvSpPr>
        <p:spPr bwMode="auto">
          <a:xfrm>
            <a:off x="10089769" y="3517127"/>
            <a:ext cx="1862598" cy="714400"/>
          </a:xfrm>
          <a:prstGeom prst="wedgeEllipseCallout">
            <a:avLst>
              <a:gd name="adj1" fmla="val -52422"/>
              <a:gd name="adj2" fmla="val 71770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Missed</a:t>
            </a:r>
          </a:p>
        </p:txBody>
      </p:sp>
    </p:spTree>
    <p:extLst>
      <p:ext uri="{BB962C8B-B14F-4D97-AF65-F5344CB8AC3E}">
        <p14:creationId xmlns:p14="http://schemas.microsoft.com/office/powerpoint/2010/main" val="427591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עומק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24395</TotalTime>
  <Words>2265</Words>
  <Application>Microsoft Office PowerPoint</Application>
  <PresentationFormat>מסך רחב</PresentationFormat>
  <Paragraphs>793</Paragraphs>
  <Slides>36</Slides>
  <Notes>33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36</vt:i4>
      </vt:variant>
    </vt:vector>
  </HeadingPairs>
  <TitlesOfParts>
    <vt:vector size="45" baseType="lpstr">
      <vt:lpstr>Aharoni</vt:lpstr>
      <vt:lpstr>Arial</vt:lpstr>
      <vt:lpstr>Arial Narrow</vt:lpstr>
      <vt:lpstr>Calibri</vt:lpstr>
      <vt:lpstr>Cambria Math</vt:lpstr>
      <vt:lpstr>Corbel</vt:lpstr>
      <vt:lpstr>Courier New</vt:lpstr>
      <vt:lpstr>Times New Roman (Hebrew)</vt:lpstr>
      <vt:lpstr>עומק</vt:lpstr>
      <vt:lpstr>מצגת של PowerPoint‏</vt:lpstr>
      <vt:lpstr>  Machine Learning  Lesson 9b  -  Error Analysis                                               </vt:lpstr>
      <vt:lpstr>Learning Systems</vt:lpstr>
      <vt:lpstr>Learning Systems</vt:lpstr>
      <vt:lpstr>Learning Systems</vt:lpstr>
      <vt:lpstr>Example</vt:lpstr>
      <vt:lpstr>What happened here?</vt:lpstr>
      <vt:lpstr>4 Types of outcomes</vt:lpstr>
      <vt:lpstr>2  Types of error</vt:lpstr>
      <vt:lpstr>Question</vt:lpstr>
      <vt:lpstr>New Metrics: Precision</vt:lpstr>
      <vt:lpstr>New Metrics[2]: Recall</vt:lpstr>
      <vt:lpstr>Question </vt:lpstr>
      <vt:lpstr>Question [2] </vt:lpstr>
      <vt:lpstr>Question [3] </vt:lpstr>
      <vt:lpstr>Constant prediction</vt:lpstr>
      <vt:lpstr>A third measure: Accuracy</vt:lpstr>
      <vt:lpstr>Constant Prediction [2]</vt:lpstr>
      <vt:lpstr>More general case</vt:lpstr>
      <vt:lpstr>Comments:</vt:lpstr>
      <vt:lpstr>Controlling Precision &amp; Recall</vt:lpstr>
      <vt:lpstr>Controlling Logistic Regression</vt:lpstr>
      <vt:lpstr>What will happen when raising the threshold?</vt:lpstr>
      <vt:lpstr>Higher Threshold and Precision\Recall?</vt:lpstr>
      <vt:lpstr>Different Case</vt:lpstr>
      <vt:lpstr>Lower threshold &amp; Precision\Recall?</vt:lpstr>
      <vt:lpstr>ROC Curve: how good is a classifier? </vt:lpstr>
      <vt:lpstr>FPR and TPR – an example</vt:lpstr>
      <vt:lpstr>FPR and TPR – Med Threshold</vt:lpstr>
      <vt:lpstr>FPR and TPR – Med-low threshold</vt:lpstr>
      <vt:lpstr>More generally: ROC for different classifiers</vt:lpstr>
      <vt:lpstr>Simpler way to compare classifiers?</vt:lpstr>
      <vt:lpstr>Option 1:</vt:lpstr>
      <vt:lpstr>Option 2: F-Scores  (F1-Scores)</vt:lpstr>
      <vt:lpstr>Selecting A classifier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</dc:title>
  <dc:creator>einat hauptman</dc:creator>
  <cp:lastModifiedBy>Moran Abitbul</cp:lastModifiedBy>
  <cp:revision>1464</cp:revision>
  <dcterms:created xsi:type="dcterms:W3CDTF">2015-09-24T20:17:48Z</dcterms:created>
  <dcterms:modified xsi:type="dcterms:W3CDTF">2022-05-05T19:41:38Z</dcterms:modified>
</cp:coreProperties>
</file>