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71" r:id="rId2"/>
    <p:sldId id="257" r:id="rId3"/>
    <p:sldId id="273" r:id="rId4"/>
    <p:sldId id="258" r:id="rId5"/>
    <p:sldId id="259" r:id="rId6"/>
    <p:sldId id="265" r:id="rId7"/>
    <p:sldId id="260" r:id="rId8"/>
    <p:sldId id="270" r:id="rId9"/>
    <p:sldId id="276" r:id="rId10"/>
    <p:sldId id="267" r:id="rId11"/>
    <p:sldId id="274" r:id="rId12"/>
    <p:sldId id="264" r:id="rId13"/>
    <p:sldId id="268" r:id="rId14"/>
    <p:sldId id="261" r:id="rId15"/>
    <p:sldId id="262" r:id="rId16"/>
    <p:sldId id="263" r:id="rId1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100" d="100"/>
          <a:sy n="100" d="100"/>
        </p:scale>
        <p:origin x="-1944"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מחבר ישר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כותרת 28"/>
          <p:cNvSpPr>
            <a:spLocks noGrp="1"/>
          </p:cNvSpPr>
          <p:nvPr>
            <p:ph type="ctrTitle"/>
          </p:nvPr>
        </p:nvSpPr>
        <p:spPr>
          <a:xfrm>
            <a:off x="381000" y="4853411"/>
            <a:ext cx="8458200" cy="1222375"/>
          </a:xfrm>
        </p:spPr>
        <p:txBody>
          <a:bodyPr anchor="t"/>
          <a:lstStyle/>
          <a:p>
            <a:r>
              <a:rPr kumimoji="0" lang="he-IL" smtClean="0"/>
              <a:t>לחץ כדי לערוך סגנון כותרת של תבנית בסיס</a:t>
            </a:r>
            <a:endParaRPr kumimoji="0" lang="en-US"/>
          </a:p>
        </p:txBody>
      </p:sp>
      <p:sp>
        <p:nvSpPr>
          <p:cNvPr id="9" name="כותרת משנה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16" name="מציין מיקום של תאריך 15"/>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2" name="מציין מיקום של כותרת תחתונה 1"/>
          <p:cNvSpPr>
            <a:spLocks noGrp="1"/>
          </p:cNvSpPr>
          <p:nvPr>
            <p:ph type="ftr" sz="quarter" idx="11"/>
          </p:nvPr>
        </p:nvSpPr>
        <p:spPr/>
        <p:txBody>
          <a:bodyPr/>
          <a:lstStyle/>
          <a:p>
            <a:endParaRPr lang="he-IL"/>
          </a:p>
        </p:txBody>
      </p:sp>
      <p:sp>
        <p:nvSpPr>
          <p:cNvPr id="15" name="מציין מיקום של מספר שקופית 14"/>
          <p:cNvSpPr>
            <a:spLocks noGrp="1"/>
          </p:cNvSpPr>
          <p:nvPr>
            <p:ph type="sldNum" sz="quarter" idx="12"/>
          </p:nvPr>
        </p:nvSpPr>
        <p:spPr>
          <a:xfrm>
            <a:off x="8229600" y="6473952"/>
            <a:ext cx="758952" cy="246888"/>
          </a:xfrm>
        </p:spPr>
        <p:txBody>
          <a:bodyPr/>
          <a:lstStyle/>
          <a:p>
            <a:fld id="{4A3BDE10-51F6-41AF-8739-D138909ADC5F}"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4A3BDE10-51F6-41AF-8739-D138909ADC5F}"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858000" y="549276"/>
            <a:ext cx="1828800" cy="5851525"/>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549276"/>
            <a:ext cx="6248400" cy="5851525"/>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4A3BDE10-51F6-41AF-8739-D138909ADC5F}"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2" name="כותרת 2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27" name="מציין מיקום תוכן 26"/>
          <p:cNvSpPr>
            <a:spLocks noGrp="1"/>
          </p:cNvSpPr>
          <p:nvPr>
            <p:ph idx="1"/>
          </p:nvPr>
        </p:nvSpPr>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5" name="מציין מיקום של תאריך 24"/>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19" name="מציין מיקום של כותרת תחתונה 18"/>
          <p:cNvSpPr>
            <a:spLocks noGrp="1"/>
          </p:cNvSpPr>
          <p:nvPr>
            <p:ph type="ftr" sz="quarter" idx="11"/>
          </p:nvPr>
        </p:nvSpPr>
        <p:spPr>
          <a:xfrm>
            <a:off x="3581400" y="76200"/>
            <a:ext cx="2895600" cy="288925"/>
          </a:xfrm>
        </p:spPr>
        <p:txBody>
          <a:bodyPr/>
          <a:lstStyle/>
          <a:p>
            <a:endParaRPr lang="he-IL"/>
          </a:p>
        </p:txBody>
      </p:sp>
      <p:sp>
        <p:nvSpPr>
          <p:cNvPr id="16" name="מציין מיקום של מספר שקופית 15"/>
          <p:cNvSpPr>
            <a:spLocks noGrp="1"/>
          </p:cNvSpPr>
          <p:nvPr>
            <p:ph type="sldNum" sz="quarter" idx="12"/>
          </p:nvPr>
        </p:nvSpPr>
        <p:spPr>
          <a:xfrm>
            <a:off x="8229600" y="6473952"/>
            <a:ext cx="758952" cy="246888"/>
          </a:xfrm>
        </p:spPr>
        <p:txBody>
          <a:bodyPr/>
          <a:lstStyle/>
          <a:p>
            <a:fld id="{4A3BDE10-51F6-41AF-8739-D138909ADC5F}"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7" name="מחבר ישר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מציין מיקום טקסט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19" name="מציין מיקום של תאריך 18"/>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11" name="מציין מיקום של כותרת תחתונה 10"/>
          <p:cNvSpPr>
            <a:spLocks noGrp="1"/>
          </p:cNvSpPr>
          <p:nvPr>
            <p:ph type="ftr" sz="quarter" idx="11"/>
          </p:nvPr>
        </p:nvSpPr>
        <p:spPr/>
        <p:txBody>
          <a:bodyPr/>
          <a:lstStyle/>
          <a:p>
            <a:endParaRPr lang="he-IL"/>
          </a:p>
        </p:txBody>
      </p:sp>
      <p:sp>
        <p:nvSpPr>
          <p:cNvPr id="16" name="מציין מיקום של מספר שקופית 15"/>
          <p:cNvSpPr>
            <a:spLocks noGrp="1"/>
          </p:cNvSpPr>
          <p:nvPr>
            <p:ph type="sldNum" sz="quarter" idx="12"/>
          </p:nvPr>
        </p:nvSpPr>
        <p:spPr/>
        <p:txBody>
          <a:bodyPr/>
          <a:lstStyle/>
          <a:p>
            <a:fld id="{4A3BDE10-51F6-41AF-8739-D138909ADC5F}" type="slidenum">
              <a:rPr lang="he-IL" smtClean="0"/>
              <a:t>‹#›</a:t>
            </a:fld>
            <a:endParaRPr lang="he-IL"/>
          </a:p>
        </p:txBody>
      </p:sp>
      <p:sp>
        <p:nvSpPr>
          <p:cNvPr id="8" name="כותרת 7"/>
          <p:cNvSpPr>
            <a:spLocks noGrp="1"/>
          </p:cNvSpPr>
          <p:nvPr>
            <p:ph type="title"/>
          </p:nvPr>
        </p:nvSpPr>
        <p:spPr>
          <a:xfrm>
            <a:off x="180475" y="2947085"/>
            <a:ext cx="8686800" cy="1184825"/>
          </a:xfrm>
        </p:spPr>
        <p:txBody>
          <a:bodyPr rtlCol="0" anchor="t"/>
          <a:lstStyle>
            <a:lvl1pPr algn="r">
              <a:defRPr/>
            </a:lvl1pPr>
          </a:lstStyle>
          <a:p>
            <a:r>
              <a:rPr kumimoji="0" lang="he-IL" smtClean="0"/>
              <a:t>לחץ כדי לערוך סגנון כותרת של תבנית בסיס</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0" name="כותרת 19"/>
          <p:cNvSpPr>
            <a:spLocks noGrp="1"/>
          </p:cNvSpPr>
          <p:nvPr>
            <p:ph type="title"/>
          </p:nvPr>
        </p:nvSpPr>
        <p:spPr>
          <a:xfrm>
            <a:off x="301752" y="457200"/>
            <a:ext cx="8686800" cy="841248"/>
          </a:xfrm>
        </p:spPr>
        <p:txBody>
          <a:bodyPr/>
          <a:lstStyle/>
          <a:p>
            <a:r>
              <a:rPr kumimoji="0" lang="he-IL" smtClean="0"/>
              <a:t>לחץ כדי לערוך סגנון כותרת של תבנית בסיס</a:t>
            </a:r>
            <a:endParaRPr kumimoji="0" lang="en-US"/>
          </a:p>
        </p:txBody>
      </p:sp>
      <p:sp>
        <p:nvSpPr>
          <p:cNvPr id="14" name="מציין מיקום תוכן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3" name="מציין מיקום תוכן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1" name="מציין מיקום של תאריך 20"/>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10" name="מציין מיקום של כותרת תחתונה 9"/>
          <p:cNvSpPr>
            <a:spLocks noGrp="1"/>
          </p:cNvSpPr>
          <p:nvPr>
            <p:ph type="ftr" sz="quarter" idx="11"/>
          </p:nvPr>
        </p:nvSpPr>
        <p:spPr/>
        <p:txBody>
          <a:bodyPr/>
          <a:lstStyle/>
          <a:p>
            <a:endParaRPr lang="he-IL"/>
          </a:p>
        </p:txBody>
      </p:sp>
      <p:sp>
        <p:nvSpPr>
          <p:cNvPr id="31" name="מציין מיקום של מספר שקופית 30"/>
          <p:cNvSpPr>
            <a:spLocks noGrp="1"/>
          </p:cNvSpPr>
          <p:nvPr>
            <p:ph type="sldNum" sz="quarter" idx="12"/>
          </p:nvPr>
        </p:nvSpPr>
        <p:spPr/>
        <p:txBody>
          <a:bodyPr/>
          <a:lstStyle/>
          <a:p>
            <a:fld id="{4A3BDE10-51F6-41AF-8739-D138909ADC5F}"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השוואה">
    <p:spTree>
      <p:nvGrpSpPr>
        <p:cNvPr id="1" name=""/>
        <p:cNvGrpSpPr/>
        <p:nvPr/>
      </p:nvGrpSpPr>
      <p:grpSpPr>
        <a:xfrm>
          <a:off x="0" y="0"/>
          <a:ext cx="0" cy="0"/>
          <a:chOff x="0" y="0"/>
          <a:chExt cx="0" cy="0"/>
        </a:xfrm>
      </p:grpSpPr>
      <p:sp>
        <p:nvSpPr>
          <p:cNvPr id="29" name="כותרת 28"/>
          <p:cNvSpPr>
            <a:spLocks noGrp="1"/>
          </p:cNvSpPr>
          <p:nvPr>
            <p:ph type="title"/>
          </p:nvPr>
        </p:nvSpPr>
        <p:spPr>
          <a:xfrm>
            <a:off x="304800" y="5410200"/>
            <a:ext cx="8610600" cy="882650"/>
          </a:xfrm>
        </p:spPr>
        <p:txBody>
          <a:bodyPr anchor="ctr"/>
          <a:lstStyle>
            <a:lvl1pPr>
              <a:defRPr/>
            </a:lvl1pPr>
          </a:lstStyle>
          <a:p>
            <a:r>
              <a:rPr kumimoji="0" lang="he-IL" smtClean="0"/>
              <a:t>לחץ כדי לערוך סגנון כותרת של תבנית בסיס</a:t>
            </a:r>
            <a:endParaRPr kumimoji="0" lang="en-US"/>
          </a:p>
        </p:txBody>
      </p:sp>
      <p:sp>
        <p:nvSpPr>
          <p:cNvPr id="13" name="מציין מיקום טקסט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25" name="מציין מיקום טקסט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מציין מיקום תוכן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8" name="מציין מיקום תוכן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0" name="מציין מיקום של תאריך 9"/>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a:xfrm>
            <a:off x="8229600" y="6477000"/>
            <a:ext cx="762000" cy="246888"/>
          </a:xfrm>
        </p:spPr>
        <p:txBody>
          <a:bodyPr/>
          <a:lstStyle/>
          <a:p>
            <a:fld id="{4A3BDE10-51F6-41AF-8739-D138909ADC5F}" type="slidenum">
              <a:rPr lang="he-IL" smtClean="0"/>
              <a:t>‹#›</a:t>
            </a:fld>
            <a:endParaRPr lang="he-IL"/>
          </a:p>
        </p:txBody>
      </p:sp>
      <p:sp>
        <p:nvSpPr>
          <p:cNvPr id="11" name="מחבר ישר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30" name="כותרת 29"/>
          <p:cNvSpPr>
            <a:spLocks noGrp="1"/>
          </p:cNvSpPr>
          <p:nvPr>
            <p:ph type="title"/>
          </p:nvPr>
        </p:nvSpPr>
        <p:spPr>
          <a:xfrm>
            <a:off x="301752" y="457200"/>
            <a:ext cx="8686800" cy="841248"/>
          </a:xfrm>
        </p:spPr>
        <p:txBody>
          <a:bodyPr/>
          <a:lstStyle/>
          <a:p>
            <a:r>
              <a:rPr kumimoji="0" lang="he-IL" smtClean="0"/>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21" name="מציין מיקום של כותרת תחתונה 20"/>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4A3BDE10-51F6-41AF-8739-D138909ADC5F}"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3" name="מציין מיקום של תאריך 2"/>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24" name="מציין מיקום של כותרת תחתונה 23"/>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4A3BDE10-51F6-41AF-8739-D138909ADC5F}"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מחבר ישר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כותרת 11"/>
          <p:cNvSpPr>
            <a:spLocks noGrp="1"/>
          </p:cNvSpPr>
          <p:nvPr>
            <p:ph type="title"/>
          </p:nvPr>
        </p:nvSpPr>
        <p:spPr>
          <a:xfrm>
            <a:off x="457200" y="5486400"/>
            <a:ext cx="8458200" cy="520700"/>
          </a:xfrm>
        </p:spPr>
        <p:txBody>
          <a:bodyPr anchor="ctr"/>
          <a:lstStyle>
            <a:lvl1pPr algn="l">
              <a:buNone/>
              <a:defRPr sz="2000" b="1"/>
            </a:lvl1pPr>
          </a:lstStyle>
          <a:p>
            <a:r>
              <a:rPr kumimoji="0" lang="he-IL" smtClean="0"/>
              <a:t>לחץ כדי לערוך סגנון כותרת של תבנית בסיס</a:t>
            </a:r>
            <a:endParaRPr kumimoji="0" lang="en-US"/>
          </a:p>
        </p:txBody>
      </p:sp>
      <p:sp>
        <p:nvSpPr>
          <p:cNvPr id="26" name="מציין מיקום טקסט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he-IL" smtClean="0"/>
              <a:t>לחץ כדי לערוך סגנונות טקסט של תבנית בסיס</a:t>
            </a:r>
          </a:p>
        </p:txBody>
      </p:sp>
      <p:sp>
        <p:nvSpPr>
          <p:cNvPr id="14" name="מציין מיקום תוכן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5" name="מציין מיקום של תאריך 24"/>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29" name="מציין מיקום של כותרת תחתונה 28"/>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4A3BDE10-51F6-41AF-8739-D138909ADC5F}"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3" name="מציין מיקום של תמונה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he-IL" smtClean="0"/>
              <a:t>לחץ על הסמל כדי להוסיף תמונה</a:t>
            </a:r>
            <a:endParaRPr kumimoji="0" lang="en-US" dirty="0"/>
          </a:p>
        </p:txBody>
      </p:sp>
      <p:sp>
        <p:nvSpPr>
          <p:cNvPr id="7" name="מציין מיקום של תאריך 6"/>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31" name="מציין מיקום של מספר שקופית 30"/>
          <p:cNvSpPr>
            <a:spLocks noGrp="1"/>
          </p:cNvSpPr>
          <p:nvPr>
            <p:ph type="sldNum" sz="quarter" idx="12"/>
          </p:nvPr>
        </p:nvSpPr>
        <p:spPr/>
        <p:txBody>
          <a:bodyPr/>
          <a:lstStyle/>
          <a:p>
            <a:fld id="{4A3BDE10-51F6-41AF-8739-D138909ADC5F}" type="slidenum">
              <a:rPr lang="he-IL" smtClean="0"/>
              <a:t>‹#›</a:t>
            </a:fld>
            <a:endParaRPr lang="he-IL"/>
          </a:p>
        </p:txBody>
      </p:sp>
      <p:sp>
        <p:nvSpPr>
          <p:cNvPr id="17" name="כותרת 16"/>
          <p:cNvSpPr>
            <a:spLocks noGrp="1"/>
          </p:cNvSpPr>
          <p:nvPr>
            <p:ph type="title"/>
          </p:nvPr>
        </p:nvSpPr>
        <p:spPr>
          <a:xfrm>
            <a:off x="381000" y="4993760"/>
            <a:ext cx="5867400" cy="522288"/>
          </a:xfrm>
        </p:spPr>
        <p:txBody>
          <a:bodyPr anchor="ctr"/>
          <a:lstStyle>
            <a:lvl1pPr algn="l">
              <a:buNone/>
              <a:defRPr sz="2000" b="1"/>
            </a:lvl1pPr>
          </a:lstStyle>
          <a:p>
            <a:r>
              <a:rPr kumimoji="0" lang="he-IL" smtClean="0"/>
              <a:t>לחץ כדי לערוך סגנון כותרת של תבנית בסיס</a:t>
            </a:r>
            <a:endParaRPr kumimoji="0" lang="en-US"/>
          </a:p>
        </p:txBody>
      </p:sp>
      <p:sp>
        <p:nvSpPr>
          <p:cNvPr id="26" name="מציין מיקום טקסט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מחבר ישר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מציין מיקום טקסט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1" name="מציין מיקום של תאריך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0049F870-A726-4FBE-A8A1-A3203ACBE023}" type="datetimeFigureOut">
              <a:rPr lang="he-IL" smtClean="0"/>
              <a:t>ב'/ניסן/תשפ"א</a:t>
            </a:fld>
            <a:endParaRPr lang="he-IL"/>
          </a:p>
        </p:txBody>
      </p:sp>
      <p:sp>
        <p:nvSpPr>
          <p:cNvPr id="28" name="מציין מיקום של כותרת תחתונה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he-IL"/>
          </a:p>
        </p:txBody>
      </p:sp>
      <p:sp>
        <p:nvSpPr>
          <p:cNvPr id="5" name="מציין מיקום של מספר שקופית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4A3BDE10-51F6-41AF-8739-D138909ADC5F}" type="slidenum">
              <a:rPr lang="he-IL" smtClean="0"/>
              <a:t>‹#›</a:t>
            </a:fld>
            <a:endParaRPr lang="he-IL"/>
          </a:p>
        </p:txBody>
      </p:sp>
      <p:sp>
        <p:nvSpPr>
          <p:cNvPr id="10" name="מציין מיקום של כותרת 9"/>
          <p:cNvSpPr>
            <a:spLocks noGrp="1"/>
          </p:cNvSpPr>
          <p:nvPr>
            <p:ph type="title"/>
          </p:nvPr>
        </p:nvSpPr>
        <p:spPr>
          <a:xfrm>
            <a:off x="304800" y="457200"/>
            <a:ext cx="8686800" cy="838200"/>
          </a:xfrm>
          <a:prstGeom prst="rect">
            <a:avLst/>
          </a:prstGeom>
        </p:spPr>
        <p:txBody>
          <a:bodyPr vert="horz" anchor="ctr">
            <a:normAutofit/>
          </a:bodyPr>
          <a:lstStyle/>
          <a:p>
            <a:r>
              <a:rPr kumimoji="0" lang="he-IL" smtClean="0"/>
              <a:t>לחץ כדי לערוך סגנון כותרת של תבנית בסיס</a:t>
            </a:r>
            <a:endParaRPr kumimoji="0" lang="en-US"/>
          </a:p>
        </p:txBody>
      </p:sp>
      <p:sp>
        <p:nvSpPr>
          <p:cNvPr id="9" name="מחבר ישר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מחבר ישר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r" rtl="1"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r" rtl="1"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r" rtl="1"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r" rtl="1"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r" rtl="1"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r" rtl="1"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r" rtl="1"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r" rtl="1"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r" rtl="1"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ctr"/>
            <a:r>
              <a:rPr lang="he-IL" sz="5400" dirty="0">
                <a:latin typeface="FrankRuehl" panose="020E0503060101010101" pitchFamily="34" charset="-79"/>
                <a:cs typeface="FrankRuehl" panose="020E0503060101010101" pitchFamily="34" charset="-79"/>
              </a:rPr>
              <a:t>מונחי יסוד </a:t>
            </a:r>
            <a:r>
              <a:rPr lang="he-IL" sz="5400" dirty="0" smtClean="0">
                <a:latin typeface="FrankRuehl" panose="020E0503060101010101" pitchFamily="34" charset="-79"/>
                <a:cs typeface="FrankRuehl" panose="020E0503060101010101" pitchFamily="34" charset="-79"/>
              </a:rPr>
              <a:t>במשפט (1)</a:t>
            </a:r>
            <a:endParaRPr lang="he-IL" sz="5400" dirty="0">
              <a:latin typeface="+mn-lt"/>
            </a:endParaRPr>
          </a:p>
        </p:txBody>
      </p:sp>
      <p:sp>
        <p:nvSpPr>
          <p:cNvPr id="3" name="מציין מיקום תוכן 2"/>
          <p:cNvSpPr>
            <a:spLocks noGrp="1"/>
          </p:cNvSpPr>
          <p:nvPr>
            <p:ph idx="1"/>
          </p:nvPr>
        </p:nvSpPr>
        <p:spPr>
          <a:xfrm>
            <a:off x="304800" y="1554162"/>
            <a:ext cx="8686800" cy="4755158"/>
          </a:xfrm>
        </p:spPr>
        <p:txBody>
          <a:bodyPr>
            <a:normAutofit fontScale="85000" lnSpcReduction="20000"/>
          </a:bodyPr>
          <a:lstStyle/>
          <a:p>
            <a:pPr lvl="0">
              <a:lnSpc>
                <a:spcPct val="120000"/>
              </a:lnSpc>
              <a:buClr>
                <a:srgbClr val="F0A22E"/>
              </a:buClr>
              <a:buFont typeface="Wingdings" panose="05000000000000000000" pitchFamily="2" charset="2"/>
              <a:buChar char="§"/>
            </a:pPr>
            <a:r>
              <a:rPr lang="he-IL" b="1" dirty="0">
                <a:solidFill>
                  <a:prstClr val="black"/>
                </a:solidFill>
                <a:latin typeface="Arial Narrow" panose="020B0606020202030204" pitchFamily="34" charset="0"/>
                <a:cs typeface="Arial" panose="020B0604020202020204" pitchFamily="34" charset="0"/>
              </a:rPr>
              <a:t>משפט: </a:t>
            </a:r>
            <a:r>
              <a:rPr lang="he-IL" dirty="0" smtClean="0">
                <a:solidFill>
                  <a:prstClr val="black"/>
                </a:solidFill>
                <a:latin typeface="Arial Narrow" panose="020B0606020202030204" pitchFamily="34" charset="0"/>
                <a:cs typeface="Arial" panose="020B0604020202020204" pitchFamily="34" charset="0"/>
              </a:rPr>
              <a:t>המכלול </a:t>
            </a:r>
            <a:r>
              <a:rPr lang="he-IL" dirty="0">
                <a:solidFill>
                  <a:prstClr val="black"/>
                </a:solidFill>
                <a:latin typeface="Arial Narrow" panose="020B0606020202030204" pitchFamily="34" charset="0"/>
                <a:cs typeface="Arial" panose="020B0604020202020204" pitchFamily="34" charset="0"/>
              </a:rPr>
              <a:t>של החוקים והדינים ויישומו מביא תחת מטרייתו גם את המונח צדק</a:t>
            </a:r>
            <a:r>
              <a:rPr lang="he-IL" dirty="0">
                <a:solidFill>
                  <a:srgbClr val="4E3B30"/>
                </a:solidFill>
                <a:latin typeface="Arial Narrow" panose="020B0606020202030204" pitchFamily="34" charset="0"/>
                <a:cs typeface="Arial" panose="020B0604020202020204" pitchFamily="34" charset="0"/>
              </a:rPr>
              <a:t>.</a:t>
            </a:r>
          </a:p>
          <a:p>
            <a:pPr lvl="0">
              <a:lnSpc>
                <a:spcPct val="120000"/>
              </a:lnSpc>
              <a:buClr>
                <a:srgbClr val="F0A22E"/>
              </a:buClr>
              <a:buFont typeface="Wingdings" panose="05000000000000000000" pitchFamily="2" charset="2"/>
              <a:buChar char="§"/>
            </a:pPr>
            <a:r>
              <a:rPr lang="he-IL" b="1" dirty="0" smtClean="0">
                <a:solidFill>
                  <a:prstClr val="black"/>
                </a:solidFill>
                <a:latin typeface="Arial Narrow" panose="020B0606020202030204" pitchFamily="34" charset="0"/>
                <a:cs typeface="Arial" panose="020B0604020202020204" pitchFamily="34" charset="0"/>
              </a:rPr>
              <a:t>חוק</a:t>
            </a:r>
            <a:r>
              <a:rPr lang="he-IL" b="1" dirty="0">
                <a:solidFill>
                  <a:prstClr val="black"/>
                </a:solidFill>
                <a:latin typeface="Arial Narrow" panose="020B0606020202030204" pitchFamily="34" charset="0"/>
                <a:cs typeface="Arial" panose="020B0604020202020204" pitchFamily="34" charset="0"/>
              </a:rPr>
              <a:t>: </a:t>
            </a:r>
            <a:r>
              <a:rPr lang="he-IL" dirty="0">
                <a:solidFill>
                  <a:prstClr val="black"/>
                </a:solidFill>
                <a:latin typeface="Arial Narrow" panose="020B0606020202030204" pitchFamily="34" charset="0"/>
                <a:cs typeface="Arial" panose="020B0604020202020204" pitchFamily="34" charset="0"/>
              </a:rPr>
              <a:t>כלל מחייב שנחקק בידי הגוף המוסמך, </a:t>
            </a:r>
            <a:r>
              <a:rPr lang="he-IL" dirty="0" smtClean="0">
                <a:solidFill>
                  <a:prstClr val="black"/>
                </a:solidFill>
                <a:latin typeface="Arial Narrow" panose="020B0606020202030204" pitchFamily="34" charset="0"/>
                <a:cs typeface="Arial" panose="020B0604020202020204" pitchFamily="34" charset="0"/>
              </a:rPr>
              <a:t>המחוקק הראשי, הפרלמנט. </a:t>
            </a:r>
            <a:r>
              <a:rPr lang="he-IL" dirty="0">
                <a:solidFill>
                  <a:prstClr val="black"/>
                </a:solidFill>
                <a:latin typeface="Arial Narrow" panose="020B0606020202030204" pitchFamily="34" charset="0"/>
                <a:cs typeface="Arial" panose="020B0604020202020204" pitchFamily="34" charset="0"/>
              </a:rPr>
              <a:t>לעיתים המחוקק מאמץ נורמה, לעיתים הוא יוצר כללים המתחייבים בשל צרכי הזמן והחברה, ולעיתים הוא מאמץ ציווי דתי </a:t>
            </a:r>
            <a:r>
              <a:rPr lang="he-IL" dirty="0" smtClean="0">
                <a:solidFill>
                  <a:prstClr val="black"/>
                </a:solidFill>
                <a:latin typeface="Arial Narrow" panose="020B0606020202030204" pitchFamily="34" charset="0"/>
                <a:cs typeface="Arial" panose="020B0604020202020204" pitchFamily="34" charset="0"/>
              </a:rPr>
              <a:t>או </a:t>
            </a:r>
            <a:r>
              <a:rPr lang="he-IL" dirty="0">
                <a:solidFill>
                  <a:prstClr val="black"/>
                </a:solidFill>
                <a:latin typeface="Arial Narrow" panose="020B0606020202030204" pitchFamily="34" charset="0"/>
                <a:cs typeface="Arial" panose="020B0604020202020204" pitchFamily="34" charset="0"/>
              </a:rPr>
              <a:t>זכות יסוד טבעית ונותן להם גושפנקה ארצית של חוק</a:t>
            </a:r>
            <a:r>
              <a:rPr lang="he-IL" dirty="0" smtClean="0">
                <a:solidFill>
                  <a:prstClr val="black"/>
                </a:solidFill>
                <a:latin typeface="Arial Narrow" panose="020B0606020202030204" pitchFamily="34" charset="0"/>
                <a:cs typeface="Arial" panose="020B0604020202020204" pitchFamily="34" charset="0"/>
              </a:rPr>
              <a:t>.</a:t>
            </a:r>
          </a:p>
          <a:p>
            <a:pPr lvl="0">
              <a:lnSpc>
                <a:spcPct val="120000"/>
              </a:lnSpc>
              <a:buClr>
                <a:srgbClr val="F0A22E"/>
              </a:buClr>
              <a:buFont typeface="Wingdings" panose="05000000000000000000" pitchFamily="2" charset="2"/>
              <a:buChar char="§"/>
            </a:pPr>
            <a:r>
              <a:rPr lang="he-IL" dirty="0">
                <a:solidFill>
                  <a:prstClr val="black"/>
                </a:solidFill>
                <a:latin typeface="Arial Narrow" panose="020B0606020202030204" pitchFamily="34" charset="0"/>
                <a:cs typeface="Arial" panose="020B0604020202020204" pitchFamily="34" charset="0"/>
              </a:rPr>
              <a:t>תחתיו של המחוקק הראשי פועלים מחוקקי המשנה (המתקינים תקנות, מחוקקים חוקי עזר, קובעים כללים </a:t>
            </a:r>
            <a:r>
              <a:rPr lang="he-IL" dirty="0" smtClean="0">
                <a:solidFill>
                  <a:prstClr val="black"/>
                </a:solidFill>
                <a:latin typeface="Arial Narrow" panose="020B0606020202030204" pitchFamily="34" charset="0"/>
                <a:cs typeface="Arial" panose="020B0604020202020204" pitchFamily="34" charset="0"/>
              </a:rPr>
              <a:t>ונהלים) </a:t>
            </a:r>
            <a:r>
              <a:rPr lang="he-IL" dirty="0">
                <a:solidFill>
                  <a:prstClr val="black"/>
                </a:solidFill>
                <a:latin typeface="Arial Narrow" panose="020B0606020202030204" pitchFamily="34" charset="0"/>
                <a:cs typeface="Arial" panose="020B0604020202020204" pitchFamily="34" charset="0"/>
              </a:rPr>
              <a:t>ובתי </a:t>
            </a:r>
            <a:r>
              <a:rPr lang="he-IL" dirty="0" smtClean="0">
                <a:solidFill>
                  <a:prstClr val="black"/>
                </a:solidFill>
                <a:latin typeface="Arial Narrow" panose="020B0606020202030204" pitchFamily="34" charset="0"/>
                <a:cs typeface="Arial" panose="020B0604020202020204" pitchFamily="34" charset="0"/>
              </a:rPr>
              <a:t>המשפט, מפרשי החוק.</a:t>
            </a:r>
            <a:endParaRPr lang="he-IL" dirty="0">
              <a:solidFill>
                <a:prstClr val="black"/>
              </a:solidFill>
              <a:latin typeface="Arial Narrow" panose="020B0606020202030204" pitchFamily="34" charset="0"/>
              <a:cs typeface="Arial" panose="020B0604020202020204" pitchFamily="34" charset="0"/>
            </a:endParaRPr>
          </a:p>
          <a:p>
            <a:pPr lvl="0">
              <a:buClr>
                <a:srgbClr val="F0A22E"/>
              </a:buClr>
            </a:pPr>
            <a:endParaRPr lang="he-IL" sz="2700" dirty="0">
              <a:solidFill>
                <a:srgbClr val="4E3B30"/>
              </a:solidFill>
            </a:endParaRPr>
          </a:p>
          <a:p>
            <a:endParaRPr lang="he-IL" dirty="0"/>
          </a:p>
        </p:txBody>
      </p:sp>
    </p:spTree>
    <p:extLst>
      <p:ext uri="{BB962C8B-B14F-4D97-AF65-F5344CB8AC3E}">
        <p14:creationId xmlns:p14="http://schemas.microsoft.com/office/powerpoint/2010/main" val="206463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latin typeface="Times New Roman" panose="02020603050405020304" pitchFamily="18" charset="0"/>
                <a:cs typeface="Times New Roman" panose="02020603050405020304" pitchFamily="18" charset="0"/>
              </a:rPr>
              <a:t>מונחי יסוד במשפט – הממשלה ומערכת המשפט</a:t>
            </a:r>
            <a:endParaRPr lang="he-IL" dirty="0">
              <a:latin typeface="Times New Roman" panose="02020603050405020304" pitchFamily="18" charset="0"/>
              <a:cs typeface="Times New Roman" panose="02020603050405020304" pitchFamily="18" charset="0"/>
            </a:endParaRPr>
          </a:p>
        </p:txBody>
      </p:sp>
      <p:sp>
        <p:nvSpPr>
          <p:cNvPr id="3" name="מציין מיקום תוכן 2"/>
          <p:cNvSpPr>
            <a:spLocks noGrp="1"/>
          </p:cNvSpPr>
          <p:nvPr>
            <p:ph idx="1"/>
          </p:nvPr>
        </p:nvSpPr>
        <p:spPr>
          <a:xfrm>
            <a:off x="304800" y="1628800"/>
            <a:ext cx="8686800" cy="4968552"/>
          </a:xfrm>
        </p:spPr>
        <p:txBody>
          <a:bodyPr>
            <a:normAutofit fontScale="92500" lnSpcReduction="10000"/>
          </a:bodyPr>
          <a:lstStyle/>
          <a:p>
            <a:r>
              <a:rPr lang="he-IL" u="sng" dirty="0" smtClean="0">
                <a:latin typeface="Arial" panose="020B0604020202020204" pitchFamily="34" charset="0"/>
                <a:cs typeface="Arial" panose="020B0604020202020204" pitchFamily="34" charset="0"/>
              </a:rPr>
              <a:t>השאלה המשפטית: </a:t>
            </a:r>
            <a:r>
              <a:rPr lang="he-IL" dirty="0" smtClean="0">
                <a:latin typeface="Arial" panose="020B0604020202020204" pitchFamily="34" charset="0"/>
                <a:cs typeface="Arial" panose="020B0604020202020204" pitchFamily="34" charset="0"/>
              </a:rPr>
              <a:t>גבולות סמכות הממשלה - עד כמה מוגבלת הממשלה בפעילותיה או שהיא רשאית לעשות כל פעולה שלא נאסרה עליה במפורש. </a:t>
            </a:r>
          </a:p>
          <a:p>
            <a:r>
              <a:rPr lang="he-IL" u="sng" dirty="0" smtClean="0">
                <a:latin typeface="Arial" panose="020B0604020202020204" pitchFamily="34" charset="0"/>
                <a:cs typeface="Arial" panose="020B0604020202020204" pitchFamily="34" charset="0"/>
              </a:rPr>
              <a:t>פס"ד מתווה הגז</a:t>
            </a:r>
            <a:r>
              <a:rPr lang="he-IL" dirty="0" smtClean="0">
                <a:latin typeface="Arial" panose="020B0604020202020204" pitchFamily="34" charset="0"/>
                <a:cs typeface="Arial" panose="020B0604020202020204" pitchFamily="34" charset="0"/>
              </a:rPr>
              <a:t>: "מתחת לנושא הכלכלי </a:t>
            </a:r>
            <a:r>
              <a:rPr lang="he-IL" sz="2600" dirty="0" smtClean="0">
                <a:latin typeface="Arial" panose="020B0604020202020204" pitchFamily="34" charset="0"/>
                <a:cs typeface="Arial" panose="020B0604020202020204" pitchFamily="34" charset="0"/>
              </a:rPr>
              <a:t>(שנדון בתיק זה) </a:t>
            </a:r>
            <a:r>
              <a:rPr lang="he-IL" dirty="0" smtClean="0">
                <a:latin typeface="Arial" panose="020B0604020202020204" pitchFamily="34" charset="0"/>
                <a:cs typeface="Arial" panose="020B0604020202020204" pitchFamily="34" charset="0"/>
              </a:rPr>
              <a:t>טמון נושא </a:t>
            </a:r>
            <a:r>
              <a:rPr lang="he-IL" dirty="0">
                <a:latin typeface="Arial" panose="020B0604020202020204" pitchFamily="34" charset="0"/>
                <a:cs typeface="Arial" panose="020B0604020202020204" pitchFamily="34" charset="0"/>
              </a:rPr>
              <a:t>משפטי יסודי </a:t>
            </a:r>
            <a:r>
              <a:rPr lang="he-IL" dirty="0" smtClean="0">
                <a:latin typeface="Arial" panose="020B0604020202020204" pitchFamily="34" charset="0"/>
                <a:cs typeface="Arial" panose="020B0604020202020204" pitchFamily="34" charset="0"/>
              </a:rPr>
              <a:t>והוא </a:t>
            </a:r>
            <a:r>
              <a:rPr lang="he-IL" dirty="0">
                <a:latin typeface="Arial" panose="020B0604020202020204" pitchFamily="34" charset="0"/>
                <a:cs typeface="Arial" panose="020B0604020202020204" pitchFamily="34" charset="0"/>
              </a:rPr>
              <a:t>גבולות סמכות הממשלה במשטר דמוקרטי, ועד כמה ניתן למתוח את סמכותה השיורית, מקום שהמחוקק לא הסמיך אותה </a:t>
            </a:r>
            <a:r>
              <a:rPr lang="he-IL" dirty="0" smtClean="0">
                <a:latin typeface="Arial" panose="020B0604020202020204" pitchFamily="34" charset="0"/>
                <a:cs typeface="Arial" panose="020B0604020202020204" pitchFamily="34" charset="0"/>
              </a:rPr>
              <a:t>מפורשות, </a:t>
            </a:r>
            <a:r>
              <a:rPr lang="he-IL" dirty="0">
                <a:latin typeface="Arial" panose="020B0604020202020204" pitchFamily="34" charset="0"/>
                <a:cs typeface="Arial" panose="020B0604020202020204" pitchFamily="34" charset="0"/>
              </a:rPr>
              <a:t>כאשר המשמעות הכלכלית </a:t>
            </a:r>
            <a:r>
              <a:rPr lang="he-IL" dirty="0" smtClean="0">
                <a:latin typeface="Arial" panose="020B0604020202020204" pitchFamily="34" charset="0"/>
                <a:cs typeface="Arial" panose="020B0604020202020204" pitchFamily="34" charset="0"/>
              </a:rPr>
              <a:t>עצומה </a:t>
            </a:r>
            <a:r>
              <a:rPr lang="he-IL" dirty="0">
                <a:latin typeface="Arial" panose="020B0604020202020204" pitchFamily="34" charset="0"/>
                <a:cs typeface="Arial" panose="020B0604020202020204" pitchFamily="34" charset="0"/>
              </a:rPr>
              <a:t>כל כך. זו השאלה המשפטית שבה אנו מתמקדים בסופו של דבר</a:t>
            </a:r>
            <a:r>
              <a:rPr lang="he-IL" dirty="0" smtClean="0">
                <a:latin typeface="Arial" panose="020B0604020202020204" pitchFamily="34" charset="0"/>
                <a:cs typeface="Arial" panose="020B0604020202020204" pitchFamily="34" charset="0"/>
              </a:rPr>
              <a:t>".</a:t>
            </a:r>
          </a:p>
          <a:p>
            <a:r>
              <a:rPr lang="he-IL" u="sng" dirty="0" smtClean="0">
                <a:latin typeface="Arial" panose="020B0604020202020204" pitchFamily="34" charset="0"/>
                <a:cs typeface="Arial" panose="020B0604020202020204" pitchFamily="34" charset="0"/>
              </a:rPr>
              <a:t>המענה החלקי</a:t>
            </a:r>
            <a:r>
              <a:rPr lang="he-IL" dirty="0" smtClean="0">
                <a:latin typeface="Arial" panose="020B0604020202020204" pitchFamily="34" charset="0"/>
                <a:cs typeface="Arial" panose="020B0604020202020204" pitchFamily="34" charset="0"/>
              </a:rPr>
              <a:t>: הממשלה אינה רשאית לפגוע בזכויות יסוד ללא הסמכה מפורשת.</a:t>
            </a:r>
          </a:p>
        </p:txBody>
      </p:sp>
    </p:spTree>
    <p:extLst>
      <p:ext uri="{BB962C8B-B14F-4D97-AF65-F5344CB8AC3E}">
        <p14:creationId xmlns:p14="http://schemas.microsoft.com/office/powerpoint/2010/main" val="43068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400" dirty="0" smtClean="0">
                <a:latin typeface="FrankRuehl" panose="020E0503060101010101" pitchFamily="34" charset="-79"/>
                <a:cs typeface="FrankRuehl" panose="020E0503060101010101" pitchFamily="34" charset="-79"/>
              </a:rPr>
              <a:t>ביקורת על "האקטיביזם השיפוטי"</a:t>
            </a:r>
            <a:endParaRPr lang="he-IL" sz="44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554162"/>
            <a:ext cx="8686800" cy="4971182"/>
          </a:xfrm>
        </p:spPr>
        <p:txBody>
          <a:bodyPr>
            <a:normAutofit fontScale="85000" lnSpcReduction="10000"/>
          </a:bodyPr>
          <a:lstStyle/>
          <a:p>
            <a:r>
              <a:rPr lang="he-IL" u="sng" dirty="0" smtClean="0">
                <a:latin typeface="Arial" panose="020B0604020202020204" pitchFamily="34" charset="0"/>
                <a:cs typeface="Arial" panose="020B0604020202020204" pitchFamily="34" charset="0"/>
              </a:rPr>
              <a:t>פרופ' דניאל פרידמן</a:t>
            </a:r>
            <a:r>
              <a:rPr lang="he-IL" dirty="0" smtClean="0">
                <a:latin typeface="Arial" panose="020B0604020202020204" pitchFamily="34" charset="0"/>
                <a:cs typeface="Arial" panose="020B0604020202020204" pitchFamily="34" charset="0"/>
              </a:rPr>
              <a:t>: "הרעיון </a:t>
            </a:r>
            <a:r>
              <a:rPr lang="he-IL" dirty="0">
                <a:latin typeface="Arial" panose="020B0604020202020204" pitchFamily="34" charset="0"/>
                <a:cs typeface="Arial" panose="020B0604020202020204" pitchFamily="34" charset="0"/>
              </a:rPr>
              <a:t>שבית משפט יכול להסתמך על איזה שהם עקרונות-על ובזכות זה הוא יבטל חוקים </a:t>
            </a:r>
            <a:r>
              <a:rPr lang="he-IL" dirty="0" smtClean="0">
                <a:latin typeface="Arial" panose="020B0604020202020204" pitchFamily="34" charset="0"/>
                <a:cs typeface="Arial" panose="020B0604020202020204" pitchFamily="34" charset="0"/>
              </a:rPr>
              <a:t>וחוקי-יסוד</a:t>
            </a:r>
            <a:r>
              <a:rPr lang="he-IL" dirty="0">
                <a:latin typeface="Arial" panose="020B0604020202020204" pitchFamily="34" charset="0"/>
                <a:cs typeface="Arial" panose="020B0604020202020204" pitchFamily="34" charset="0"/>
              </a:rPr>
              <a:t>, גורר מדרון </a:t>
            </a:r>
            <a:r>
              <a:rPr lang="he-IL" dirty="0" smtClean="0">
                <a:latin typeface="Arial" panose="020B0604020202020204" pitchFamily="34" charset="0"/>
                <a:cs typeface="Arial" panose="020B0604020202020204" pitchFamily="34" charset="0"/>
              </a:rPr>
              <a:t>חלקלק".</a:t>
            </a:r>
          </a:p>
          <a:p>
            <a:r>
              <a:rPr lang="he-IL" dirty="0" smtClean="0">
                <a:latin typeface="Arial" panose="020B0604020202020204" pitchFamily="34" charset="0"/>
                <a:cs typeface="Arial" panose="020B0604020202020204" pitchFamily="34" charset="0"/>
              </a:rPr>
              <a:t>"השופטים </a:t>
            </a:r>
            <a:r>
              <a:rPr lang="he-IL" dirty="0">
                <a:latin typeface="Arial" panose="020B0604020202020204" pitchFamily="34" charset="0"/>
                <a:cs typeface="Arial" panose="020B0604020202020204" pitchFamily="34" charset="0"/>
              </a:rPr>
              <a:t>הופכים באמצעות פירוש כזה למחוקקי על, העומדים מעל ההליך </a:t>
            </a:r>
            <a:r>
              <a:rPr lang="he-IL" dirty="0" smtClean="0">
                <a:latin typeface="Arial" panose="020B0604020202020204" pitchFamily="34" charset="0"/>
                <a:cs typeface="Arial" panose="020B0604020202020204" pitchFamily="34" charset="0"/>
              </a:rPr>
              <a:t>הדמוקרטי".</a:t>
            </a:r>
          </a:p>
          <a:p>
            <a:r>
              <a:rPr lang="he-IL" dirty="0" smtClean="0">
                <a:latin typeface="Arial" panose="020B0604020202020204" pitchFamily="34" charset="0"/>
                <a:cs typeface="Arial" panose="020B0604020202020204" pitchFamily="34" charset="0"/>
              </a:rPr>
              <a:t>"כאשר </a:t>
            </a:r>
            <a:r>
              <a:rPr lang="he-IL" dirty="0">
                <a:latin typeface="Arial" panose="020B0604020202020204" pitchFamily="34" charset="0"/>
                <a:cs typeface="Arial" panose="020B0604020202020204" pitchFamily="34" charset="0"/>
              </a:rPr>
              <a:t>מגיע ריכוז כוח כזה למערכת משפטית, שבעצם הצליחה ליצור מצב שהיא פטורה ממתן דין וחשבון לגופים אחרים, התוצאות יכולות להיות מאוד </a:t>
            </a:r>
            <a:r>
              <a:rPr lang="he-IL" dirty="0" smtClean="0">
                <a:latin typeface="Arial" panose="020B0604020202020204" pitchFamily="34" charset="0"/>
                <a:cs typeface="Arial" panose="020B0604020202020204" pitchFamily="34" charset="0"/>
              </a:rPr>
              <a:t>קשות". </a:t>
            </a:r>
          </a:p>
          <a:p>
            <a:r>
              <a:rPr lang="he-IL" u="sng" dirty="0" smtClean="0">
                <a:latin typeface="Arial" panose="020B0604020202020204" pitchFamily="34" charset="0"/>
                <a:cs typeface="Arial" panose="020B0604020202020204" pitchFamily="34" charset="0"/>
              </a:rPr>
              <a:t>מהותו של הוויכוח</a:t>
            </a:r>
            <a:r>
              <a:rPr lang="he-IL" dirty="0" smtClean="0">
                <a:latin typeface="Arial" panose="020B0604020202020204" pitchFamily="34" charset="0"/>
                <a:cs typeface="Arial" panose="020B0604020202020204" pitchFamily="34" charset="0"/>
              </a:rPr>
              <a:t>: האם בית המשפט כפוף לרוב (ע"פ תוצאות הבחירות) או שהוא צריך לדבוק בעקרונות היסוד החוקתיים (שאין </a:t>
            </a:r>
            <a:r>
              <a:rPr lang="he-IL" dirty="0" err="1" smtClean="0">
                <a:latin typeface="Arial" panose="020B0604020202020204" pitchFamily="34" charset="0"/>
                <a:cs typeface="Arial" panose="020B0604020202020204" pitchFamily="34" charset="0"/>
              </a:rPr>
              <a:t>לשנותם</a:t>
            </a:r>
            <a:r>
              <a:rPr lang="he-IL" dirty="0" smtClean="0">
                <a:latin typeface="Arial" panose="020B0604020202020204" pitchFamily="34" charset="0"/>
                <a:cs typeface="Arial" panose="020B0604020202020204" pitchFamily="34" charset="0"/>
              </a:rPr>
              <a:t> כל מערכת בחירות) שנקבעו בחוקה ולהגן עליהם, למרות שהם לא מקובלים ברגע </a:t>
            </a:r>
            <a:r>
              <a:rPr lang="he-IL" dirty="0" err="1" smtClean="0">
                <a:latin typeface="Arial" panose="020B0604020202020204" pitchFamily="34" charset="0"/>
                <a:cs typeface="Arial" panose="020B0604020202020204" pitchFamily="34" charset="0"/>
              </a:rPr>
              <a:t>מסויים</a:t>
            </a:r>
            <a:r>
              <a:rPr lang="he-IL" dirty="0" smtClean="0">
                <a:latin typeface="Arial" panose="020B0604020202020204" pitchFamily="34" charset="0"/>
                <a:cs typeface="Arial" panose="020B0604020202020204" pitchFamily="34" charset="0"/>
              </a:rPr>
              <a:t> על הרוב. </a:t>
            </a: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1961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sz="4800" dirty="0" smtClean="0">
                <a:latin typeface="FrankRuehl" panose="020E0503060101010101" pitchFamily="34" charset="-79"/>
                <a:cs typeface="FrankRuehl" panose="020E0503060101010101" pitchFamily="34" charset="-79"/>
              </a:rPr>
              <a:t>מונחי יסוד במשפט - המערכת המשפטית (1)</a:t>
            </a:r>
            <a:endParaRPr lang="he-IL" sz="48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412776"/>
            <a:ext cx="8686800" cy="5445224"/>
          </a:xfrm>
        </p:spPr>
        <p:txBody>
          <a:bodyPr>
            <a:normAutofit/>
          </a:bodyPr>
          <a:lstStyle/>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חוק יסוד השפיטה מונה את </a:t>
            </a:r>
            <a:r>
              <a:rPr lang="he-IL" dirty="0">
                <a:latin typeface="Arial" panose="020B0604020202020204" pitchFamily="34" charset="0"/>
                <a:cs typeface="Arial" panose="020B0604020202020204" pitchFamily="34" charset="0"/>
              </a:rPr>
              <a:t>הגופים שבידיהם נתונה סמכות </a:t>
            </a:r>
            <a:r>
              <a:rPr lang="he-IL" dirty="0" smtClean="0">
                <a:latin typeface="Arial" panose="020B0604020202020204" pitchFamily="34" charset="0"/>
                <a:cs typeface="Arial" panose="020B0604020202020204" pitchFamily="34" charset="0"/>
              </a:rPr>
              <a:t>השפיטה בתחומים האזרחי, הפלילי והמנהלי.</a:t>
            </a: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בית </a:t>
            </a:r>
            <a:r>
              <a:rPr lang="he-IL" dirty="0">
                <a:latin typeface="Arial" panose="020B0604020202020204" pitchFamily="34" charset="0"/>
                <a:cs typeface="Arial" panose="020B0604020202020204" pitchFamily="34" charset="0"/>
              </a:rPr>
              <a:t>המשפט העליון, בית המשפט המחוזי ובית משפט </a:t>
            </a:r>
            <a:r>
              <a:rPr lang="he-IL" dirty="0" smtClean="0">
                <a:latin typeface="Arial" panose="020B0604020202020204" pitchFamily="34" charset="0"/>
                <a:cs typeface="Arial" panose="020B0604020202020204" pitchFamily="34" charset="0"/>
              </a:rPr>
              <a:t>השלום הם </a:t>
            </a:r>
            <a:r>
              <a:rPr lang="he-IL" dirty="0">
                <a:latin typeface="Arial" panose="020B0604020202020204" pitchFamily="34" charset="0"/>
                <a:cs typeface="Arial" panose="020B0604020202020204" pitchFamily="34" charset="0"/>
              </a:rPr>
              <a:t>שלוש הערכאות </a:t>
            </a:r>
            <a:r>
              <a:rPr lang="he-IL" dirty="0" smtClean="0">
                <a:latin typeface="Arial" panose="020B0604020202020204" pitchFamily="34" charset="0"/>
                <a:cs typeface="Arial" panose="020B0604020202020204" pitchFamily="34" charset="0"/>
              </a:rPr>
              <a:t>(הדרגות) במערכת </a:t>
            </a:r>
            <a:r>
              <a:rPr lang="he-IL" dirty="0">
                <a:latin typeface="Arial" panose="020B0604020202020204" pitchFamily="34" charset="0"/>
                <a:cs typeface="Arial" panose="020B0604020202020204" pitchFamily="34" charset="0"/>
              </a:rPr>
              <a:t>בתי המשפט </a:t>
            </a:r>
            <a:r>
              <a:rPr lang="he-IL" dirty="0" smtClean="0">
                <a:latin typeface="Arial" panose="020B0604020202020204" pitchFamily="34" charset="0"/>
                <a:cs typeface="Arial" panose="020B0604020202020204" pitchFamily="34" charset="0"/>
              </a:rPr>
              <a:t>הסטנדרטית והם פועלים בהתאם לחוק בתי המשפט. </a:t>
            </a: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בתי משפט השלום הם הערכאה הנמוכה. הם כוללים גם את בתי </a:t>
            </a:r>
            <a:r>
              <a:rPr lang="he-IL" dirty="0">
                <a:latin typeface="Arial" panose="020B0604020202020204" pitchFamily="34" charset="0"/>
                <a:cs typeface="Arial" panose="020B0604020202020204" pitchFamily="34" charset="0"/>
              </a:rPr>
              <a:t>המשפט לתעבורה, לנוער, לשכירות, לתביעות קטנות, </a:t>
            </a:r>
            <a:r>
              <a:rPr lang="he-IL" dirty="0" smtClean="0">
                <a:latin typeface="Arial" panose="020B0604020202020204" pitchFamily="34" charset="0"/>
                <a:cs typeface="Arial" panose="020B0604020202020204" pitchFamily="34" charset="0"/>
              </a:rPr>
              <a:t>לענייני </a:t>
            </a:r>
            <a:r>
              <a:rPr lang="he-IL" dirty="0">
                <a:latin typeface="Arial" panose="020B0604020202020204" pitchFamily="34" charset="0"/>
                <a:cs typeface="Arial" panose="020B0604020202020204" pitchFamily="34" charset="0"/>
              </a:rPr>
              <a:t>משפחה ולעניינים מקומיים </a:t>
            </a:r>
            <a:r>
              <a:rPr lang="he-IL" dirty="0" smtClean="0">
                <a:latin typeface="Arial" panose="020B0604020202020204" pitchFamily="34" charset="0"/>
                <a:cs typeface="Arial" panose="020B0604020202020204" pitchFamily="34" charset="0"/>
              </a:rPr>
              <a:t>–כולם נחשבים כבימ"ש שלום. </a:t>
            </a: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5998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latin typeface="Times New Roman" panose="02020603050405020304" pitchFamily="18" charset="0"/>
                <a:cs typeface="Times New Roman" panose="02020603050405020304" pitchFamily="18" charset="0"/>
              </a:rPr>
              <a:t>	מומחי יסוד במשפט – המערכת המשפטית (2)</a:t>
            </a:r>
            <a:endParaRPr lang="he-IL" dirty="0">
              <a:latin typeface="Times New Roman" panose="02020603050405020304" pitchFamily="18" charset="0"/>
              <a:cs typeface="Times New Roman" panose="02020603050405020304" pitchFamily="18" charset="0"/>
            </a:endParaRPr>
          </a:p>
        </p:txBody>
      </p:sp>
      <p:sp>
        <p:nvSpPr>
          <p:cNvPr id="3" name="מציין מיקום תוכן 2"/>
          <p:cNvSpPr>
            <a:spLocks noGrp="1"/>
          </p:cNvSpPr>
          <p:nvPr>
            <p:ph idx="1"/>
          </p:nvPr>
        </p:nvSpPr>
        <p:spPr>
          <a:xfrm>
            <a:off x="304800" y="1412776"/>
            <a:ext cx="8686800" cy="5328592"/>
          </a:xfrm>
        </p:spPr>
        <p:txBody>
          <a:bodyPr>
            <a:normAutofit fontScale="92500" lnSpcReduction="10000"/>
          </a:bodyPr>
          <a:lstStyle/>
          <a:p>
            <a:r>
              <a:rPr lang="he-IL" dirty="0">
                <a:latin typeface="Arial" panose="020B0604020202020204" pitchFamily="34" charset="0"/>
                <a:cs typeface="Arial" panose="020B0604020202020204" pitchFamily="34" charset="0"/>
              </a:rPr>
              <a:t>בתי המשפט המחוזיים הם ערכאה ראשונה לדיון בעניינים שאינם בסמכות בית משפט השלום. בנוסף, הם ערכאת ערעור </a:t>
            </a:r>
            <a:r>
              <a:rPr lang="he-IL" dirty="0" smtClean="0">
                <a:latin typeface="Arial" panose="020B0604020202020204" pitchFamily="34" charset="0"/>
                <a:cs typeface="Arial" panose="020B0604020202020204" pitchFamily="34" charset="0"/>
              </a:rPr>
              <a:t>בזכות </a:t>
            </a:r>
            <a:r>
              <a:rPr lang="he-IL" dirty="0">
                <a:latin typeface="Arial" panose="020B0604020202020204" pitchFamily="34" charset="0"/>
                <a:cs typeface="Arial" panose="020B0604020202020204" pitchFamily="34" charset="0"/>
              </a:rPr>
              <a:t>על פסיקות של בית משפט </a:t>
            </a:r>
            <a:r>
              <a:rPr lang="he-IL" dirty="0" smtClean="0">
                <a:latin typeface="Arial" panose="020B0604020202020204" pitchFamily="34" charset="0"/>
                <a:cs typeface="Arial" panose="020B0604020202020204" pitchFamily="34" charset="0"/>
              </a:rPr>
              <a:t>שלום וכן ערכאת דיון ייחודית בעניינים שהחוק קבע.</a:t>
            </a:r>
          </a:p>
          <a:p>
            <a:r>
              <a:rPr lang="he-IL" dirty="0" smtClean="0">
                <a:latin typeface="Arial" panose="020B0604020202020204" pitchFamily="34" charset="0"/>
                <a:cs typeface="Arial" panose="020B0604020202020204" pitchFamily="34" charset="0"/>
              </a:rPr>
              <a:t>בנוסף </a:t>
            </a:r>
            <a:r>
              <a:rPr lang="he-IL" dirty="0">
                <a:latin typeface="Arial" panose="020B0604020202020204" pitchFamily="34" charset="0"/>
                <a:cs typeface="Arial" panose="020B0604020202020204" pitchFamily="34" charset="0"/>
              </a:rPr>
              <a:t>למערכת בתי המשפט ע"פ חוק בתי המשפט, יש מערכות נוספות שהוקמו ע"פ חוקים ספציפיים: בתי דין דתיים, בתי דין לעבודה ובתי דין צבאיים.</a:t>
            </a:r>
          </a:p>
          <a:p>
            <a:r>
              <a:rPr lang="he-IL" b="1" dirty="0">
                <a:latin typeface="Arial" panose="020B0604020202020204" pitchFamily="34" charset="0"/>
                <a:cs typeface="Arial" panose="020B0604020202020204" pitchFamily="34" charset="0"/>
              </a:rPr>
              <a:t>חוק יסוד השפיטה קובע כי בענייני שפיטה אין מרות על מי שבידו סמכות שפיטה, זולת מרותו של הדין</a:t>
            </a:r>
            <a:r>
              <a:rPr lang="he-IL" b="1" dirty="0" smtClean="0">
                <a:latin typeface="Arial" panose="020B0604020202020204" pitchFamily="34" charset="0"/>
                <a:cs typeface="Arial" panose="020B0604020202020204" pitchFamily="34" charset="0"/>
              </a:rPr>
              <a:t>.</a:t>
            </a:r>
          </a:p>
          <a:p>
            <a:r>
              <a:rPr lang="he-IL" dirty="0" smtClean="0">
                <a:latin typeface="Arial" panose="020B0604020202020204" pitchFamily="34" charset="0"/>
                <a:cs typeface="Arial" panose="020B0604020202020204" pitchFamily="34" charset="0"/>
              </a:rPr>
              <a:t>הוועדה למינוי שופטים בראשות שר המשפטים היא בת 9 חברים (2 שרים, 3 שופטי עליון, 2 ח"כים, 2 נציגי לשכת עוה"ד).</a:t>
            </a:r>
            <a:endParaRPr lang="he-IL" dirty="0">
              <a:latin typeface="Arial" panose="020B0604020202020204" pitchFamily="34" charset="0"/>
              <a:cs typeface="Arial" panose="020B0604020202020204" pitchFamily="34" charset="0"/>
            </a:endParaRPr>
          </a:p>
          <a:p>
            <a:endParaRPr lang="he-IL" dirty="0"/>
          </a:p>
        </p:txBody>
      </p:sp>
    </p:spTree>
    <p:extLst>
      <p:ext uri="{BB962C8B-B14F-4D97-AF65-F5344CB8AC3E}">
        <p14:creationId xmlns:p14="http://schemas.microsoft.com/office/powerpoint/2010/main" val="101850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800" dirty="0" smtClean="0">
                <a:latin typeface="FrankRuehl" panose="020E0503060101010101" pitchFamily="34" charset="-79"/>
                <a:cs typeface="FrankRuehl" panose="020E0503060101010101" pitchFamily="34" charset="-79"/>
              </a:rPr>
              <a:t>בית המשפט העליון</a:t>
            </a:r>
            <a:endParaRPr lang="he-IL" sz="48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554162"/>
            <a:ext cx="8686800" cy="4971182"/>
          </a:xfrm>
        </p:spPr>
        <p:txBody>
          <a:bodyPr>
            <a:normAutofit fontScale="92500" lnSpcReduction="10000"/>
          </a:bodyPr>
          <a:lstStyle/>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משמש</a:t>
            </a:r>
            <a:r>
              <a:rPr lang="he-IL" b="1" dirty="0" smtClean="0">
                <a:latin typeface="Arial" panose="020B0604020202020204" pitchFamily="34" charset="0"/>
                <a:cs typeface="Arial" panose="020B0604020202020204" pitchFamily="34" charset="0"/>
              </a:rPr>
              <a:t> ערכאת </a:t>
            </a:r>
            <a:r>
              <a:rPr lang="he-IL" b="1" dirty="0">
                <a:latin typeface="Arial" panose="020B0604020202020204" pitchFamily="34" charset="0"/>
                <a:cs typeface="Arial" panose="020B0604020202020204" pitchFamily="34" charset="0"/>
              </a:rPr>
              <a:t>ערעור </a:t>
            </a:r>
            <a:r>
              <a:rPr lang="he-IL" b="1" dirty="0" smtClean="0">
                <a:latin typeface="Arial" panose="020B0604020202020204" pitchFamily="34" charset="0"/>
                <a:cs typeface="Arial" panose="020B0604020202020204" pitchFamily="34" charset="0"/>
              </a:rPr>
              <a:t>בזכות </a:t>
            </a:r>
            <a:r>
              <a:rPr lang="he-IL" dirty="0" smtClean="0">
                <a:latin typeface="Arial" panose="020B0604020202020204" pitchFamily="34" charset="0"/>
                <a:cs typeface="Arial" panose="020B0604020202020204" pitchFamily="34" charset="0"/>
              </a:rPr>
              <a:t>על פסיקת המחוזי (שהיה ערכאה ראשונה) וברשות (שהמחוזי ישב כערכאת ערעור). בנוסף - ערכאת ערעור </a:t>
            </a:r>
            <a:r>
              <a:rPr lang="he-IL" dirty="0">
                <a:latin typeface="Arial" panose="020B0604020202020204" pitchFamily="34" charset="0"/>
                <a:cs typeface="Arial" panose="020B0604020202020204" pitchFamily="34" charset="0"/>
              </a:rPr>
              <a:t>על החלטות של גופים נוספים כמו </a:t>
            </a:r>
            <a:r>
              <a:rPr lang="he-IL" dirty="0" smtClean="0">
                <a:latin typeface="Arial" panose="020B0604020202020204" pitchFamily="34" charset="0"/>
                <a:cs typeface="Arial" panose="020B0604020202020204" pitchFamily="34" charset="0"/>
              </a:rPr>
              <a:t>בית הדין הצבאי לערעורים (ברשות)  וביה"ד </a:t>
            </a:r>
            <a:r>
              <a:rPr lang="he-IL" dirty="0">
                <a:latin typeface="Arial" panose="020B0604020202020204" pitchFamily="34" charset="0"/>
                <a:cs typeface="Arial" panose="020B0604020202020204" pitchFamily="34" charset="0"/>
              </a:rPr>
              <a:t>של לשכת עורכי הדין. </a:t>
            </a: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משמש כ</a:t>
            </a:r>
            <a:r>
              <a:rPr lang="he-IL" b="1" dirty="0" smtClean="0">
                <a:latin typeface="Arial" panose="020B0604020202020204" pitchFamily="34" charset="0"/>
                <a:cs typeface="Arial" panose="020B0604020202020204" pitchFamily="34" charset="0"/>
              </a:rPr>
              <a:t>בית </a:t>
            </a:r>
            <a:r>
              <a:rPr lang="he-IL" b="1" dirty="0">
                <a:latin typeface="Arial" panose="020B0604020202020204" pitchFamily="34" charset="0"/>
                <a:cs typeface="Arial" panose="020B0604020202020204" pitchFamily="34" charset="0"/>
              </a:rPr>
              <a:t>המשפט הגבוה לצדק </a:t>
            </a:r>
            <a:r>
              <a:rPr lang="he-IL" dirty="0">
                <a:latin typeface="Arial" panose="020B0604020202020204" pitchFamily="34" charset="0"/>
                <a:cs typeface="Arial" panose="020B0604020202020204" pitchFamily="34" charset="0"/>
              </a:rPr>
              <a:t>(</a:t>
            </a:r>
            <a:r>
              <a:rPr lang="he-IL" dirty="0" smtClean="0">
                <a:latin typeface="Arial" panose="020B0604020202020204" pitchFamily="34" charset="0"/>
                <a:cs typeface="Arial" panose="020B0604020202020204" pitchFamily="34" charset="0"/>
              </a:rPr>
              <a:t>בג"ץ) ודן </a:t>
            </a:r>
            <a:r>
              <a:rPr lang="he-IL" dirty="0">
                <a:latin typeface="Arial" panose="020B0604020202020204" pitchFamily="34" charset="0"/>
                <a:cs typeface="Arial" panose="020B0604020202020204" pitchFamily="34" charset="0"/>
              </a:rPr>
              <a:t>בעתירות של אזרחים נגד רשויות </a:t>
            </a:r>
            <a:r>
              <a:rPr lang="he-IL" dirty="0" smtClean="0">
                <a:latin typeface="Arial" panose="020B0604020202020204" pitchFamily="34" charset="0"/>
                <a:cs typeface="Arial" panose="020B0604020202020204" pitchFamily="34" charset="0"/>
              </a:rPr>
              <a:t>מנהליות וציבוריות שונות (כולל ממשלה, כנסת, צבא, משטרה ועוד). בסמכותו </a:t>
            </a:r>
            <a:r>
              <a:rPr lang="he-IL" dirty="0">
                <a:latin typeface="Arial" panose="020B0604020202020204" pitchFamily="34" charset="0"/>
                <a:cs typeface="Arial" panose="020B0604020202020204" pitchFamily="34" charset="0"/>
              </a:rPr>
              <a:t>לתת </a:t>
            </a:r>
            <a:r>
              <a:rPr lang="he-IL" dirty="0" smtClean="0">
                <a:latin typeface="Arial" panose="020B0604020202020204" pitchFamily="34" charset="0"/>
                <a:cs typeface="Arial" panose="020B0604020202020204" pitchFamily="34" charset="0"/>
              </a:rPr>
              <a:t>סעדים </a:t>
            </a:r>
            <a:r>
              <a:rPr lang="he-IL" dirty="0">
                <a:latin typeface="Arial" panose="020B0604020202020204" pitchFamily="34" charset="0"/>
                <a:cs typeface="Arial" panose="020B0604020202020204" pitchFamily="34" charset="0"/>
              </a:rPr>
              <a:t>למען </a:t>
            </a:r>
            <a:r>
              <a:rPr lang="he-IL" dirty="0" smtClean="0">
                <a:latin typeface="Arial" panose="020B0604020202020204" pitchFamily="34" charset="0"/>
                <a:cs typeface="Arial" panose="020B0604020202020204" pitchFamily="34" charset="0"/>
              </a:rPr>
              <a:t>הצדק שאינם </a:t>
            </a:r>
            <a:r>
              <a:rPr lang="he-IL" dirty="0">
                <a:latin typeface="Arial" panose="020B0604020202020204" pitchFamily="34" charset="0"/>
                <a:cs typeface="Arial" panose="020B0604020202020204" pitchFamily="34" charset="0"/>
              </a:rPr>
              <a:t>בסמכותו של בית משפט אחר. </a:t>
            </a:r>
            <a:r>
              <a:rPr lang="he-IL" dirty="0" smtClean="0">
                <a:latin typeface="Arial" panose="020B0604020202020204" pitchFamily="34" charset="0"/>
                <a:cs typeface="Arial" panose="020B0604020202020204" pitchFamily="34" charset="0"/>
              </a:rPr>
              <a:t>מערכות </a:t>
            </a:r>
            <a:r>
              <a:rPr lang="he-IL" dirty="0">
                <a:latin typeface="Arial" panose="020B0604020202020204" pitchFamily="34" charset="0"/>
                <a:cs typeface="Arial" panose="020B0604020202020204" pitchFamily="34" charset="0"/>
              </a:rPr>
              <a:t>בתי </a:t>
            </a:r>
            <a:r>
              <a:rPr lang="he-IL" dirty="0" smtClean="0">
                <a:latin typeface="Arial" panose="020B0604020202020204" pitchFamily="34" charset="0"/>
                <a:cs typeface="Arial" panose="020B0604020202020204" pitchFamily="34" charset="0"/>
              </a:rPr>
              <a:t>הדין </a:t>
            </a:r>
            <a:r>
              <a:rPr lang="he-IL" dirty="0">
                <a:latin typeface="Arial" panose="020B0604020202020204" pitchFamily="34" charset="0"/>
                <a:cs typeface="Arial" panose="020B0604020202020204" pitchFamily="34" charset="0"/>
              </a:rPr>
              <a:t>שאינן חלק ממערכת המשפט הרגילה </a:t>
            </a:r>
            <a:r>
              <a:rPr lang="he-IL" dirty="0" smtClean="0">
                <a:latin typeface="Arial" panose="020B0604020202020204" pitchFamily="34" charset="0"/>
                <a:cs typeface="Arial" panose="020B0604020202020204" pitchFamily="34" charset="0"/>
              </a:rPr>
              <a:t> (בתי </a:t>
            </a:r>
            <a:r>
              <a:rPr lang="he-IL" dirty="0">
                <a:latin typeface="Arial" panose="020B0604020202020204" pitchFamily="34" charset="0"/>
                <a:cs typeface="Arial" panose="020B0604020202020204" pitchFamily="34" charset="0"/>
              </a:rPr>
              <a:t>דין </a:t>
            </a:r>
            <a:r>
              <a:rPr lang="he-IL" dirty="0" smtClean="0">
                <a:latin typeface="Arial" panose="020B0604020202020204" pitchFamily="34" charset="0"/>
                <a:cs typeface="Arial" panose="020B0604020202020204" pitchFamily="34" charset="0"/>
              </a:rPr>
              <a:t>רבניים ובתי דין לעבודה) כפופות </a:t>
            </a:r>
            <a:r>
              <a:rPr lang="he-IL" dirty="0">
                <a:latin typeface="Arial" panose="020B0604020202020204" pitchFamily="34" charset="0"/>
                <a:cs typeface="Arial" panose="020B0604020202020204" pitchFamily="34" charset="0"/>
              </a:rPr>
              <a:t>לביקורת </a:t>
            </a:r>
            <a:r>
              <a:rPr lang="he-IL" dirty="0" smtClean="0">
                <a:latin typeface="Arial" panose="020B0604020202020204" pitchFamily="34" charset="0"/>
                <a:cs typeface="Arial" panose="020B0604020202020204" pitchFamily="34" charset="0"/>
              </a:rPr>
              <a:t>בג"ץ. </a:t>
            </a:r>
            <a:endParaRPr lang="he-IL" dirty="0">
              <a:latin typeface="Arial" panose="020B0604020202020204" pitchFamily="34" charset="0"/>
              <a:cs typeface="Arial" panose="020B0604020202020204" pitchFamily="34" charset="0"/>
            </a:endParaRPr>
          </a:p>
          <a:p>
            <a:pPr>
              <a:buFont typeface="Wingdings" panose="05000000000000000000" pitchFamily="2" charset="2"/>
              <a:buChar char="§"/>
            </a:pP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8496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800" dirty="0" smtClean="0">
                <a:latin typeface="FrankRuehl" panose="020E0503060101010101" pitchFamily="34" charset="-79"/>
                <a:cs typeface="FrankRuehl" panose="020E0503060101010101" pitchFamily="34" charset="-79"/>
              </a:rPr>
              <a:t>סמכויות בג"ץ </a:t>
            </a:r>
            <a:r>
              <a:rPr lang="he-IL" sz="4000" dirty="0" smtClean="0">
                <a:latin typeface="FrankRuehl" panose="020E0503060101010101" pitchFamily="34" charset="-79"/>
                <a:cs typeface="FrankRuehl" panose="020E0503060101010101" pitchFamily="34" charset="-79"/>
              </a:rPr>
              <a:t>(ס' 15 חוק יסוד השפיטה)</a:t>
            </a:r>
            <a:endParaRPr lang="he-IL" sz="40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340768"/>
            <a:ext cx="8686800" cy="5328592"/>
          </a:xfrm>
        </p:spPr>
        <p:txBody>
          <a:bodyPr>
            <a:normAutofit fontScale="85000" lnSpcReduction="10000"/>
          </a:bodyPr>
          <a:lstStyle/>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ידון </a:t>
            </a:r>
            <a:r>
              <a:rPr lang="he-IL" dirty="0">
                <a:latin typeface="Arial" panose="020B0604020202020204" pitchFamily="34" charset="0"/>
                <a:cs typeface="Arial" panose="020B0604020202020204" pitchFamily="34" charset="0"/>
              </a:rPr>
              <a:t>בעניינים אשר הוא רואה צורך לתת בהם </a:t>
            </a:r>
            <a:r>
              <a:rPr lang="he-IL" b="1" dirty="0">
                <a:latin typeface="Arial" panose="020B0604020202020204" pitchFamily="34" charset="0"/>
                <a:cs typeface="Arial" panose="020B0604020202020204" pitchFamily="34" charset="0"/>
              </a:rPr>
              <a:t>סעד למען הצדק </a:t>
            </a:r>
            <a:r>
              <a:rPr lang="he-IL" dirty="0">
                <a:latin typeface="Arial" panose="020B0604020202020204" pitchFamily="34" charset="0"/>
                <a:cs typeface="Arial" panose="020B0604020202020204" pitchFamily="34" charset="0"/>
              </a:rPr>
              <a:t>ואשר אינם בסמכותו של בית משפט או של בית דין אחר.</a:t>
            </a: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לתת </a:t>
            </a:r>
            <a:r>
              <a:rPr lang="he-IL" dirty="0">
                <a:latin typeface="Arial" panose="020B0604020202020204" pitchFamily="34" charset="0"/>
                <a:cs typeface="Arial" panose="020B0604020202020204" pitchFamily="34" charset="0"/>
              </a:rPr>
              <a:t>צווים על שחרור אנשים שנעצרו או נאסרו שלא כדין;</a:t>
            </a: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לתת </a:t>
            </a:r>
            <a:r>
              <a:rPr lang="he-IL" dirty="0">
                <a:latin typeface="Arial" panose="020B0604020202020204" pitchFamily="34" charset="0"/>
                <a:cs typeface="Arial" panose="020B0604020202020204" pitchFamily="34" charset="0"/>
              </a:rPr>
              <a:t>צווים לרשויות המדינה, לרשויות מקומיות, לפקידיהן ולגופים ולאנשים אחרים הממלאים תפקידים ציבוריים על פי דין, לעשות מעשה או להימנע מעשות מעשה במילוי </a:t>
            </a:r>
            <a:r>
              <a:rPr lang="he-IL" dirty="0" smtClean="0">
                <a:latin typeface="Arial" panose="020B0604020202020204" pitchFamily="34" charset="0"/>
                <a:cs typeface="Arial" panose="020B0604020202020204" pitchFamily="34" charset="0"/>
              </a:rPr>
              <a:t>תפקידיהם...</a:t>
            </a:r>
            <a:endParaRPr lang="he-IL" dirty="0">
              <a:latin typeface="Arial" panose="020B0604020202020204" pitchFamily="34" charset="0"/>
              <a:cs typeface="Arial" panose="020B0604020202020204" pitchFamily="34" charset="0"/>
            </a:endParaRP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לתת </a:t>
            </a:r>
            <a:r>
              <a:rPr lang="he-IL" dirty="0">
                <a:latin typeface="Arial" panose="020B0604020202020204" pitchFamily="34" charset="0"/>
                <a:cs typeface="Arial" panose="020B0604020202020204" pitchFamily="34" charset="0"/>
              </a:rPr>
              <a:t>צווים לבתי משפט, לבתי דין ולגופים ואנשים בעלי סמכויות שיפוטיות או מעין-שיפוטיות על פי דין - למעט בתי משפט שחוק זה דן בהם ולמעט בתי דין </a:t>
            </a:r>
            <a:r>
              <a:rPr lang="he-IL" dirty="0" smtClean="0">
                <a:latin typeface="Arial" panose="020B0604020202020204" pitchFamily="34" charset="0"/>
                <a:cs typeface="Arial" panose="020B0604020202020204" pitchFamily="34" charset="0"/>
              </a:rPr>
              <a:t>דתיים....</a:t>
            </a:r>
            <a:endParaRPr lang="he-IL" dirty="0">
              <a:latin typeface="Arial" panose="020B0604020202020204" pitchFamily="34" charset="0"/>
              <a:cs typeface="Arial" panose="020B0604020202020204" pitchFamily="34" charset="0"/>
            </a:endParaRP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לתת </a:t>
            </a:r>
            <a:r>
              <a:rPr lang="he-IL" dirty="0">
                <a:latin typeface="Arial" panose="020B0604020202020204" pitchFamily="34" charset="0"/>
                <a:cs typeface="Arial" panose="020B0604020202020204" pitchFamily="34" charset="0"/>
              </a:rPr>
              <a:t>צווים לבתי דין דתיים לדון בעניין פלוני לפי סמכותם או להימנע מלדון או מלהוסיף ולדון בעניין פלוני שלא לפי סמכותם</a:t>
            </a:r>
            <a:r>
              <a:rPr lang="he-IL" dirty="0" smtClean="0">
                <a:latin typeface="Arial" panose="020B0604020202020204" pitchFamily="34" charset="0"/>
                <a:cs typeface="Arial" panose="020B0604020202020204" pitchFamily="34" charset="0"/>
              </a:rPr>
              <a:t>...</a:t>
            </a:r>
            <a:endParaRPr lang="he-IL" dirty="0">
              <a:latin typeface="Arial" panose="020B0604020202020204" pitchFamily="34" charset="0"/>
              <a:cs typeface="Arial" panose="020B0604020202020204" pitchFamily="34" charset="0"/>
            </a:endParaRPr>
          </a:p>
          <a:p>
            <a:pPr>
              <a:buFont typeface="Wingdings" panose="05000000000000000000" pitchFamily="2" charset="2"/>
              <a:buChar char="§"/>
            </a:pP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4613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800" dirty="0" smtClean="0">
                <a:latin typeface="FrankRuehl" panose="020E0503060101010101" pitchFamily="34" charset="-79"/>
                <a:cs typeface="FrankRuehl" panose="020E0503060101010101" pitchFamily="34" charset="-79"/>
              </a:rPr>
              <a:t>המערכת המשפטית – ענפי המשפט</a:t>
            </a:r>
            <a:endParaRPr lang="he-IL" sz="48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554162"/>
            <a:ext cx="8686800" cy="4971182"/>
          </a:xfrm>
        </p:spPr>
        <p:txBody>
          <a:bodyPr>
            <a:normAutofit fontScale="92500" lnSpcReduction="20000"/>
          </a:bodyPr>
          <a:lstStyle/>
          <a:p>
            <a:pPr>
              <a:buFont typeface="Wingdings" panose="05000000000000000000" pitchFamily="2" charset="2"/>
              <a:buChar char="§"/>
            </a:pPr>
            <a:r>
              <a:rPr lang="he-IL" b="1" dirty="0">
                <a:latin typeface="Arial" panose="020B0604020202020204" pitchFamily="34" charset="0"/>
                <a:cs typeface="Arial" panose="020B0604020202020204" pitchFamily="34" charset="0"/>
              </a:rPr>
              <a:t>משפט פלילי</a:t>
            </a:r>
            <a:r>
              <a:rPr lang="he-IL" dirty="0">
                <a:latin typeface="Arial" panose="020B0604020202020204" pitchFamily="34" charset="0"/>
                <a:cs typeface="Arial" panose="020B0604020202020204" pitchFamily="34" charset="0"/>
              </a:rPr>
              <a:t>: רשות מוסמכת (המופקדת על ביצועו של חוק )</a:t>
            </a:r>
            <a:r>
              <a:rPr lang="en-US" dirty="0" smtClean="0">
                <a:latin typeface="Arial" panose="020B0604020202020204" pitchFamily="34" charset="0"/>
                <a:cs typeface="Arial" panose="020B0604020202020204" pitchFamily="34" charset="0"/>
              </a:rPr>
              <a:t> </a:t>
            </a:r>
            <a:r>
              <a:rPr lang="he-IL" dirty="0" smtClean="0">
                <a:latin typeface="Arial" panose="020B0604020202020204" pitchFamily="34" charset="0"/>
                <a:cs typeface="Arial" panose="020B0604020202020204" pitchFamily="34" charset="0"/>
              </a:rPr>
              <a:t>מאשימה אדם או </a:t>
            </a:r>
            <a:r>
              <a:rPr lang="he-IL" dirty="0">
                <a:latin typeface="Arial" panose="020B0604020202020204" pitchFamily="34" charset="0"/>
                <a:cs typeface="Arial" panose="020B0604020202020204" pitchFamily="34" charset="0"/>
              </a:rPr>
              <a:t>תאגיד </a:t>
            </a:r>
            <a:r>
              <a:rPr lang="he-IL" dirty="0" smtClean="0">
                <a:latin typeface="Arial" panose="020B0604020202020204" pitchFamily="34" charset="0"/>
                <a:cs typeface="Arial" panose="020B0604020202020204" pitchFamily="34" charset="0"/>
              </a:rPr>
              <a:t>או רשות שלטונית אחרת בעבירה </a:t>
            </a:r>
            <a:r>
              <a:rPr lang="he-IL" dirty="0">
                <a:latin typeface="Arial" panose="020B0604020202020204" pitchFamily="34" charset="0"/>
                <a:cs typeface="Arial" panose="020B0604020202020204" pitchFamily="34" charset="0"/>
              </a:rPr>
              <a:t>על חוקי המדינה ו/או חוקי עזר ו/או תקנות.</a:t>
            </a:r>
          </a:p>
          <a:p>
            <a:pPr>
              <a:buFont typeface="Wingdings" panose="05000000000000000000" pitchFamily="2" charset="2"/>
              <a:buChar char="§"/>
            </a:pPr>
            <a:r>
              <a:rPr lang="he-IL" b="1" dirty="0">
                <a:latin typeface="Arial" panose="020B0604020202020204" pitchFamily="34" charset="0"/>
                <a:cs typeface="Arial" panose="020B0604020202020204" pitchFamily="34" charset="0"/>
              </a:rPr>
              <a:t>משפט אזרחי</a:t>
            </a:r>
            <a:r>
              <a:rPr lang="he-IL" dirty="0">
                <a:latin typeface="Arial" panose="020B0604020202020204" pitchFamily="34" charset="0"/>
                <a:cs typeface="Arial" panose="020B0604020202020204" pitchFamily="34" charset="0"/>
              </a:rPr>
              <a:t>: כולל ענפים לא מעטים והבולטים בהם הם דיני חוזים, דיני נזיקין, דיני עבודה, דיני משפחה, דיני קניין, דיני תאגידים ומשפט בינלאומי פרטי. </a:t>
            </a:r>
            <a:endParaRPr lang="he-IL"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הצדדים </a:t>
            </a:r>
            <a:r>
              <a:rPr lang="he-IL" dirty="0">
                <a:latin typeface="Arial" panose="020B0604020202020204" pitchFamily="34" charset="0"/>
                <a:cs typeface="Arial" panose="020B0604020202020204" pitchFamily="34" charset="0"/>
              </a:rPr>
              <a:t>למשפט אזרחי הם תובע </a:t>
            </a:r>
            <a:r>
              <a:rPr lang="he-IL" dirty="0" smtClean="0">
                <a:latin typeface="Arial" panose="020B0604020202020204" pitchFamily="34" charset="0"/>
                <a:cs typeface="Arial" panose="020B0604020202020204" pitchFamily="34" charset="0"/>
              </a:rPr>
              <a:t>ונתבע (כולל תאגידים   וכן גופים ורשויות שלטוניות הפועלות </a:t>
            </a:r>
            <a:r>
              <a:rPr lang="he-IL" dirty="0">
                <a:latin typeface="Arial" panose="020B0604020202020204" pitchFamily="34" charset="0"/>
                <a:cs typeface="Arial" panose="020B0604020202020204" pitchFamily="34" charset="0"/>
              </a:rPr>
              <a:t>בתחום האזרחי, כמו </a:t>
            </a:r>
            <a:r>
              <a:rPr lang="he-IL" dirty="0" smtClean="0">
                <a:latin typeface="Arial" panose="020B0604020202020204" pitchFamily="34" charset="0"/>
                <a:cs typeface="Arial" panose="020B0604020202020204" pitchFamily="34" charset="0"/>
              </a:rPr>
              <a:t>ענייני </a:t>
            </a:r>
            <a:r>
              <a:rPr lang="he-IL" dirty="0">
                <a:latin typeface="Arial" panose="020B0604020202020204" pitchFamily="34" charset="0"/>
                <a:cs typeface="Arial" panose="020B0604020202020204" pitchFamily="34" charset="0"/>
              </a:rPr>
              <a:t>חוזים </a:t>
            </a:r>
            <a:r>
              <a:rPr lang="he-IL" dirty="0" err="1">
                <a:latin typeface="Arial" panose="020B0604020202020204" pitchFamily="34" charset="0"/>
                <a:cs typeface="Arial" panose="020B0604020202020204" pitchFamily="34" charset="0"/>
              </a:rPr>
              <a:t>ונזיקין</a:t>
            </a:r>
            <a:r>
              <a:rPr lang="he-IL" dirty="0">
                <a:latin typeface="Arial" panose="020B0604020202020204" pitchFamily="34" charset="0"/>
                <a:cs typeface="Arial" panose="020B0604020202020204" pitchFamily="34" charset="0"/>
              </a:rPr>
              <a:t>).</a:t>
            </a:r>
          </a:p>
          <a:p>
            <a:pPr>
              <a:buFont typeface="Wingdings" panose="05000000000000000000" pitchFamily="2" charset="2"/>
              <a:buChar char="§"/>
            </a:pPr>
            <a:r>
              <a:rPr lang="he-IL" b="1" dirty="0">
                <a:latin typeface="Arial" panose="020B0604020202020204" pitchFamily="34" charset="0"/>
                <a:cs typeface="Arial" panose="020B0604020202020204" pitchFamily="34" charset="0"/>
              </a:rPr>
              <a:t>משפט </a:t>
            </a:r>
            <a:r>
              <a:rPr lang="he-IL" b="1" dirty="0" err="1" smtClean="0">
                <a:latin typeface="Arial" panose="020B0604020202020204" pitchFamily="34" charset="0"/>
                <a:cs typeface="Arial" panose="020B0604020202020204" pitchFamily="34" charset="0"/>
              </a:rPr>
              <a:t>מינהלי</a:t>
            </a:r>
            <a:r>
              <a:rPr lang="he-IL" b="1" dirty="0">
                <a:latin typeface="Arial" panose="020B0604020202020204" pitchFamily="34" charset="0"/>
                <a:cs typeface="Arial" panose="020B0604020202020204" pitchFamily="34" charset="0"/>
              </a:rPr>
              <a:t>: </a:t>
            </a:r>
            <a:r>
              <a:rPr lang="he-IL" dirty="0">
                <a:latin typeface="Arial" panose="020B0604020202020204" pitchFamily="34" charset="0"/>
                <a:cs typeface="Arial" panose="020B0604020202020204" pitchFamily="34" charset="0"/>
              </a:rPr>
              <a:t>המשפט המנהלי מסדיר את פעולות רשויות השלטון הפועלת מכוח הדין. אדם/ תאגיד </a:t>
            </a:r>
            <a:r>
              <a:rPr lang="he-IL" dirty="0" smtClean="0">
                <a:latin typeface="Arial" panose="020B0604020202020204" pitchFamily="34" charset="0"/>
                <a:cs typeface="Arial" panose="020B0604020202020204" pitchFamily="34" charset="0"/>
              </a:rPr>
              <a:t>עותרים </a:t>
            </a:r>
            <a:r>
              <a:rPr lang="he-IL" dirty="0">
                <a:latin typeface="Arial" panose="020B0604020202020204" pitchFamily="34" charset="0"/>
                <a:cs typeface="Arial" panose="020B0604020202020204" pitchFamily="34" charset="0"/>
              </a:rPr>
              <a:t>לבית המשפט בבקשה לסעד נגד הגוף </a:t>
            </a:r>
            <a:r>
              <a:rPr lang="he-IL" dirty="0" smtClean="0">
                <a:latin typeface="Arial" panose="020B0604020202020204" pitchFamily="34" charset="0"/>
                <a:cs typeface="Arial" panose="020B0604020202020204" pitchFamily="34" charset="0"/>
              </a:rPr>
              <a:t>השלטוני.</a:t>
            </a: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9095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23528" y="404664"/>
            <a:ext cx="8686800" cy="838200"/>
          </a:xfrm>
        </p:spPr>
        <p:txBody>
          <a:bodyPr>
            <a:noAutofit/>
          </a:bodyPr>
          <a:lstStyle/>
          <a:p>
            <a:pPr algn="ctr"/>
            <a:r>
              <a:rPr lang="he-IL" sz="5400" dirty="0" smtClean="0">
                <a:latin typeface="FrankRuehl" panose="020E0503060101010101" pitchFamily="34" charset="-79"/>
                <a:cs typeface="FrankRuehl" panose="020E0503060101010101" pitchFamily="34" charset="-79"/>
              </a:rPr>
              <a:t>מונחי יסוד במשפט (2)</a:t>
            </a:r>
            <a:endParaRPr lang="he-IL" sz="54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554162"/>
            <a:ext cx="8686800" cy="5043190"/>
          </a:xfrm>
        </p:spPr>
        <p:txBody>
          <a:bodyPr>
            <a:normAutofit/>
          </a:bodyPr>
          <a:lstStyle/>
          <a:p>
            <a:pPr>
              <a:buFont typeface="Wingdings" panose="05000000000000000000" pitchFamily="2" charset="2"/>
              <a:buChar char="§"/>
            </a:pPr>
            <a:r>
              <a:rPr lang="he-IL" b="1" dirty="0">
                <a:latin typeface="Arial" panose="020B0604020202020204" pitchFamily="34" charset="0"/>
                <a:cs typeface="Arial" panose="020B0604020202020204" pitchFamily="34" charset="0"/>
              </a:rPr>
              <a:t>דין: </a:t>
            </a:r>
            <a:r>
              <a:rPr lang="he-IL" dirty="0">
                <a:latin typeface="Arial" panose="020B0604020202020204" pitchFamily="34" charset="0"/>
                <a:cs typeface="Arial" panose="020B0604020202020204" pitchFamily="34" charset="0"/>
              </a:rPr>
              <a:t>כולל את כל החוקים, הכללים וההחלטות שיש להם תקפות משפטית ונתקבלו בידי המחוקק הראשי, מחוקק המשנה וערכאות שיפוטיות.</a:t>
            </a:r>
          </a:p>
          <a:p>
            <a:pPr>
              <a:buFont typeface="Wingdings" panose="05000000000000000000" pitchFamily="2" charset="2"/>
              <a:buChar char="§"/>
            </a:pPr>
            <a:r>
              <a:rPr lang="he-IL" b="1" dirty="0">
                <a:latin typeface="Arial" panose="020B0604020202020204" pitchFamily="34" charset="0"/>
                <a:cs typeface="Arial" panose="020B0604020202020204" pitchFamily="34" charset="0"/>
              </a:rPr>
              <a:t>צדק: </a:t>
            </a:r>
            <a:r>
              <a:rPr lang="he-IL" dirty="0">
                <a:latin typeface="Arial" panose="020B0604020202020204" pitchFamily="34" charset="0"/>
                <a:cs typeface="Arial" panose="020B0604020202020204" pitchFamily="34" charset="0"/>
              </a:rPr>
              <a:t>כל מה שעשוי להשפיע על שופט בעשיית משפט ואשר אינו לא חוק ולא דין – המוסר והיושר, השוויון והאמת, היציבות והחרות. בראש כולם ניצב חוש הצדק, או המצפון. הצד השווה שבהם הוא שבלעדיהם אין 'המשפט' מושלם (השופט ח' כהן</a:t>
            </a:r>
            <a:r>
              <a:rPr lang="he-IL"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he-IL" b="1" dirty="0">
                <a:latin typeface="Arial" panose="020B0604020202020204" pitchFamily="34" charset="0"/>
                <a:cs typeface="Arial" panose="020B0604020202020204" pitchFamily="34" charset="0"/>
              </a:rPr>
              <a:t>משפט</a:t>
            </a:r>
            <a:r>
              <a:rPr lang="he-IL" dirty="0">
                <a:latin typeface="Arial" panose="020B0604020202020204" pitchFamily="34" charset="0"/>
                <a:cs typeface="Arial" panose="020B0604020202020204" pitchFamily="34" charset="0"/>
              </a:rPr>
              <a:t> כולל בתוכו את החוק, את הדין ואת </a:t>
            </a:r>
            <a:r>
              <a:rPr lang="he-IL" dirty="0" smtClean="0">
                <a:latin typeface="Arial" panose="020B0604020202020204" pitchFamily="34" charset="0"/>
                <a:cs typeface="Arial" panose="020B0604020202020204" pitchFamily="34" charset="0"/>
              </a:rPr>
              <a:t>הצדק.</a:t>
            </a:r>
            <a:endParaRPr lang="he-IL" dirty="0">
              <a:latin typeface="Arial" panose="020B0604020202020204" pitchFamily="34" charset="0"/>
              <a:cs typeface="Arial" panose="020B0604020202020204" pitchFamily="34" charset="0"/>
            </a:endParaRPr>
          </a:p>
          <a:p>
            <a:endParaRPr lang="he-IL" dirty="0"/>
          </a:p>
        </p:txBody>
      </p:sp>
    </p:spTree>
    <p:extLst>
      <p:ext uri="{BB962C8B-B14F-4D97-AF65-F5344CB8AC3E}">
        <p14:creationId xmlns:p14="http://schemas.microsoft.com/office/powerpoint/2010/main" val="1605577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ctr"/>
            <a:r>
              <a:rPr lang="he-IL" sz="5400" dirty="0" smtClean="0">
                <a:latin typeface="FrankRuehl" panose="020E0503060101010101" pitchFamily="34" charset="-79"/>
                <a:cs typeface="FrankRuehl" panose="020E0503060101010101" pitchFamily="34" charset="-79"/>
              </a:rPr>
              <a:t>מונחי יסוד במשפט (3)</a:t>
            </a:r>
            <a:endParaRPr lang="he-IL" sz="54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p:txBody>
          <a:bodyPr>
            <a:normAutofit lnSpcReduction="10000"/>
          </a:bodyPr>
          <a:lstStyle/>
          <a:p>
            <a:pPr marL="0" indent="0">
              <a:buNone/>
            </a:pPr>
            <a:r>
              <a:rPr lang="he-IL"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he-IL" dirty="0" smtClean="0">
                <a:latin typeface="Arial" panose="020B0604020202020204" pitchFamily="34" charset="0"/>
                <a:cs typeface="Arial" panose="020B0604020202020204" pitchFamily="34" charset="0"/>
              </a:rPr>
              <a:t>משפט</a:t>
            </a:r>
            <a:r>
              <a:rPr lang="he-IL" dirty="0">
                <a:latin typeface="Arial" panose="020B0604020202020204" pitchFamily="34" charset="0"/>
                <a:cs typeface="Arial" panose="020B0604020202020204" pitchFamily="34" charset="0"/>
              </a:rPr>
              <a:t>, חוק וצדק הם מרכיבים של חברה/ מדינה שהעמידה בראשה ריבון הכפוף לכללי הדמוקרטיה.</a:t>
            </a:r>
          </a:p>
          <a:p>
            <a:pPr marL="0" indent="0">
              <a:buNone/>
            </a:pPr>
            <a:r>
              <a:rPr lang="he-IL"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he-IL" dirty="0" smtClean="0">
                <a:latin typeface="Arial" panose="020B0604020202020204" pitchFamily="34" charset="0"/>
                <a:cs typeface="Arial" panose="020B0604020202020204" pitchFamily="34" charset="0"/>
              </a:rPr>
              <a:t>"</a:t>
            </a:r>
            <a:r>
              <a:rPr lang="he-IL" dirty="0">
                <a:latin typeface="Arial" panose="020B0604020202020204" pitchFamily="34" charset="0"/>
                <a:cs typeface="Arial" panose="020B0604020202020204" pitchFamily="34" charset="0"/>
              </a:rPr>
              <a:t>דמוקרטיה היא שלטון העם, אך תיאור זה איננו ממצה בשום אופן את מהות הדמוקרטיה. על מנת ששלטון הרבים לא יהפוך לעריצות הרבים יש להבטיח את ההגנה על שלטון החוק ועל זכויות הפרט ובעיקר על זכויות המיעוט החי בתוכנו המעוגנות בין היתר בחוק-יסוד: כבוד האדם וחירותו</a:t>
            </a:r>
            <a:r>
              <a:rPr lang="he-IL" dirty="0" smtClean="0">
                <a:latin typeface="Arial" panose="020B0604020202020204" pitchFamily="34" charset="0"/>
                <a:cs typeface="Arial" panose="020B0604020202020204" pitchFamily="34" charset="0"/>
              </a:rPr>
              <a:t>"</a:t>
            </a:r>
            <a:r>
              <a:rPr lang="he-IL" sz="2400" dirty="0" smtClean="0">
                <a:latin typeface="Arial" panose="020B0604020202020204" pitchFamily="34" charset="0"/>
                <a:cs typeface="Arial" panose="020B0604020202020204" pitchFamily="34" charset="0"/>
              </a:rPr>
              <a:t> (השופטת </a:t>
            </a:r>
            <a:r>
              <a:rPr lang="he-IL" sz="2400" dirty="0">
                <a:latin typeface="Arial" panose="020B0604020202020204" pitchFamily="34" charset="0"/>
                <a:cs typeface="Arial" panose="020B0604020202020204" pitchFamily="34" charset="0"/>
              </a:rPr>
              <a:t>חיות </a:t>
            </a:r>
            <a:r>
              <a:rPr lang="he-IL" sz="2400" dirty="0" smtClean="0">
                <a:latin typeface="Arial" panose="020B0604020202020204" pitchFamily="34" charset="0"/>
                <a:cs typeface="Arial" panose="020B0604020202020204" pitchFamily="34" charset="0"/>
              </a:rPr>
              <a:t>23.10.18).</a:t>
            </a:r>
          </a:p>
          <a:p>
            <a:pPr marL="0" indent="0">
              <a:buNone/>
            </a:pPr>
            <a:r>
              <a:rPr lang="he-IL" dirty="0" smtClean="0">
                <a:latin typeface="Arial" panose="020B0604020202020204" pitchFamily="34" charset="0"/>
                <a:cs typeface="Arial" panose="020B0604020202020204" pitchFamily="34" charset="0"/>
              </a:rPr>
              <a:t>+ כל רשויות המדינה כפופות שלטון החוק.</a:t>
            </a:r>
          </a:p>
          <a:p>
            <a:pPr marL="0" indent="0">
              <a:buNone/>
            </a:pPr>
            <a:endParaRPr lang="he-IL" sz="2400" dirty="0" smtClean="0">
              <a:latin typeface="Arial" panose="020B0604020202020204" pitchFamily="34" charset="0"/>
              <a:cs typeface="Arial" panose="020B0604020202020204" pitchFamily="34" charset="0"/>
            </a:endParaRPr>
          </a:p>
          <a:p>
            <a:pPr marL="0" indent="0">
              <a:buNone/>
            </a:pPr>
            <a:endParaRPr lang="he-IL" sz="2400" dirty="0">
              <a:latin typeface="Arial" panose="020B0604020202020204" pitchFamily="34" charset="0"/>
              <a:cs typeface="Arial" panose="020B0604020202020204" pitchFamily="34" charset="0"/>
            </a:endParaRPr>
          </a:p>
          <a:p>
            <a:endParaRPr lang="he-IL" dirty="0"/>
          </a:p>
        </p:txBody>
      </p:sp>
    </p:spTree>
    <p:extLst>
      <p:ext uri="{BB962C8B-B14F-4D97-AF65-F5344CB8AC3E}">
        <p14:creationId xmlns:p14="http://schemas.microsoft.com/office/powerpoint/2010/main" val="57857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23528" y="404664"/>
            <a:ext cx="8686800" cy="838200"/>
          </a:xfrm>
        </p:spPr>
        <p:txBody>
          <a:bodyPr>
            <a:normAutofit fontScale="90000"/>
          </a:bodyPr>
          <a:lstStyle/>
          <a:p>
            <a:pPr algn="r"/>
            <a:r>
              <a:rPr lang="he-IL" sz="4800" dirty="0" smtClean="0">
                <a:latin typeface="FrankRuehl" panose="020E0503060101010101" pitchFamily="34" charset="-79"/>
                <a:cs typeface="FrankRuehl" panose="020E0503060101010101" pitchFamily="34" charset="-79"/>
              </a:rPr>
              <a:t>מונחי יסוד במשפט- שלטון החוק </a:t>
            </a:r>
            <a:r>
              <a:rPr lang="he-IL" sz="4000" dirty="0" smtClean="0">
                <a:latin typeface="FrankRuehl" panose="020E0503060101010101" pitchFamily="34" charset="-79"/>
                <a:cs typeface="FrankRuehl" panose="020E0503060101010101" pitchFamily="34" charset="-79"/>
              </a:rPr>
              <a:t>(שלטון המשפט)</a:t>
            </a:r>
            <a:endParaRPr lang="he-IL" sz="40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p:txBody>
          <a:bodyPr>
            <a:normAutofit fontScale="92500" lnSpcReduction="20000"/>
          </a:bodyPr>
          <a:lstStyle/>
          <a:p>
            <a:pPr>
              <a:buFont typeface="Wingdings" panose="05000000000000000000" pitchFamily="2" charset="2"/>
              <a:buChar char="§"/>
            </a:pPr>
            <a:r>
              <a:rPr lang="he-IL" b="1" dirty="0" smtClean="0">
                <a:latin typeface="Arial" panose="020B0604020202020204" pitchFamily="34" charset="0"/>
                <a:cs typeface="Arial" panose="020B0604020202020204" pitchFamily="34" charset="0"/>
              </a:rPr>
              <a:t>שלטון החוק (המשפט) משמעות שגם המדינה וגם רשויותיה השונות כפופים למשפט (לשלטון החוק).</a:t>
            </a:r>
          </a:p>
          <a:p>
            <a:pPr>
              <a:buFont typeface="Wingdings" panose="05000000000000000000" pitchFamily="2" charset="2"/>
              <a:buChar char="§"/>
            </a:pPr>
            <a:r>
              <a:rPr lang="he-IL" b="1" dirty="0" smtClean="0">
                <a:latin typeface="Arial" panose="020B0604020202020204" pitchFamily="34" charset="0"/>
                <a:cs typeface="Arial" panose="020B0604020202020204" pitchFamily="34" charset="0"/>
              </a:rPr>
              <a:t>שלטון החוק </a:t>
            </a:r>
            <a:r>
              <a:rPr lang="he-IL" dirty="0">
                <a:latin typeface="Arial" panose="020B0604020202020204" pitchFamily="34" charset="0"/>
                <a:cs typeface="Arial" panose="020B0604020202020204" pitchFamily="34" charset="0"/>
              </a:rPr>
              <a:t>משמעותו ריבונות של הפרלמנט לחוקק חוקים (</a:t>
            </a:r>
            <a:r>
              <a:rPr lang="he-IL" u="sng" dirty="0">
                <a:latin typeface="Arial" panose="020B0604020202020204" pitchFamily="34" charset="0"/>
                <a:cs typeface="Arial" panose="020B0604020202020204" pitchFamily="34" charset="0"/>
              </a:rPr>
              <a:t>במגבלות החוקתיות</a:t>
            </a:r>
            <a:r>
              <a:rPr lang="he-IL" dirty="0">
                <a:latin typeface="Arial" panose="020B0604020202020204" pitchFamily="34" charset="0"/>
                <a:cs typeface="Arial" panose="020B0604020202020204" pitchFamily="34" charset="0"/>
              </a:rPr>
              <a:t>) וחובת הרשות המבצעת לקיימם. </a:t>
            </a:r>
          </a:p>
          <a:p>
            <a:pPr>
              <a:buFont typeface="Wingdings" panose="05000000000000000000" pitchFamily="2" charset="2"/>
              <a:buChar char="§"/>
            </a:pPr>
            <a:r>
              <a:rPr lang="he-IL" b="1" dirty="0" smtClean="0">
                <a:latin typeface="Arial" panose="020B0604020202020204" pitchFamily="34" charset="0"/>
                <a:cs typeface="Arial" panose="020B0604020202020204" pitchFamily="34" charset="0"/>
              </a:rPr>
              <a:t>שלטון </a:t>
            </a:r>
            <a:r>
              <a:rPr lang="he-IL" b="1" dirty="0">
                <a:latin typeface="Arial" panose="020B0604020202020204" pitchFamily="34" charset="0"/>
                <a:cs typeface="Arial" panose="020B0604020202020204" pitchFamily="34" charset="0"/>
              </a:rPr>
              <a:t>החוק </a:t>
            </a:r>
            <a:r>
              <a:rPr lang="he-IL" dirty="0">
                <a:latin typeface="Arial" panose="020B0604020202020204" pitchFamily="34" charset="0"/>
                <a:cs typeface="Arial" panose="020B0604020202020204" pitchFamily="34" charset="0"/>
              </a:rPr>
              <a:t>משמעותו עצמאות הרשות השופטת מצד אחד וחובתה מן הצד האחר לצעוד בתלם שפילס </a:t>
            </a:r>
            <a:r>
              <a:rPr lang="he-IL" dirty="0" smtClean="0">
                <a:latin typeface="Arial" panose="020B0604020202020204" pitchFamily="34" charset="0"/>
                <a:cs typeface="Arial" panose="020B0604020202020204" pitchFamily="34" charset="0"/>
              </a:rPr>
              <a:t>לה </a:t>
            </a:r>
            <a:r>
              <a:rPr lang="he-IL" dirty="0">
                <a:latin typeface="Arial" panose="020B0604020202020204" pitchFamily="34" charset="0"/>
                <a:cs typeface="Arial" panose="020B0604020202020204" pitchFamily="34" charset="0"/>
              </a:rPr>
              <a:t>המחוקק.</a:t>
            </a:r>
          </a:p>
          <a:p>
            <a:pPr>
              <a:buFont typeface="Wingdings" panose="05000000000000000000" pitchFamily="2" charset="2"/>
              <a:buChar char="§"/>
            </a:pPr>
            <a:r>
              <a:rPr lang="he-IL" b="1" dirty="0">
                <a:latin typeface="Arial" panose="020B0604020202020204" pitchFamily="34" charset="0"/>
                <a:cs typeface="Arial" panose="020B0604020202020204" pitchFamily="34" charset="0"/>
              </a:rPr>
              <a:t>שלטון החוק </a:t>
            </a:r>
            <a:r>
              <a:rPr lang="he-IL" dirty="0">
                <a:latin typeface="Arial" panose="020B0604020202020204" pitchFamily="34" charset="0"/>
                <a:cs typeface="Arial" panose="020B0604020202020204" pitchFamily="34" charset="0"/>
              </a:rPr>
              <a:t>משמעותו שהרשות המבצעת מקיימת את החלטות הרשות השופטת וגם דואגת לאכוף את החלטותיה</a:t>
            </a:r>
            <a:r>
              <a:rPr lang="he-IL" dirty="0"/>
              <a:t>.</a:t>
            </a:r>
          </a:p>
          <a:p>
            <a:pPr>
              <a:buFont typeface="Wingdings" panose="05000000000000000000" pitchFamily="2" charset="2"/>
              <a:buChar char="§"/>
            </a:pPr>
            <a:endParaRPr lang="he-IL" dirty="0"/>
          </a:p>
        </p:txBody>
      </p:sp>
    </p:spTree>
    <p:extLst>
      <p:ext uri="{BB962C8B-B14F-4D97-AF65-F5344CB8AC3E}">
        <p14:creationId xmlns:p14="http://schemas.microsoft.com/office/powerpoint/2010/main" val="4188252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800" dirty="0" smtClean="0">
                <a:latin typeface="FrankRuehl" panose="020E0503060101010101" pitchFamily="34" charset="-79"/>
                <a:cs typeface="FrankRuehl" panose="020E0503060101010101" pitchFamily="34" charset="-79"/>
              </a:rPr>
              <a:t>מונחי יסוד במשפט- חוקה</a:t>
            </a:r>
            <a:endParaRPr lang="he-IL" sz="48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554162"/>
            <a:ext cx="8686800" cy="4899174"/>
          </a:xfrm>
        </p:spPr>
        <p:txBody>
          <a:bodyPr>
            <a:normAutofit fontScale="92500" lnSpcReduction="20000"/>
          </a:bodyPr>
          <a:lstStyle/>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החוקה ניצבת</a:t>
            </a:r>
            <a:r>
              <a:rPr lang="he-IL" b="1" dirty="0" smtClean="0">
                <a:latin typeface="Arial" panose="020B0604020202020204" pitchFamily="34" charset="0"/>
                <a:cs typeface="Arial" panose="020B0604020202020204" pitchFamily="34" charset="0"/>
              </a:rPr>
              <a:t> </a:t>
            </a:r>
            <a:r>
              <a:rPr lang="he-IL" dirty="0" smtClean="0">
                <a:latin typeface="Arial" panose="020B0604020202020204" pitchFamily="34" charset="0"/>
                <a:cs typeface="Arial" panose="020B0604020202020204" pitchFamily="34" charset="0"/>
              </a:rPr>
              <a:t>בראש </a:t>
            </a:r>
            <a:r>
              <a:rPr lang="he-IL" dirty="0">
                <a:latin typeface="Arial" panose="020B0604020202020204" pitchFamily="34" charset="0"/>
                <a:cs typeface="Arial" panose="020B0604020202020204" pitchFamily="34" charset="0"/>
              </a:rPr>
              <a:t>מערכת </a:t>
            </a:r>
            <a:r>
              <a:rPr lang="he-IL" dirty="0" smtClean="0">
                <a:latin typeface="Arial" panose="020B0604020202020204" pitchFamily="34" charset="0"/>
                <a:cs typeface="Arial" panose="020B0604020202020204" pitchFamily="34" charset="0"/>
              </a:rPr>
              <a:t>החוקים. החוקה </a:t>
            </a:r>
            <a:r>
              <a:rPr lang="he-IL" b="1" dirty="0" smtClean="0">
                <a:latin typeface="Arial" panose="020B0604020202020204" pitchFamily="34" charset="0"/>
                <a:cs typeface="Arial" panose="020B0604020202020204" pitchFamily="34" charset="0"/>
              </a:rPr>
              <a:t>קובעת </a:t>
            </a:r>
            <a:r>
              <a:rPr lang="he-IL" b="1" dirty="0">
                <a:latin typeface="Arial" panose="020B0604020202020204" pitchFamily="34" charset="0"/>
                <a:cs typeface="Arial" panose="020B0604020202020204" pitchFamily="34" charset="0"/>
              </a:rPr>
              <a:t>את </a:t>
            </a:r>
            <a:r>
              <a:rPr lang="he-IL" b="1" dirty="0" smtClean="0">
                <a:latin typeface="Arial" panose="020B0604020202020204" pitchFamily="34" charset="0"/>
                <a:cs typeface="Arial" panose="020B0604020202020204" pitchFamily="34" charset="0"/>
              </a:rPr>
              <a:t>ומשקפת את עקרונות </a:t>
            </a:r>
            <a:r>
              <a:rPr lang="he-IL" b="1" dirty="0">
                <a:latin typeface="Arial" panose="020B0604020202020204" pitchFamily="34" charset="0"/>
                <a:cs typeface="Arial" panose="020B0604020202020204" pitchFamily="34" charset="0"/>
              </a:rPr>
              <a:t>היסוד של המדינה </a:t>
            </a:r>
            <a:r>
              <a:rPr lang="he-IL" dirty="0">
                <a:latin typeface="Arial" panose="020B0604020202020204" pitchFamily="34" charset="0"/>
                <a:cs typeface="Arial" panose="020B0604020202020204" pitchFamily="34" charset="0"/>
              </a:rPr>
              <a:t>והחברה ואת סמכויותיהן של הרשויות השונות. מדובר </a:t>
            </a:r>
            <a:r>
              <a:rPr lang="he-IL" dirty="0" smtClean="0">
                <a:latin typeface="Arial" panose="020B0604020202020204" pitchFamily="34" charset="0"/>
                <a:cs typeface="Arial" panose="020B0604020202020204" pitchFamily="34" charset="0"/>
              </a:rPr>
              <a:t>בעקרונות </a:t>
            </a:r>
            <a:r>
              <a:rPr lang="he-IL" dirty="0">
                <a:latin typeface="Arial" panose="020B0604020202020204" pitchFamily="34" charset="0"/>
                <a:cs typeface="Arial" panose="020B0604020202020204" pitchFamily="34" charset="0"/>
              </a:rPr>
              <a:t>מסגרת שהמחוקק הראשי, מחוקקי </a:t>
            </a:r>
            <a:r>
              <a:rPr lang="he-IL" dirty="0" smtClean="0">
                <a:latin typeface="Arial" panose="020B0604020202020204" pitchFamily="34" charset="0"/>
                <a:cs typeface="Arial" panose="020B0604020202020204" pitchFamily="34" charset="0"/>
              </a:rPr>
              <a:t>המשנה (הרשות המבצעת) ובתי </a:t>
            </a:r>
            <a:r>
              <a:rPr lang="he-IL" dirty="0">
                <a:latin typeface="Arial" panose="020B0604020202020204" pitchFamily="34" charset="0"/>
                <a:cs typeface="Arial" panose="020B0604020202020204" pitchFamily="34" charset="0"/>
              </a:rPr>
              <a:t>המשפט – כולם קובעי הדין – אמורים לצעוד </a:t>
            </a:r>
            <a:r>
              <a:rPr lang="he-IL" dirty="0" smtClean="0">
                <a:latin typeface="Arial" panose="020B0604020202020204" pitchFamily="34" charset="0"/>
                <a:cs typeface="Arial" panose="020B0604020202020204" pitchFamily="34" charset="0"/>
              </a:rPr>
              <a:t>לאורם.</a:t>
            </a:r>
          </a:p>
          <a:p>
            <a:pPr>
              <a:buFont typeface="Wingdings" panose="05000000000000000000" pitchFamily="2" charset="2"/>
              <a:buChar char="§"/>
            </a:pPr>
            <a:r>
              <a:rPr lang="he-IL" dirty="0" err="1">
                <a:latin typeface="Arial" panose="020B0604020202020204" pitchFamily="34" charset="0"/>
                <a:cs typeface="Arial" panose="020B0604020202020204" pitchFamily="34" charset="0"/>
              </a:rPr>
              <a:t>יחודה</a:t>
            </a:r>
            <a:r>
              <a:rPr lang="he-IL" dirty="0">
                <a:latin typeface="Arial" panose="020B0604020202020204" pitchFamily="34" charset="0"/>
                <a:cs typeface="Arial" panose="020B0604020202020204" pitchFamily="34" charset="0"/>
              </a:rPr>
              <a:t> של חוקה הוא </a:t>
            </a:r>
            <a:r>
              <a:rPr lang="he-IL" dirty="0" smtClean="0">
                <a:latin typeface="Arial" panose="020B0604020202020204" pitchFamily="34" charset="0"/>
                <a:cs typeface="Arial" panose="020B0604020202020204" pitchFamily="34" charset="0"/>
              </a:rPr>
              <a:t>בכך, </a:t>
            </a:r>
            <a:r>
              <a:rPr lang="he-IL" dirty="0">
                <a:latin typeface="Arial" panose="020B0604020202020204" pitchFamily="34" charset="0"/>
                <a:cs typeface="Arial" panose="020B0604020202020204" pitchFamily="34" charset="0"/>
              </a:rPr>
              <a:t>שסעיפיה </a:t>
            </a:r>
            <a:r>
              <a:rPr lang="he-IL" dirty="0" smtClean="0">
                <a:latin typeface="Arial" panose="020B0604020202020204" pitchFamily="34" charset="0"/>
                <a:cs typeface="Arial" panose="020B0604020202020204" pitchFamily="34" charset="0"/>
              </a:rPr>
              <a:t>המשקפים עקרונות יסוד, משוריינים ובדרך כלל נדרש </a:t>
            </a:r>
            <a:r>
              <a:rPr lang="he-IL" dirty="0">
                <a:latin typeface="Arial" panose="020B0604020202020204" pitchFamily="34" charset="0"/>
                <a:cs typeface="Arial" panose="020B0604020202020204" pitchFamily="34" charset="0"/>
              </a:rPr>
              <a:t>רוב מיוחס כדי </a:t>
            </a:r>
            <a:r>
              <a:rPr lang="he-IL" dirty="0" err="1">
                <a:latin typeface="Arial" panose="020B0604020202020204" pitchFamily="34" charset="0"/>
                <a:cs typeface="Arial" panose="020B0604020202020204" pitchFamily="34" charset="0"/>
              </a:rPr>
              <a:t>לשנותם</a:t>
            </a:r>
            <a:r>
              <a:rPr lang="he-IL" dirty="0">
                <a:latin typeface="Arial" panose="020B0604020202020204" pitchFamily="34" charset="0"/>
                <a:cs typeface="Arial" panose="020B0604020202020204" pitchFamily="34" charset="0"/>
              </a:rPr>
              <a:t>. היא אמורה לשמש בלם </a:t>
            </a:r>
            <a:r>
              <a:rPr lang="he-IL" dirty="0" smtClean="0">
                <a:latin typeface="Arial" panose="020B0604020202020204" pitchFamily="34" charset="0"/>
                <a:cs typeface="Arial" panose="020B0604020202020204" pitchFamily="34" charset="0"/>
              </a:rPr>
              <a:t>לעריצות הרוב ולגבור </a:t>
            </a:r>
            <a:r>
              <a:rPr lang="he-IL" dirty="0">
                <a:latin typeface="Arial" panose="020B0604020202020204" pitchFamily="34" charset="0"/>
                <a:cs typeface="Arial" panose="020B0604020202020204" pitchFamily="34" charset="0"/>
              </a:rPr>
              <a:t>על חוקים הנוגדים את עקרונותיה</a:t>
            </a:r>
            <a:r>
              <a:rPr lang="he-IL"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החוקה בישראל מורכבת מחוקי יסוד, מגילת העצמאות  ומעקרונות מוסכמים שנקבעו בידי בית המשפט העליון.</a:t>
            </a:r>
          </a:p>
          <a:p>
            <a:pPr>
              <a:buFont typeface="Wingdings" panose="05000000000000000000" pitchFamily="2" charset="2"/>
              <a:buChar char="§"/>
            </a:pPr>
            <a:endParaRPr lang="he-IL" dirty="0"/>
          </a:p>
        </p:txBody>
      </p:sp>
    </p:spTree>
    <p:extLst>
      <p:ext uri="{BB962C8B-B14F-4D97-AF65-F5344CB8AC3E}">
        <p14:creationId xmlns:p14="http://schemas.microsoft.com/office/powerpoint/2010/main" val="489626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800" dirty="0" smtClean="0">
                <a:latin typeface="FrankRuehl" panose="020E0503060101010101" pitchFamily="34" charset="-79"/>
                <a:cs typeface="FrankRuehl" panose="020E0503060101010101" pitchFamily="34" charset="-79"/>
              </a:rPr>
              <a:t>מונחי יסוד במשפט - המחוקקים</a:t>
            </a:r>
            <a:endParaRPr lang="he-IL" sz="48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p:txBody>
          <a:bodyPr>
            <a:normAutofit lnSpcReduction="10000"/>
          </a:bodyPr>
          <a:lstStyle/>
          <a:p>
            <a:r>
              <a:rPr lang="he-IL" b="1" dirty="0">
                <a:latin typeface="Arial Unicode MS" panose="020B0604020202020204" pitchFamily="34" charset="-128"/>
                <a:ea typeface="Arial Unicode MS" panose="020B0604020202020204" pitchFamily="34" charset="-128"/>
                <a:cs typeface="Arial Unicode MS" panose="020B0604020202020204" pitchFamily="34" charset="-128"/>
              </a:rPr>
              <a:t>מחוקק ראשי</a:t>
            </a:r>
            <a:r>
              <a:rPr lang="he-IL" dirty="0">
                <a:latin typeface="Arial Unicode MS" panose="020B0604020202020204" pitchFamily="34" charset="-128"/>
                <a:ea typeface="Arial Unicode MS" panose="020B0604020202020204" pitchFamily="34" charset="-128"/>
                <a:cs typeface="Arial Unicode MS" panose="020B0604020202020204" pitchFamily="34" charset="-128"/>
              </a:rPr>
              <a:t>: הרשות המחוקקת, הפרלמנט, היא הגוף העליון והמוסמך לחוקק חוקים וסמכותו במדינה דמוקרטית מקורה בחוקה או בחוק יסוד. </a:t>
            </a:r>
          </a:p>
          <a:p>
            <a:r>
              <a:rPr lang="he-IL" b="1" dirty="0">
                <a:latin typeface="Arial Unicode MS" panose="020B0604020202020204" pitchFamily="34" charset="-128"/>
                <a:ea typeface="Arial Unicode MS" panose="020B0604020202020204" pitchFamily="34" charset="-128"/>
                <a:cs typeface="Arial Unicode MS" panose="020B0604020202020204" pitchFamily="34" charset="-128"/>
              </a:rPr>
              <a:t>מחוקק משנה</a:t>
            </a:r>
            <a:r>
              <a:rPr lang="he-IL" dirty="0">
                <a:latin typeface="Arial Unicode MS" panose="020B0604020202020204" pitchFamily="34" charset="-128"/>
                <a:ea typeface="Arial Unicode MS" panose="020B0604020202020204" pitchFamily="34" charset="-128"/>
                <a:cs typeface="Arial Unicode MS" panose="020B0604020202020204" pitchFamily="34" charset="-128"/>
              </a:rPr>
              <a:t>: גופים שלטוניים שהוסמכו על ידי המחוקק הראשי להתקין תקנות, לגבות אגרות ולהוציא כללים מחייבים במסגרת הסמכות שהוענקה להם. </a:t>
            </a:r>
          </a:p>
          <a:p>
            <a:r>
              <a:rPr lang="he-IL" dirty="0">
                <a:latin typeface="Arial Unicode MS" panose="020B0604020202020204" pitchFamily="34" charset="-128"/>
                <a:ea typeface="Arial Unicode MS" panose="020B0604020202020204" pitchFamily="34" charset="-128"/>
                <a:cs typeface="Arial Unicode MS" panose="020B0604020202020204" pitchFamily="34" charset="-128"/>
              </a:rPr>
              <a:t>מחוקק המשנה </a:t>
            </a:r>
            <a:r>
              <a:rPr lang="he-IL" dirty="0" smtClean="0">
                <a:latin typeface="Arial Unicode MS" panose="020B0604020202020204" pitchFamily="34" charset="-128"/>
                <a:ea typeface="Arial Unicode MS" panose="020B0604020202020204" pitchFamily="34" charset="-128"/>
                <a:cs typeface="Arial Unicode MS" panose="020B0604020202020204" pitchFamily="34" charset="-128"/>
              </a:rPr>
              <a:t>נתון לפיקוח בתי </a:t>
            </a:r>
            <a:r>
              <a:rPr lang="he-IL" dirty="0">
                <a:latin typeface="Arial Unicode MS" panose="020B0604020202020204" pitchFamily="34" charset="-128"/>
                <a:ea typeface="Arial Unicode MS" panose="020B0604020202020204" pitchFamily="34" charset="-128"/>
                <a:cs typeface="Arial Unicode MS" panose="020B0604020202020204" pitchFamily="34" charset="-128"/>
              </a:rPr>
              <a:t>המשפט </a:t>
            </a:r>
            <a:r>
              <a:rPr lang="he-IL" dirty="0" smtClean="0">
                <a:latin typeface="Arial Unicode MS" panose="020B0604020202020204" pitchFamily="34" charset="-128"/>
                <a:ea typeface="Arial Unicode MS" panose="020B0604020202020204" pitchFamily="34" charset="-128"/>
                <a:cs typeface="Arial Unicode MS" panose="020B0604020202020204" pitchFamily="34" charset="-128"/>
              </a:rPr>
              <a:t>הקובעים האם הוא פעל בהתאם לסמכותו </a:t>
            </a:r>
            <a:r>
              <a:rPr lang="he-IL" dirty="0">
                <a:latin typeface="Arial Unicode MS" panose="020B0604020202020204" pitchFamily="34" charset="-128"/>
                <a:ea typeface="Arial Unicode MS" panose="020B0604020202020204" pitchFamily="34" charset="-128"/>
                <a:cs typeface="Arial Unicode MS" panose="020B0604020202020204" pitchFamily="34" charset="-128"/>
              </a:rPr>
              <a:t>על פי חוק.</a:t>
            </a:r>
          </a:p>
          <a:p>
            <a:endParaRPr lang="he-IL" dirty="0"/>
          </a:p>
        </p:txBody>
      </p:sp>
    </p:spTree>
    <p:extLst>
      <p:ext uri="{BB962C8B-B14F-4D97-AF65-F5344CB8AC3E}">
        <p14:creationId xmlns:p14="http://schemas.microsoft.com/office/powerpoint/2010/main" val="378972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r"/>
            <a:r>
              <a:rPr lang="he-IL" sz="4000" dirty="0" smtClean="0">
                <a:latin typeface="FrankRuehl" panose="020E0503060101010101" pitchFamily="34" charset="-79"/>
                <a:cs typeface="FrankRuehl" panose="020E0503060101010101" pitchFamily="34" charset="-79"/>
              </a:rPr>
              <a:t>מונחי יסוד במשפט – המחוקק הראשי ומערכת המשפט </a:t>
            </a:r>
            <a:endParaRPr lang="he-IL" sz="40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554162"/>
            <a:ext cx="8686800" cy="5115198"/>
          </a:xfrm>
        </p:spPr>
        <p:txBody>
          <a:bodyPr>
            <a:normAutofit fontScale="92500" lnSpcReduction="20000"/>
          </a:bodyPr>
          <a:lstStyle/>
          <a:p>
            <a:pPr>
              <a:buFont typeface="Wingdings" panose="05000000000000000000" pitchFamily="2" charset="2"/>
              <a:buChar char="§"/>
            </a:pPr>
            <a:r>
              <a:rPr lang="he-IL" b="1" dirty="0" smtClean="0">
                <a:latin typeface="Arial" panose="020B0604020202020204" pitchFamily="34" charset="0"/>
                <a:cs typeface="Arial" panose="020B0604020202020204" pitchFamily="34" charset="0"/>
              </a:rPr>
              <a:t>ביקורת שיפוטית על חקיקה ראשית: </a:t>
            </a:r>
            <a:r>
              <a:rPr lang="he-IL" dirty="0" smtClean="0">
                <a:latin typeface="Arial" panose="020B0604020202020204" pitchFamily="34" charset="0"/>
                <a:cs typeface="Arial" panose="020B0604020202020204" pitchFamily="34" charset="0"/>
              </a:rPr>
              <a:t>מוגבלת </a:t>
            </a:r>
            <a:r>
              <a:rPr lang="he-IL" dirty="0">
                <a:latin typeface="Arial" panose="020B0604020202020204" pitchFamily="34" charset="0"/>
                <a:cs typeface="Arial" panose="020B0604020202020204" pitchFamily="34" charset="0"/>
              </a:rPr>
              <a:t>ותחול רק במקרים מובהקים של סתירה בין חוק לחוק </a:t>
            </a:r>
            <a:r>
              <a:rPr lang="he-IL" dirty="0" smtClean="0">
                <a:latin typeface="Arial" panose="020B0604020202020204" pitchFamily="34" charset="0"/>
                <a:cs typeface="Arial" panose="020B0604020202020204" pitchFamily="34" charset="0"/>
              </a:rPr>
              <a:t>יסוד.</a:t>
            </a:r>
          </a:p>
          <a:p>
            <a:pPr>
              <a:buFont typeface="Wingdings" panose="05000000000000000000" pitchFamily="2" charset="2"/>
              <a:buChar char="§"/>
            </a:pPr>
            <a:r>
              <a:rPr lang="he-IL" b="1" dirty="0">
                <a:latin typeface="Arial" panose="020B0604020202020204" pitchFamily="34" charset="0"/>
                <a:cs typeface="Arial" panose="020B0604020202020204" pitchFamily="34" charset="0"/>
              </a:rPr>
              <a:t>פס"ד גיוס בני ישיבות: "</a:t>
            </a:r>
            <a:r>
              <a:rPr lang="he-IL" dirty="0">
                <a:latin typeface="Arial" panose="020B0604020202020204" pitchFamily="34" charset="0"/>
                <a:cs typeface="Arial" panose="020B0604020202020204" pitchFamily="34" charset="0"/>
              </a:rPr>
              <a:t>נקודת המוצא של הביקורת השיפוטית על חקיקת הכנסת היא חובתו  של בית המשפט לנהוג בריסון" </a:t>
            </a:r>
            <a:r>
              <a:rPr lang="he-IL" sz="2600" dirty="0">
                <a:latin typeface="Arial" panose="020B0604020202020204" pitchFamily="34" charset="0"/>
                <a:cs typeface="Arial" panose="020B0604020202020204" pitchFamily="34" charset="0"/>
              </a:rPr>
              <a:t>(בג"ץ  1877/14 התנועה למען איכות השלטון נ' הכנסת, השופטת מרים נאור).</a:t>
            </a:r>
          </a:p>
          <a:p>
            <a:pPr>
              <a:buFont typeface="Wingdings" panose="05000000000000000000" pitchFamily="2" charset="2"/>
              <a:buChar char="§"/>
            </a:pPr>
            <a:r>
              <a:rPr lang="he-IL" dirty="0">
                <a:latin typeface="Arial" panose="020B0604020202020204" pitchFamily="34" charset="0"/>
                <a:cs typeface="Arial" panose="020B0604020202020204" pitchFamily="34" charset="0"/>
              </a:rPr>
              <a:t>"לצד חובתו של בית המשפט לפעול בריסון מוטלת עליו חובה נוספת שאינה פחות חשובה: להגן על זכויות האדם על פי גבולותיה של 'פיסקת ההגבלה</a:t>
            </a:r>
            <a:r>
              <a:rPr lang="he-IL" dirty="0" smtClean="0">
                <a:latin typeface="Arial" panose="020B0604020202020204" pitchFamily="34" charset="0"/>
                <a:cs typeface="Arial" panose="020B0604020202020204" pitchFamily="34" charset="0"/>
              </a:rPr>
              <a:t>'" </a:t>
            </a:r>
            <a:r>
              <a:rPr lang="he-IL" sz="2600" dirty="0" smtClean="0">
                <a:latin typeface="Arial" panose="020B0604020202020204" pitchFamily="34" charset="0"/>
                <a:cs typeface="Arial" panose="020B0604020202020204" pitchFamily="34" charset="0"/>
              </a:rPr>
              <a:t>(הכוונה לסעיף </a:t>
            </a:r>
            <a:r>
              <a:rPr lang="he-IL" sz="2600" dirty="0">
                <a:latin typeface="Arial" panose="020B0604020202020204" pitchFamily="34" charset="0"/>
                <a:cs typeface="Arial" panose="020B0604020202020204" pitchFamily="34" charset="0"/>
              </a:rPr>
              <a:t>8 ל</a:t>
            </a:r>
            <a:r>
              <a:rPr lang="he-IL" sz="2600" u="sng" dirty="0">
                <a:latin typeface="Arial" panose="020B0604020202020204" pitchFamily="34" charset="0"/>
                <a:cs typeface="Arial" panose="020B0604020202020204" pitchFamily="34" charset="0"/>
              </a:rPr>
              <a:t>חוק-יסוד: כבוד האדם וחירותו:</a:t>
            </a:r>
            <a:r>
              <a:rPr lang="he-IL" sz="2600" dirty="0">
                <a:latin typeface="Arial" panose="020B0604020202020204" pitchFamily="34" charset="0"/>
                <a:cs typeface="Arial" panose="020B0604020202020204" pitchFamily="34" charset="0"/>
              </a:rPr>
              <a:t> </a:t>
            </a:r>
            <a:r>
              <a:rPr lang="he-IL" i="1" dirty="0">
                <a:latin typeface="Arial" panose="020B0604020202020204" pitchFamily="34" charset="0"/>
                <a:cs typeface="Arial" panose="020B0604020202020204" pitchFamily="34" charset="0"/>
              </a:rPr>
              <a:t>"</a:t>
            </a:r>
            <a:r>
              <a:rPr lang="he-IL" sz="3000" i="1" dirty="0">
                <a:latin typeface="Arial" panose="020B0604020202020204" pitchFamily="34" charset="0"/>
                <a:cs typeface="Arial" panose="020B0604020202020204" pitchFamily="34" charset="0"/>
              </a:rPr>
              <a:t>אין פוגעים בזכויות שלפי חוק-יסוד זה אלא בחוק ההולם את ערכיה של מדינת ישראל, שנועד לתכלית ראויה, ובמידה שאינה עולה על הנדרש, או לפי חוק כאמור מכוח הסמכה מפורשת בו</a:t>
            </a:r>
            <a:r>
              <a:rPr lang="he-IL" dirty="0" smtClean="0">
                <a:latin typeface="Arial" panose="020B0604020202020204" pitchFamily="34" charset="0"/>
                <a:cs typeface="Arial" panose="020B0604020202020204" pitchFamily="34" charset="0"/>
              </a:rPr>
              <a:t>").</a:t>
            </a: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9511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a:latin typeface="FrankRuehl" panose="020E0503060101010101" pitchFamily="34" charset="-79"/>
                <a:cs typeface="FrankRuehl" panose="020E0503060101010101" pitchFamily="34" charset="-79"/>
              </a:rPr>
              <a:t>מונחי יסוד במשפט – </a:t>
            </a:r>
            <a:r>
              <a:rPr lang="he-IL" dirty="0" smtClean="0">
                <a:latin typeface="FrankRuehl" panose="020E0503060101010101" pitchFamily="34" charset="-79"/>
                <a:cs typeface="FrankRuehl" panose="020E0503060101010101" pitchFamily="34" charset="-79"/>
              </a:rPr>
              <a:t>מחוקק המשנה ומערכת המשפט (1)</a:t>
            </a:r>
            <a:endParaRPr lang="he-IL" dirty="0"/>
          </a:p>
        </p:txBody>
      </p:sp>
      <p:sp>
        <p:nvSpPr>
          <p:cNvPr id="3" name="מציין מיקום תוכן 2"/>
          <p:cNvSpPr>
            <a:spLocks noGrp="1"/>
          </p:cNvSpPr>
          <p:nvPr>
            <p:ph idx="1"/>
          </p:nvPr>
        </p:nvSpPr>
        <p:spPr>
          <a:xfrm>
            <a:off x="304800" y="1554162"/>
            <a:ext cx="8686800" cy="5259214"/>
          </a:xfrm>
        </p:spPr>
        <p:txBody>
          <a:bodyPr>
            <a:normAutofit fontScale="92500" lnSpcReduction="10000"/>
          </a:bodyPr>
          <a:lstStyle/>
          <a:p>
            <a:r>
              <a:rPr lang="he-IL" b="1" dirty="0" smtClean="0">
                <a:latin typeface="Arial" panose="020B0604020202020204" pitchFamily="34" charset="0"/>
                <a:cs typeface="Arial" panose="020B0604020202020204" pitchFamily="34" charset="0"/>
              </a:rPr>
              <a:t>ביקורת </a:t>
            </a:r>
            <a:r>
              <a:rPr lang="he-IL" b="1" dirty="0">
                <a:latin typeface="Arial" panose="020B0604020202020204" pitchFamily="34" charset="0"/>
                <a:cs typeface="Arial" panose="020B0604020202020204" pitchFamily="34" charset="0"/>
              </a:rPr>
              <a:t>שיפוטית על חקיקת משנה</a:t>
            </a:r>
            <a:r>
              <a:rPr lang="he-IL" dirty="0">
                <a:latin typeface="Arial" panose="020B0604020202020204" pitchFamily="34" charset="0"/>
                <a:cs typeface="Arial" panose="020B0604020202020204" pitchFamily="34" charset="0"/>
              </a:rPr>
              <a:t>: מתמקדת בשאלה האם מחוקק המשנה עמד בכללים שנקבעו בדין (החוק המסמיך ופסיקה תקדימית) </a:t>
            </a:r>
            <a:r>
              <a:rPr lang="he-IL" dirty="0" smtClean="0">
                <a:latin typeface="Arial" panose="020B0604020202020204" pitchFamily="34" charset="0"/>
                <a:cs typeface="Arial" panose="020B0604020202020204" pitchFamily="34" charset="0"/>
              </a:rPr>
              <a:t>לצורך ביצוע </a:t>
            </a:r>
            <a:r>
              <a:rPr lang="he-IL" dirty="0">
                <a:latin typeface="Arial" panose="020B0604020202020204" pitchFamily="34" charset="0"/>
                <a:cs typeface="Arial" panose="020B0604020202020204" pitchFamily="34" charset="0"/>
              </a:rPr>
              <a:t>פעולותיו. </a:t>
            </a:r>
          </a:p>
          <a:p>
            <a:r>
              <a:rPr lang="he-IL" dirty="0">
                <a:latin typeface="Arial" panose="020B0604020202020204" pitchFamily="34" charset="0"/>
                <a:cs typeface="Arial" panose="020B0604020202020204" pitchFamily="34" charset="0"/>
              </a:rPr>
              <a:t>במסגרת הכללים הללו נבחנים סבירות </a:t>
            </a:r>
            <a:r>
              <a:rPr lang="he-IL" dirty="0" smtClean="0">
                <a:latin typeface="Arial" panose="020B0604020202020204" pitchFamily="34" charset="0"/>
                <a:cs typeface="Arial" panose="020B0604020202020204" pitchFamily="34" charset="0"/>
              </a:rPr>
              <a:t>מהלכיו של מחוקק המשנה, </a:t>
            </a:r>
            <a:r>
              <a:rPr lang="he-IL" dirty="0">
                <a:latin typeface="Arial" panose="020B0604020202020204" pitchFamily="34" charset="0"/>
                <a:cs typeface="Arial" panose="020B0604020202020204" pitchFamily="34" charset="0"/>
              </a:rPr>
              <a:t>האם פעל בהוגנות, במידתיות, בשקיפות הנדרשת, לא נקט בהפליה </a:t>
            </a:r>
            <a:r>
              <a:rPr lang="he-IL" dirty="0" smtClean="0">
                <a:latin typeface="Arial" panose="020B0604020202020204" pitchFamily="34" charset="0"/>
                <a:cs typeface="Arial" panose="020B0604020202020204" pitchFamily="34" charset="0"/>
              </a:rPr>
              <a:t>(דרישת השוויון</a:t>
            </a:r>
            <a:r>
              <a:rPr lang="he-IL" dirty="0">
                <a:latin typeface="Arial" panose="020B0604020202020204" pitchFamily="34" charset="0"/>
                <a:cs typeface="Arial" panose="020B0604020202020204" pitchFamily="34" charset="0"/>
              </a:rPr>
              <a:t>), נעדרה מטרה זרה משיקוליו והפעילות נעשתה בגדר הסמכות שהעניק החוק </a:t>
            </a:r>
            <a:r>
              <a:rPr lang="he-IL" dirty="0" smtClean="0">
                <a:latin typeface="Arial" panose="020B0604020202020204" pitchFamily="34" charset="0"/>
                <a:cs typeface="Arial" panose="020B0604020202020204" pitchFamily="34" charset="0"/>
              </a:rPr>
              <a:t>המסמיך – אלו הן </a:t>
            </a:r>
            <a:r>
              <a:rPr lang="he-IL" u="sng" dirty="0" smtClean="0">
                <a:latin typeface="Arial" panose="020B0604020202020204" pitchFamily="34" charset="0"/>
                <a:cs typeface="Arial" panose="020B0604020202020204" pitchFamily="34" charset="0"/>
              </a:rPr>
              <a:t>העילות המנהליות</a:t>
            </a:r>
            <a:r>
              <a:rPr lang="he-IL" dirty="0" smtClean="0">
                <a:latin typeface="Arial" panose="020B0604020202020204" pitchFamily="34" charset="0"/>
                <a:cs typeface="Arial" panose="020B0604020202020204" pitchFamily="34" charset="0"/>
              </a:rPr>
              <a:t>.</a:t>
            </a:r>
          </a:p>
          <a:p>
            <a:r>
              <a:rPr lang="he-IL" dirty="0" smtClean="0">
                <a:latin typeface="Arial" panose="020B0604020202020204" pitchFamily="34" charset="0"/>
                <a:cs typeface="Arial" panose="020B0604020202020204" pitchFamily="34" charset="0"/>
              </a:rPr>
              <a:t>בית המשפט אינו שם עצמו בנעלי מחוקק המשנה (הרשות המנהלית) ואינו בודק האם התקבלה ההחלטה הנכונה או הטובה, אלא בודק האם היא התקבלה כדין והאם הופרו עילות מנהליות כמו סבירות ומידתיות. </a:t>
            </a:r>
            <a:endParaRPr lang="he-IL" dirty="0">
              <a:latin typeface="Arial" panose="020B0604020202020204" pitchFamily="34" charset="0"/>
              <a:cs typeface="Arial" panose="020B0604020202020204" pitchFamily="34" charset="0"/>
            </a:endParaRPr>
          </a:p>
          <a:p>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560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latin typeface="FrankRuehl" panose="020E0503060101010101" pitchFamily="34" charset="-79"/>
                <a:cs typeface="FrankRuehl" panose="020E0503060101010101" pitchFamily="34" charset="-79"/>
              </a:rPr>
              <a:t>מונחי יסוד במשפט – מחוקק המשנה ומערכת המשפט (2)</a:t>
            </a:r>
            <a:endParaRPr lang="he-IL"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554162"/>
            <a:ext cx="8686800" cy="5043190"/>
          </a:xfrm>
        </p:spPr>
        <p:txBody>
          <a:bodyPr>
            <a:normAutofit fontScale="85000" lnSpcReduction="10000"/>
          </a:bodyPr>
          <a:lstStyle/>
          <a:p>
            <a:r>
              <a:rPr lang="he-IL" sz="3300" dirty="0">
                <a:latin typeface="Arial" panose="020B0604020202020204" pitchFamily="34" charset="0"/>
                <a:cs typeface="Arial" panose="020B0604020202020204" pitchFamily="34" charset="0"/>
              </a:rPr>
              <a:t>"הביקורת השיפוטית על החלטות מסוג זה מתמצה, על פי רוב, בבחינת חוקיות ההחלטה וסבירותה, תוך התמקדות בעילות המובהקות המצדיקות התערבות במעשה </a:t>
            </a:r>
            <a:r>
              <a:rPr lang="he-IL" sz="3300" dirty="0" err="1">
                <a:latin typeface="Arial" panose="020B0604020202020204" pitchFamily="34" charset="0"/>
                <a:cs typeface="Arial" panose="020B0604020202020204" pitchFamily="34" charset="0"/>
              </a:rPr>
              <a:t>המינהלי</a:t>
            </a:r>
            <a:r>
              <a:rPr lang="he-IL" sz="3300" dirty="0">
                <a:latin typeface="Arial" panose="020B0604020202020204" pitchFamily="34" charset="0"/>
                <a:cs typeface="Arial" panose="020B0604020202020204" pitchFamily="34" charset="0"/>
              </a:rPr>
              <a:t>, כגון: </a:t>
            </a:r>
            <a:r>
              <a:rPr lang="he-IL" sz="3300" b="1" dirty="0">
                <a:latin typeface="Arial" panose="020B0604020202020204" pitchFamily="34" charset="0"/>
                <a:cs typeface="Arial" panose="020B0604020202020204" pitchFamily="34" charset="0"/>
              </a:rPr>
              <a:t>חריגה מסמכות; ניגוד עניינים; משוא פנים; הפעלת שיקולים זרים; חוסר תום-לב; וחריגה קיצונית ממתחם הסבירות</a:t>
            </a:r>
            <a:r>
              <a:rPr lang="he-IL" sz="3300" dirty="0">
                <a:latin typeface="Arial" panose="020B0604020202020204" pitchFamily="34" charset="0"/>
                <a:cs typeface="Arial" panose="020B0604020202020204" pitchFamily="34" charset="0"/>
              </a:rPr>
              <a:t>" (</a:t>
            </a:r>
            <a:r>
              <a:rPr lang="he-IL" sz="3300" dirty="0" err="1">
                <a:latin typeface="Arial" panose="020B0604020202020204" pitchFamily="34" charset="0"/>
                <a:cs typeface="Arial" panose="020B0604020202020204" pitchFamily="34" charset="0"/>
              </a:rPr>
              <a:t>עע"ם</a:t>
            </a:r>
            <a:r>
              <a:rPr lang="he-IL" sz="3300" dirty="0">
                <a:latin typeface="Arial" panose="020B0604020202020204" pitchFamily="34" charset="0"/>
                <a:cs typeface="Arial" panose="020B0604020202020204" pitchFamily="34" charset="0"/>
              </a:rPr>
              <a:t> 16/ 7344 פסקה 29) </a:t>
            </a:r>
            <a:endParaRPr lang="he-IL" sz="3300" dirty="0" smtClean="0">
              <a:latin typeface="Arial" panose="020B0604020202020204" pitchFamily="34" charset="0"/>
              <a:cs typeface="Arial" panose="020B0604020202020204" pitchFamily="34" charset="0"/>
            </a:endParaRPr>
          </a:p>
          <a:p>
            <a:r>
              <a:rPr lang="he-IL" sz="3300" u="sng" dirty="0">
                <a:latin typeface="Arial" panose="020B0604020202020204" pitchFamily="34" charset="0"/>
                <a:cs typeface="Arial" panose="020B0604020202020204" pitchFamily="34" charset="0"/>
              </a:rPr>
              <a:t>דוגמת גדר ההפרדה</a:t>
            </a:r>
            <a:r>
              <a:rPr lang="he-IL" sz="3300" dirty="0">
                <a:latin typeface="Arial" panose="020B0604020202020204" pitchFamily="34" charset="0"/>
                <a:cs typeface="Arial" panose="020B0604020202020204" pitchFamily="34" charset="0"/>
              </a:rPr>
              <a:t>: </a:t>
            </a:r>
            <a:r>
              <a:rPr lang="he-IL" sz="3300" dirty="0" smtClean="0">
                <a:latin typeface="Arial" panose="020B0604020202020204" pitchFamily="34" charset="0"/>
                <a:cs typeface="Arial" panose="020B0604020202020204" pitchFamily="34" charset="0"/>
              </a:rPr>
              <a:t>בג"ץ: הגדר </a:t>
            </a:r>
            <a:r>
              <a:rPr lang="he-IL" sz="3300" dirty="0">
                <a:latin typeface="Arial" panose="020B0604020202020204" pitchFamily="34" charset="0"/>
                <a:cs typeface="Arial" panose="020B0604020202020204" pitchFamily="34" charset="0"/>
              </a:rPr>
              <a:t>שנועדה לצורכי הגנה </a:t>
            </a:r>
            <a:r>
              <a:rPr lang="he-IL" sz="3300" dirty="0" smtClean="0">
                <a:latin typeface="Arial" panose="020B0604020202020204" pitchFamily="34" charset="0"/>
                <a:cs typeface="Arial" panose="020B0604020202020204" pitchFamily="34" charset="0"/>
              </a:rPr>
              <a:t>וביטחון היא </a:t>
            </a:r>
            <a:r>
              <a:rPr lang="he-IL" sz="3300" dirty="0">
                <a:latin typeface="Arial" panose="020B0604020202020204" pitchFamily="34" charset="0"/>
                <a:cs typeface="Arial" panose="020B0604020202020204" pitchFamily="34" charset="0"/>
              </a:rPr>
              <a:t>חוקית ומשרד הביטחון פועל במסגרת סמכותו.</a:t>
            </a:r>
          </a:p>
          <a:p>
            <a:r>
              <a:rPr lang="he-IL" sz="3300" dirty="0">
                <a:latin typeface="Arial" panose="020B0604020202020204" pitchFamily="34" charset="0"/>
                <a:cs typeface="Arial" panose="020B0604020202020204" pitchFamily="34" charset="0"/>
              </a:rPr>
              <a:t>בג"ץ: כאשר לא מתקיים יחס מידתי בין מידת הפגיעה בתושבים המקומיים לבין התועלת הביטחונית הצומחת מהקמת גדר ההפרדה וכאשר יש מטרות זרות אחרות – יש לשנות את תוואי הגדר.</a:t>
            </a:r>
          </a:p>
          <a:p>
            <a:endParaRPr lang="he-IL"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69829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טרק">
  <a:themeElements>
    <a:clrScheme name="טרק">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טרק">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טרק">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4819</TotalTime>
  <Words>1628</Words>
  <Application>Microsoft Office PowerPoint</Application>
  <PresentationFormat>‫הצגה על המסך (4:3)</PresentationFormat>
  <Paragraphs>70</Paragraphs>
  <Slides>16</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16</vt:i4>
      </vt:variant>
    </vt:vector>
  </HeadingPairs>
  <TitlesOfParts>
    <vt:vector size="17" baseType="lpstr">
      <vt:lpstr>טרק</vt:lpstr>
      <vt:lpstr>מונחי יסוד במשפט (1)</vt:lpstr>
      <vt:lpstr>מונחי יסוד במשפט (2)</vt:lpstr>
      <vt:lpstr>מונחי יסוד במשפט (3)</vt:lpstr>
      <vt:lpstr>מונחי יסוד במשפט- שלטון החוק (שלטון המשפט)</vt:lpstr>
      <vt:lpstr>מונחי יסוד במשפט- חוקה</vt:lpstr>
      <vt:lpstr>מונחי יסוד במשפט - המחוקקים</vt:lpstr>
      <vt:lpstr>מונחי יסוד במשפט – המחוקק הראשי ומערכת המשפט </vt:lpstr>
      <vt:lpstr>מונחי יסוד במשפט – מחוקק המשנה ומערכת המשפט (1)</vt:lpstr>
      <vt:lpstr>מונחי יסוד במשפט – מחוקק המשנה ומערכת המשפט (2)</vt:lpstr>
      <vt:lpstr>מונחי יסוד במשפט – הממשלה ומערכת המשפט</vt:lpstr>
      <vt:lpstr>ביקורת על "האקטיביזם השיפוטי"</vt:lpstr>
      <vt:lpstr>מונחי יסוד במשפט - המערכת המשפטית (1)</vt:lpstr>
      <vt:lpstr> מומחי יסוד במשפט – המערכת המשפטית (2)</vt:lpstr>
      <vt:lpstr>בית המשפט העליון</vt:lpstr>
      <vt:lpstr>סמכויות בג"ץ (ס' 15 חוק יסוד השפיטה)</vt:lpstr>
      <vt:lpstr>המערכת המשפטית – ענפי המשפט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מונחי יסוד במשפט</dc:title>
  <dc:creator>בלייך</dc:creator>
  <cp:lastModifiedBy>‏‏משתמש Windows</cp:lastModifiedBy>
  <cp:revision>65</cp:revision>
  <dcterms:created xsi:type="dcterms:W3CDTF">2014-09-20T11:21:28Z</dcterms:created>
  <dcterms:modified xsi:type="dcterms:W3CDTF">2021-03-15T16:54:06Z</dcterms:modified>
</cp:coreProperties>
</file>