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83" r:id="rId4"/>
    <p:sldId id="278" r:id="rId5"/>
    <p:sldId id="284" r:id="rId6"/>
    <p:sldId id="279" r:id="rId7"/>
    <p:sldId id="287" r:id="rId8"/>
    <p:sldId id="268" r:id="rId9"/>
    <p:sldId id="291" r:id="rId10"/>
    <p:sldId id="288" r:id="rId11"/>
    <p:sldId id="292" r:id="rId12"/>
    <p:sldId id="285" r:id="rId13"/>
    <p:sldId id="290" r:id="rId1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239"/>
    <a:srgbClr val="D43706"/>
    <a:srgbClr val="EA5400"/>
    <a:srgbClr val="0B8A00"/>
    <a:srgbClr val="B65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A81A-4B4C-41F0-AE1C-CAFB596DE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49D27C57-7B6C-483F-BFA4-C63F8DFA1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87B0CB2-4A56-412B-98B5-537590ED8B60}"/>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A477BD9E-6617-4603-8513-594D5BC9D33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1F1E44BD-E863-4FFE-BF68-08585FE4D0BD}"/>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63124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590-2B7C-4CCA-8DAD-E054D9C0EAA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CD85EE4-2B17-4EAE-868F-66B569A38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B0FFC20-2F70-4BE5-91D3-8E19932331FD}"/>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EEC96A2A-92C2-4D5A-9373-8B95E880F93C}"/>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2BEA136-0743-4785-BBD7-F2D7EC8FCADA}"/>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4528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C6E17-D839-4728-90CC-B4552DB4D7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A261CCE-5A21-45F0-9AEC-3FE97149A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6FF7592-631B-4266-B388-77FEC0407C02}"/>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41530BB5-BE9B-4030-99B3-664C7971D9D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79728EC-768F-4C82-9711-6F38B6F5ACC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51711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E091-5150-48D0-B674-F316D472735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6512CD3-8325-4AD9-BD02-D6E044ECF9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3F962E-686C-456F-89CA-A93F4D415217}"/>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3312B192-D3EB-4FDB-8180-A767D8814E1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6B5C56EB-2627-4A0C-927A-28F84F424A5E}"/>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58883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0DB7-498F-4728-99C9-25841ED3D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2388014-C3D6-4A07-A7EA-DA80E1EC5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10B6A-374C-444B-B46A-7C051E5ABBC1}"/>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6B90F147-2CAA-4B04-8B57-B9AB9AA9B28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BC164F69-69A0-4EEC-9930-B91DB6FBDFF0}"/>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054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F2A0-996D-4792-9636-6BBBC1DB0B6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58B8109-8E7E-41D7-81D9-49B46666E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9D6B6FD-E67B-4975-BD8D-346BBAC79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5C5A5A86-3AC1-4046-9B28-65EF2A5D645C}"/>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6340CF2B-04E3-47A9-81AA-EEAF8FF67361}"/>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3E833E82-1ADB-4E92-811B-BEFD74151C4C}"/>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90343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5F7C-A345-4348-BA69-1902FB767D1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A60EC5A-F74B-4E28-B5F4-6DCA4BB90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8911B-227B-44D0-B5FC-31B921486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C6F33FAC-8F23-40AF-8223-0F5DB4D6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D6D58-0B65-420B-8225-0A7A931E2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EF8C0E2D-B1DB-46B3-9063-33269DC3FFD0}"/>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8" name="Footer Placeholder 7">
            <a:extLst>
              <a:ext uri="{FF2B5EF4-FFF2-40B4-BE49-F238E27FC236}">
                <a16:creationId xmlns:a16="http://schemas.microsoft.com/office/drawing/2014/main" id="{F787389A-4BEA-450A-A4EF-CBF4D3B331A3}"/>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id="{8C225796-628F-48C9-AA47-7512E841B34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72289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D39D-0FB3-4856-81F4-01157D76458A}"/>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07F935F-47DD-417E-81EB-3948231EDDD7}"/>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4" name="Footer Placeholder 3">
            <a:extLst>
              <a:ext uri="{FF2B5EF4-FFF2-40B4-BE49-F238E27FC236}">
                <a16:creationId xmlns:a16="http://schemas.microsoft.com/office/drawing/2014/main" id="{BE31663D-5BFF-4545-B087-BF8A5C143B86}"/>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id="{093408B8-7344-49EB-8901-58E3F1E299E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37305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3C12E-FE1C-491F-B42D-2D230869A639}"/>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3" name="Footer Placeholder 2">
            <a:extLst>
              <a:ext uri="{FF2B5EF4-FFF2-40B4-BE49-F238E27FC236}">
                <a16:creationId xmlns:a16="http://schemas.microsoft.com/office/drawing/2014/main" id="{FEB075C4-14FE-4F30-8BBB-EA2F5D16632F}"/>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id="{5EB2FCE2-F4CC-4779-9D4A-DC2647E48F6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40216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DE89-27D0-40DF-BF7D-2363691D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27F9BCE-AF8A-4426-9683-3E49483D9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E54925A-A8E2-422F-95E5-6487E0FD1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34658-8368-4927-B46E-C696C624A652}"/>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EB0A7162-BA0D-4E13-A8D1-48CE7DA461A9}"/>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77619F99-35F9-4754-AF43-5EA0BB940164}"/>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13642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F3EA-F753-4F62-A715-F0EEA4D8B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D181A7B-CDE0-49F3-A1D6-DAF8A1BAC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id="{89B199C2-5B87-43A9-86C1-FDE961BAD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4CB50-7185-4800-8743-31D2EAEC7928}"/>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C8758466-F787-42C5-BAF9-095A8A583752}"/>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419222A0-E964-4B73-9074-D847A966948B}"/>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83700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A0FEA-B76D-4B53-AE54-7B3372819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F6C0A95-F595-4184-B1E6-0FF6CA489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00899BF-C200-422C-9C89-61C247A5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8A5F0C07-2FB7-4C10-8B81-FC2C4201F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id="{C4EE38B2-8C26-4EBB-BD33-ACBCAA590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D0070-66C2-4766-B4D6-39BCB7566D74}" type="slidenum">
              <a:rPr lang="he-IL" smtClean="0"/>
              <a:t>‹#›</a:t>
            </a:fld>
            <a:endParaRPr lang="he-IL" dirty="0"/>
          </a:p>
        </p:txBody>
      </p:sp>
    </p:spTree>
    <p:extLst>
      <p:ext uri="{BB962C8B-B14F-4D97-AF65-F5344CB8AC3E}">
        <p14:creationId xmlns:p14="http://schemas.microsoft.com/office/powerpoint/2010/main" val="347490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AD88-4A50-48B7-A026-902D0D456530}"/>
              </a:ext>
            </a:extLst>
          </p:cNvPr>
          <p:cNvSpPr>
            <a:spLocks noGrp="1"/>
          </p:cNvSpPr>
          <p:nvPr>
            <p:ph type="ctrTitle"/>
          </p:nvPr>
        </p:nvSpPr>
        <p:spPr>
          <a:xfrm>
            <a:off x="1052053" y="1922105"/>
            <a:ext cx="9144000" cy="1892657"/>
          </a:xfrm>
        </p:spPr>
        <p:txBody>
          <a:bodyPr/>
          <a:lstStyle/>
          <a:p>
            <a:r>
              <a:rPr lang="en-US" b="1" dirty="0">
                <a:solidFill>
                  <a:srgbClr val="7030A0"/>
                </a:solidFill>
                <a:cs typeface="+mn-cs"/>
              </a:rPr>
              <a:t>Concepts in system programming</a:t>
            </a:r>
            <a:endParaRPr lang="he-IL" b="1" dirty="0">
              <a:solidFill>
                <a:srgbClr val="7030A0"/>
              </a:solidFill>
              <a:cs typeface="+mn-cs"/>
            </a:endParaRPr>
          </a:p>
        </p:txBody>
      </p:sp>
    </p:spTree>
    <p:extLst>
      <p:ext uri="{BB962C8B-B14F-4D97-AF65-F5344CB8AC3E}">
        <p14:creationId xmlns:p14="http://schemas.microsoft.com/office/powerpoint/2010/main" val="20702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68D6-3958-4AAB-8BF0-13C14B246E81}"/>
              </a:ext>
            </a:extLst>
          </p:cNvPr>
          <p:cNvSpPr>
            <a:spLocks noGrp="1"/>
          </p:cNvSpPr>
          <p:nvPr>
            <p:ph type="title"/>
          </p:nvPr>
        </p:nvSpPr>
        <p:spPr/>
        <p:txBody>
          <a:bodyPr/>
          <a:lstStyle/>
          <a:p>
            <a:r>
              <a:rPr lang="en-US" b="1" dirty="0">
                <a:solidFill>
                  <a:srgbClr val="7030A0"/>
                </a:solidFill>
              </a:rPr>
              <a:t>Introduction [1]</a:t>
            </a:r>
            <a:endParaRPr lang="he-IL" dirty="0"/>
          </a:p>
        </p:txBody>
      </p:sp>
      <p:sp>
        <p:nvSpPr>
          <p:cNvPr id="3" name="Content Placeholder 2">
            <a:extLst>
              <a:ext uri="{FF2B5EF4-FFF2-40B4-BE49-F238E27FC236}">
                <a16:creationId xmlns:a16="http://schemas.microsoft.com/office/drawing/2014/main" id="{DDB3F363-2979-412C-8583-0F5229F83F8C}"/>
              </a:ext>
            </a:extLst>
          </p:cNvPr>
          <p:cNvSpPr>
            <a:spLocks noGrp="1"/>
          </p:cNvSpPr>
          <p:nvPr>
            <p:ph idx="1"/>
          </p:nvPr>
        </p:nvSpPr>
        <p:spPr>
          <a:xfrm>
            <a:off x="838200" y="1825625"/>
            <a:ext cx="10515600" cy="2167877"/>
          </a:xfrm>
        </p:spPr>
        <p:txBody>
          <a:bodyPr/>
          <a:lstStyle/>
          <a:p>
            <a:pPr marL="0" indent="0">
              <a:buNone/>
            </a:pPr>
            <a:r>
              <a:rPr lang="en-US" dirty="0"/>
              <a:t>A semaphore is a synchronization object that controls access by multiple processes to a common resource in a parallel programming environment.</a:t>
            </a:r>
            <a:endParaRPr lang="he-IL" dirty="0"/>
          </a:p>
        </p:txBody>
      </p:sp>
    </p:spTree>
    <p:extLst>
      <p:ext uri="{BB962C8B-B14F-4D97-AF65-F5344CB8AC3E}">
        <p14:creationId xmlns:p14="http://schemas.microsoft.com/office/powerpoint/2010/main" val="161709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141-872F-4C35-8496-B537C34E5FD1}"/>
              </a:ext>
            </a:extLst>
          </p:cNvPr>
          <p:cNvSpPr>
            <a:spLocks noGrp="1"/>
          </p:cNvSpPr>
          <p:nvPr>
            <p:ph type="title"/>
          </p:nvPr>
        </p:nvSpPr>
        <p:spPr/>
        <p:txBody>
          <a:bodyPr/>
          <a:lstStyle/>
          <a:p>
            <a:r>
              <a:rPr lang="en-US" b="1" dirty="0">
                <a:solidFill>
                  <a:srgbClr val="7030A0"/>
                </a:solidFill>
              </a:rPr>
              <a:t>Introduction [2]</a:t>
            </a:r>
            <a:endParaRPr lang="he-IL" dirty="0"/>
          </a:p>
        </p:txBody>
      </p:sp>
      <p:sp>
        <p:nvSpPr>
          <p:cNvPr id="3" name="Content Placeholder 2">
            <a:extLst>
              <a:ext uri="{FF2B5EF4-FFF2-40B4-BE49-F238E27FC236}">
                <a16:creationId xmlns:a16="http://schemas.microsoft.com/office/drawing/2014/main" id="{A625E4FF-D962-47AC-9D33-E96FC9FFFAD3}"/>
              </a:ext>
            </a:extLst>
          </p:cNvPr>
          <p:cNvSpPr>
            <a:spLocks noGrp="1"/>
          </p:cNvSpPr>
          <p:nvPr>
            <p:ph idx="1"/>
          </p:nvPr>
        </p:nvSpPr>
        <p:spPr/>
        <p:txBody>
          <a:bodyPr/>
          <a:lstStyle/>
          <a:p>
            <a:pPr marL="0" indent="0">
              <a:buNone/>
            </a:pPr>
            <a:r>
              <a:rPr lang="en-US" dirty="0"/>
              <a:t>Semaphores are widely used to control access to files and shared memory. The three basic functionalities associated with semaphores are: set, check and wait.</a:t>
            </a:r>
            <a:endParaRPr lang="he-IL" dirty="0"/>
          </a:p>
        </p:txBody>
      </p:sp>
    </p:spTree>
    <p:extLst>
      <p:ext uri="{BB962C8B-B14F-4D97-AF65-F5344CB8AC3E}">
        <p14:creationId xmlns:p14="http://schemas.microsoft.com/office/powerpoint/2010/main" val="171312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8C89-B269-428B-9B1B-322E6F2D27A9}"/>
              </a:ext>
            </a:extLst>
          </p:cNvPr>
          <p:cNvSpPr>
            <a:spLocks noGrp="1"/>
          </p:cNvSpPr>
          <p:nvPr>
            <p:ph type="title"/>
          </p:nvPr>
        </p:nvSpPr>
        <p:spPr/>
        <p:txBody>
          <a:bodyPr/>
          <a:lstStyle/>
          <a:p>
            <a:r>
              <a:rPr lang="en-US" b="1" dirty="0">
                <a:solidFill>
                  <a:srgbClr val="7030A0"/>
                </a:solidFill>
              </a:rPr>
              <a:t>Introduction [1]</a:t>
            </a:r>
            <a:endParaRPr lang="he-IL" b="1" dirty="0">
              <a:solidFill>
                <a:srgbClr val="7030A0"/>
              </a:solidFill>
            </a:endParaRPr>
          </a:p>
        </p:txBody>
      </p:sp>
      <p:sp>
        <p:nvSpPr>
          <p:cNvPr id="3" name="Content Placeholder 2">
            <a:extLst>
              <a:ext uri="{FF2B5EF4-FFF2-40B4-BE49-F238E27FC236}">
                <a16:creationId xmlns:a16="http://schemas.microsoft.com/office/drawing/2014/main" id="{5BF289D5-B235-485B-B61C-23317A535A7F}"/>
              </a:ext>
            </a:extLst>
          </p:cNvPr>
          <p:cNvSpPr>
            <a:spLocks noGrp="1"/>
          </p:cNvSpPr>
          <p:nvPr>
            <p:ph idx="1"/>
          </p:nvPr>
        </p:nvSpPr>
        <p:spPr>
          <a:xfrm>
            <a:off x="838200" y="1825625"/>
            <a:ext cx="10515600" cy="2923657"/>
          </a:xfrm>
        </p:spPr>
        <p:txBody>
          <a:bodyPr/>
          <a:lstStyle/>
          <a:p>
            <a:pPr marL="0" indent="0">
              <a:buNone/>
            </a:pPr>
            <a:r>
              <a:rPr lang="en-US" dirty="0"/>
              <a:t>A semaphore is an integer variable that allows many processes in a parallel system to manage access to a common resource like a multitasking OS. It is an integer variable (S), and it is initialized with the number of resources in the system. The wait() and signal() methods are the only methods that may modify the semaphore (S) value. When one process modifies the semaphore value, other processes can't modify the semaphore value simultaneously.</a:t>
            </a:r>
          </a:p>
          <a:p>
            <a:endParaRPr lang="en-US" dirty="0"/>
          </a:p>
          <a:p>
            <a:endParaRPr lang="he-IL" dirty="0"/>
          </a:p>
        </p:txBody>
      </p:sp>
    </p:spTree>
    <p:extLst>
      <p:ext uri="{BB962C8B-B14F-4D97-AF65-F5344CB8AC3E}">
        <p14:creationId xmlns:p14="http://schemas.microsoft.com/office/powerpoint/2010/main" val="401656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CCE-5308-49FF-81F1-4F04B0B9A53C}"/>
              </a:ext>
            </a:extLst>
          </p:cNvPr>
          <p:cNvSpPr>
            <a:spLocks noGrp="1"/>
          </p:cNvSpPr>
          <p:nvPr>
            <p:ph type="title"/>
          </p:nvPr>
        </p:nvSpPr>
        <p:spPr/>
        <p:txBody>
          <a:bodyPr/>
          <a:lstStyle/>
          <a:p>
            <a:r>
              <a:rPr lang="en-US" b="1" dirty="0">
                <a:solidFill>
                  <a:srgbClr val="7030A0"/>
                </a:solidFill>
              </a:rPr>
              <a:t>Introduction [2]</a:t>
            </a:r>
            <a:endParaRPr lang="he-IL" dirty="0"/>
          </a:p>
        </p:txBody>
      </p:sp>
      <p:sp>
        <p:nvSpPr>
          <p:cNvPr id="3" name="Content Placeholder 2">
            <a:extLst>
              <a:ext uri="{FF2B5EF4-FFF2-40B4-BE49-F238E27FC236}">
                <a16:creationId xmlns:a16="http://schemas.microsoft.com/office/drawing/2014/main" id="{5DBDD553-68DD-4598-8C46-7DDAF2E3C81F}"/>
              </a:ext>
            </a:extLst>
          </p:cNvPr>
          <p:cNvSpPr>
            <a:spLocks noGrp="1"/>
          </p:cNvSpPr>
          <p:nvPr>
            <p:ph idx="1"/>
          </p:nvPr>
        </p:nvSpPr>
        <p:spPr>
          <a:xfrm>
            <a:off x="838200" y="1825625"/>
            <a:ext cx="10515600" cy="2027918"/>
          </a:xfrm>
        </p:spPr>
        <p:txBody>
          <a:bodyPr/>
          <a:lstStyle/>
          <a:p>
            <a:pPr marL="0" indent="0">
              <a:buNone/>
            </a:pPr>
            <a:r>
              <a:rPr lang="en-US" dirty="0"/>
              <a:t>A useful way to think of a semaphore as used in a real-world system is as a record of how many units of a particular resource are available, coupled with operations to adjust that record safely (i.e., to avoid race conditions) as units are acquired or become free, and, if necessary, wait until a unit of the resource becomes available.</a:t>
            </a:r>
            <a:endParaRPr lang="he-IL" dirty="0"/>
          </a:p>
          <a:p>
            <a:endParaRPr lang="he-IL" dirty="0"/>
          </a:p>
        </p:txBody>
      </p:sp>
    </p:spTree>
    <p:extLst>
      <p:ext uri="{BB962C8B-B14F-4D97-AF65-F5344CB8AC3E}">
        <p14:creationId xmlns:p14="http://schemas.microsoft.com/office/powerpoint/2010/main" val="263795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598FA-585B-4479-8312-127542D597D1}"/>
              </a:ext>
            </a:extLst>
          </p:cNvPr>
          <p:cNvSpPr>
            <a:spLocks noGrp="1"/>
          </p:cNvSpPr>
          <p:nvPr>
            <p:ph idx="1"/>
          </p:nvPr>
        </p:nvSpPr>
        <p:spPr>
          <a:xfrm>
            <a:off x="3866535" y="2231922"/>
            <a:ext cx="4284407" cy="4525144"/>
          </a:xfrm>
        </p:spPr>
        <p:txBody>
          <a:bodyPr>
            <a:normAutofit/>
          </a:bodyPr>
          <a:lstStyle/>
          <a:p>
            <a:pPr marL="0" indent="0">
              <a:buNone/>
            </a:pPr>
            <a:r>
              <a:rPr lang="en-US" sz="8000" dirty="0">
                <a:solidFill>
                  <a:srgbClr val="7030A0"/>
                </a:solidFill>
              </a:rPr>
              <a:t>Thread</a:t>
            </a:r>
            <a:endParaRPr lang="he-IL" sz="8000" dirty="0">
              <a:solidFill>
                <a:srgbClr val="7030A0"/>
              </a:solidFill>
            </a:endParaRPr>
          </a:p>
        </p:txBody>
      </p:sp>
    </p:spTree>
    <p:extLst>
      <p:ext uri="{BB962C8B-B14F-4D97-AF65-F5344CB8AC3E}">
        <p14:creationId xmlns:p14="http://schemas.microsoft.com/office/powerpoint/2010/main" val="15300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0603-F192-40A1-9FB5-748E60FEC4D7}"/>
              </a:ext>
            </a:extLst>
          </p:cNvPr>
          <p:cNvSpPr>
            <a:spLocks noGrp="1"/>
          </p:cNvSpPr>
          <p:nvPr>
            <p:ph type="title"/>
          </p:nvPr>
        </p:nvSpPr>
        <p:spPr>
          <a:xfrm>
            <a:off x="695325" y="500062"/>
            <a:ext cx="10515600" cy="1325563"/>
          </a:xfrm>
        </p:spPr>
        <p:txBody>
          <a:bodyPr/>
          <a:lstStyle/>
          <a:p>
            <a:r>
              <a:rPr lang="en-US" b="1" dirty="0">
                <a:solidFill>
                  <a:srgbClr val="7030A0"/>
                </a:solidFill>
              </a:rPr>
              <a:t>Thread Concept in Java</a:t>
            </a:r>
            <a:br>
              <a:rPr lang="en-US"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639AFD35-EFA6-4C1E-BF52-3A1237846A72}"/>
              </a:ext>
            </a:extLst>
          </p:cNvPr>
          <p:cNvSpPr>
            <a:spLocks noGrp="1"/>
          </p:cNvSpPr>
          <p:nvPr>
            <p:ph idx="1"/>
          </p:nvPr>
        </p:nvSpPr>
        <p:spPr>
          <a:xfrm>
            <a:off x="838200" y="1825626"/>
            <a:ext cx="10515600" cy="1325564"/>
          </a:xfrm>
        </p:spPr>
        <p:txBody>
          <a:bodyPr/>
          <a:lstStyle/>
          <a:p>
            <a:pPr marL="0" indent="0">
              <a:buNone/>
            </a:pPr>
            <a:r>
              <a:rPr lang="en-US" dirty="0"/>
              <a:t>A Thread is a very light-weighted process. smallest part of the process, allows a program to operate more efficiently, running multiple tasks simultaneously.</a:t>
            </a:r>
          </a:p>
        </p:txBody>
      </p:sp>
    </p:spTree>
    <p:extLst>
      <p:ext uri="{BB962C8B-B14F-4D97-AF65-F5344CB8AC3E}">
        <p14:creationId xmlns:p14="http://schemas.microsoft.com/office/powerpoint/2010/main" val="25762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C20C-3A23-42B9-8A0B-6C2C44ABE905}"/>
              </a:ext>
            </a:extLst>
          </p:cNvPr>
          <p:cNvSpPr>
            <a:spLocks noGrp="1"/>
          </p:cNvSpPr>
          <p:nvPr>
            <p:ph type="title"/>
          </p:nvPr>
        </p:nvSpPr>
        <p:spPr/>
        <p:txBody>
          <a:bodyPr/>
          <a:lstStyle/>
          <a:p>
            <a:r>
              <a:rPr lang="en-US" b="1" dirty="0">
                <a:solidFill>
                  <a:srgbClr val="7030A0"/>
                </a:solidFill>
              </a:rPr>
              <a:t>Begin</a:t>
            </a:r>
            <a:endParaRPr lang="he-IL" b="1" dirty="0">
              <a:solidFill>
                <a:srgbClr val="7030A0"/>
              </a:solidFill>
            </a:endParaRPr>
          </a:p>
        </p:txBody>
      </p:sp>
      <p:sp>
        <p:nvSpPr>
          <p:cNvPr id="3" name="Content Placeholder 2">
            <a:extLst>
              <a:ext uri="{FF2B5EF4-FFF2-40B4-BE49-F238E27FC236}">
                <a16:creationId xmlns:a16="http://schemas.microsoft.com/office/drawing/2014/main" id="{B7E6EF7A-30D7-4C57-85F6-3B1BFD32B8F1}"/>
              </a:ext>
            </a:extLst>
          </p:cNvPr>
          <p:cNvSpPr>
            <a:spLocks noGrp="1"/>
          </p:cNvSpPr>
          <p:nvPr>
            <p:ph idx="1"/>
          </p:nvPr>
        </p:nvSpPr>
        <p:spPr>
          <a:xfrm>
            <a:off x="838200" y="1825625"/>
            <a:ext cx="10515600" cy="1325563"/>
          </a:xfrm>
        </p:spPr>
        <p:txBody>
          <a:bodyPr/>
          <a:lstStyle/>
          <a:p>
            <a:pPr marL="0" indent="0">
              <a:buNone/>
            </a:pPr>
            <a:r>
              <a:rPr lang="en-US" dirty="0"/>
              <a:t>A </a:t>
            </a:r>
            <a:r>
              <a:rPr lang="en-US" b="1" dirty="0"/>
              <a:t>thread</a:t>
            </a:r>
            <a:r>
              <a:rPr lang="en-US" dirty="0"/>
              <a:t> of execution is the smallest sequence of programmed instructions. Can be managed independently by a scheduler, which is typically a part of the operating system.</a:t>
            </a:r>
            <a:endParaRPr lang="he-IL" dirty="0"/>
          </a:p>
        </p:txBody>
      </p:sp>
    </p:spTree>
    <p:extLst>
      <p:ext uri="{BB962C8B-B14F-4D97-AF65-F5344CB8AC3E}">
        <p14:creationId xmlns:p14="http://schemas.microsoft.com/office/powerpoint/2010/main" val="25315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E71-92F9-484D-BBB1-D425EE0D5462}"/>
              </a:ext>
            </a:extLst>
          </p:cNvPr>
          <p:cNvSpPr>
            <a:spLocks noGrp="1"/>
          </p:cNvSpPr>
          <p:nvPr>
            <p:ph type="title"/>
          </p:nvPr>
        </p:nvSpPr>
        <p:spPr>
          <a:xfrm>
            <a:off x="922175" y="494522"/>
            <a:ext cx="10515600" cy="617668"/>
          </a:xfrm>
        </p:spPr>
        <p:txBody>
          <a:bodyPr>
            <a:normAutofit fontScale="90000"/>
          </a:bodyPr>
          <a:lstStyle/>
          <a:p>
            <a:r>
              <a:rPr lang="en-US" b="1" dirty="0">
                <a:solidFill>
                  <a:srgbClr val="7030A0"/>
                </a:solidFill>
              </a:rPr>
              <a:t>…</a:t>
            </a:r>
            <a:endParaRPr lang="he-IL" b="1" dirty="0">
              <a:solidFill>
                <a:srgbClr val="7030A0"/>
              </a:solidFill>
            </a:endParaRPr>
          </a:p>
        </p:txBody>
      </p:sp>
      <p:sp>
        <p:nvSpPr>
          <p:cNvPr id="3" name="Content Placeholder 2">
            <a:extLst>
              <a:ext uri="{FF2B5EF4-FFF2-40B4-BE49-F238E27FC236}">
                <a16:creationId xmlns:a16="http://schemas.microsoft.com/office/drawing/2014/main" id="{9A82DE56-A2A2-4447-8E26-52A2CB9DC33B}"/>
              </a:ext>
            </a:extLst>
          </p:cNvPr>
          <p:cNvSpPr>
            <a:spLocks noGrp="1"/>
          </p:cNvSpPr>
          <p:nvPr>
            <p:ph idx="1"/>
          </p:nvPr>
        </p:nvSpPr>
        <p:spPr>
          <a:xfrm>
            <a:off x="716902" y="1816296"/>
            <a:ext cx="10515600" cy="1962602"/>
          </a:xfrm>
        </p:spPr>
        <p:txBody>
          <a:bodyPr/>
          <a:lstStyle/>
          <a:p>
            <a:pPr marL="0" indent="0">
              <a:buNone/>
            </a:pPr>
            <a:r>
              <a:rPr lang="en-US" dirty="0"/>
              <a:t>All the tasks are executed without affecting the main program. </a:t>
            </a:r>
            <a:br>
              <a:rPr lang="en-US" dirty="0"/>
            </a:br>
            <a:r>
              <a:rPr lang="en-US" dirty="0"/>
              <a:t>In a program or process, all the threads have their own separate path for execution. Each thread of a process is independent. With a Thread we can perform multiple activities within a single process.</a:t>
            </a:r>
          </a:p>
          <a:p>
            <a:pPr marL="0" indent="0">
              <a:buNone/>
            </a:pPr>
            <a:endParaRPr lang="en-US" dirty="0"/>
          </a:p>
          <a:p>
            <a:endParaRPr lang="en-US" dirty="0"/>
          </a:p>
          <a:p>
            <a:endParaRPr lang="he-IL" dirty="0"/>
          </a:p>
        </p:txBody>
      </p:sp>
    </p:spTree>
    <p:extLst>
      <p:ext uri="{BB962C8B-B14F-4D97-AF65-F5344CB8AC3E}">
        <p14:creationId xmlns:p14="http://schemas.microsoft.com/office/powerpoint/2010/main" val="256829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DE25-B4ED-4D29-801A-3FA8BC2EF467}"/>
              </a:ext>
            </a:extLst>
          </p:cNvPr>
          <p:cNvSpPr>
            <a:spLocks noGrp="1"/>
          </p:cNvSpPr>
          <p:nvPr>
            <p:ph type="title"/>
          </p:nvPr>
        </p:nvSpPr>
        <p:spPr/>
        <p:txBody>
          <a:bodyPr/>
          <a:lstStyle/>
          <a:p>
            <a:r>
              <a:rPr lang="en-US" b="1" dirty="0">
                <a:solidFill>
                  <a:srgbClr val="7030A0"/>
                </a:solidFill>
              </a:rPr>
              <a:t>Extra</a:t>
            </a:r>
            <a:endParaRPr lang="he-IL" b="1" dirty="0">
              <a:solidFill>
                <a:srgbClr val="7030A0"/>
              </a:solidFill>
            </a:endParaRPr>
          </a:p>
        </p:txBody>
      </p:sp>
      <p:sp>
        <p:nvSpPr>
          <p:cNvPr id="3" name="Content Placeholder 2">
            <a:extLst>
              <a:ext uri="{FF2B5EF4-FFF2-40B4-BE49-F238E27FC236}">
                <a16:creationId xmlns:a16="http://schemas.microsoft.com/office/drawing/2014/main" id="{F8F061F2-E093-4EA6-8CDF-9A80A1351B2A}"/>
              </a:ext>
            </a:extLst>
          </p:cNvPr>
          <p:cNvSpPr>
            <a:spLocks noGrp="1"/>
          </p:cNvSpPr>
          <p:nvPr>
            <p:ph idx="1"/>
          </p:nvPr>
        </p:nvSpPr>
        <p:spPr>
          <a:xfrm>
            <a:off x="648419" y="1690688"/>
            <a:ext cx="10515600" cy="2228169"/>
          </a:xfrm>
        </p:spPr>
        <p:txBody>
          <a:bodyPr/>
          <a:lstStyle/>
          <a:p>
            <a:pPr marL="0" indent="0">
              <a:buNone/>
            </a:pPr>
            <a:r>
              <a:rPr lang="en-US" dirty="0"/>
              <a:t>The implementation of threads and processes differs between operating systems, but thread is a component of a process.</a:t>
            </a:r>
          </a:p>
          <a:p>
            <a:pPr marL="0" indent="0">
              <a:buNone/>
            </a:pPr>
            <a:r>
              <a:rPr lang="en-US" dirty="0"/>
              <a:t>Multiple threads of a given process may be executed concurrently, sharing resources such as memory, while different processes do not share these resources.</a:t>
            </a:r>
            <a:endParaRPr lang="he-IL" dirty="0"/>
          </a:p>
          <a:p>
            <a:endParaRPr lang="he-IL" dirty="0"/>
          </a:p>
        </p:txBody>
      </p:sp>
    </p:spTree>
    <p:extLst>
      <p:ext uri="{BB962C8B-B14F-4D97-AF65-F5344CB8AC3E}">
        <p14:creationId xmlns:p14="http://schemas.microsoft.com/office/powerpoint/2010/main" val="4174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DF56-EED5-401D-B0B9-243D33326A21}"/>
              </a:ext>
            </a:extLst>
          </p:cNvPr>
          <p:cNvSpPr>
            <a:spLocks noGrp="1"/>
          </p:cNvSpPr>
          <p:nvPr>
            <p:ph type="title"/>
          </p:nvPr>
        </p:nvSpPr>
        <p:spPr>
          <a:xfrm>
            <a:off x="626237" y="681037"/>
            <a:ext cx="10515600" cy="1325563"/>
          </a:xfrm>
        </p:spPr>
        <p:txBody>
          <a:bodyPr>
            <a:normAutofit fontScale="90000"/>
          </a:bodyPr>
          <a:lstStyle/>
          <a:p>
            <a:r>
              <a:rPr lang="en-US" b="1" dirty="0">
                <a:solidFill>
                  <a:srgbClr val="7030A0"/>
                </a:solidFill>
              </a:rPr>
              <a:t>Creating Thread</a:t>
            </a:r>
            <a:br>
              <a:rPr lang="en-US" b="1" dirty="0">
                <a:solidFill>
                  <a:srgbClr val="7030A0"/>
                </a:solidFill>
              </a:rPr>
            </a:br>
            <a:br>
              <a:rPr lang="he-IL"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30E9F0EB-E663-472F-859B-949B6A48AA99}"/>
              </a:ext>
            </a:extLst>
          </p:cNvPr>
          <p:cNvSpPr>
            <a:spLocks noGrp="1"/>
          </p:cNvSpPr>
          <p:nvPr>
            <p:ph idx="1"/>
          </p:nvPr>
        </p:nvSpPr>
        <p:spPr>
          <a:xfrm>
            <a:off x="838200" y="1825625"/>
            <a:ext cx="10515600" cy="1486742"/>
          </a:xfrm>
        </p:spPr>
        <p:txBody>
          <a:bodyPr/>
          <a:lstStyle/>
          <a:p>
            <a:pPr marL="0" indent="0">
              <a:buNone/>
            </a:pPr>
            <a:r>
              <a:rPr lang="en-US" dirty="0"/>
              <a:t>A thread is created either by the Runnable Interface, or by extending the Thread class. These are the only two ways through which we can create a thread.</a:t>
            </a:r>
          </a:p>
          <a:p>
            <a:endParaRPr lang="he-IL" dirty="0"/>
          </a:p>
        </p:txBody>
      </p:sp>
    </p:spTree>
    <p:extLst>
      <p:ext uri="{BB962C8B-B14F-4D97-AF65-F5344CB8AC3E}">
        <p14:creationId xmlns:p14="http://schemas.microsoft.com/office/powerpoint/2010/main" val="234373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627254-BE86-4D12-B2A9-E77C3FF61AA2}"/>
              </a:ext>
            </a:extLst>
          </p:cNvPr>
          <p:cNvSpPr>
            <a:spLocks noGrp="1"/>
          </p:cNvSpPr>
          <p:nvPr>
            <p:ph idx="1"/>
          </p:nvPr>
        </p:nvSpPr>
        <p:spPr>
          <a:xfrm>
            <a:off x="3097161" y="2332856"/>
            <a:ext cx="5211097" cy="4525144"/>
          </a:xfrm>
        </p:spPr>
        <p:txBody>
          <a:bodyPr>
            <a:normAutofit/>
          </a:bodyPr>
          <a:lstStyle/>
          <a:p>
            <a:pPr marL="0" indent="0">
              <a:buNone/>
            </a:pPr>
            <a:r>
              <a:rPr lang="en-US" sz="8000" dirty="0">
                <a:solidFill>
                  <a:srgbClr val="7030A0"/>
                </a:solidFill>
              </a:rPr>
              <a:t>Semaphore</a:t>
            </a:r>
            <a:endParaRPr lang="he-IL" sz="8000" dirty="0">
              <a:solidFill>
                <a:srgbClr val="7030A0"/>
              </a:solidFill>
            </a:endParaRPr>
          </a:p>
        </p:txBody>
      </p:sp>
    </p:spTree>
    <p:extLst>
      <p:ext uri="{BB962C8B-B14F-4D97-AF65-F5344CB8AC3E}">
        <p14:creationId xmlns:p14="http://schemas.microsoft.com/office/powerpoint/2010/main" val="371177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E8F-40EE-4E71-BC22-77102AA4D3D3}"/>
              </a:ext>
            </a:extLst>
          </p:cNvPr>
          <p:cNvSpPr>
            <a:spLocks noGrp="1"/>
          </p:cNvSpPr>
          <p:nvPr>
            <p:ph type="title"/>
          </p:nvPr>
        </p:nvSpPr>
        <p:spPr/>
        <p:txBody>
          <a:bodyPr/>
          <a:lstStyle/>
          <a:p>
            <a:r>
              <a:rPr lang="en-US" b="1" dirty="0">
                <a:solidFill>
                  <a:srgbClr val="7030A0"/>
                </a:solidFill>
              </a:rPr>
              <a:t>Introduction</a:t>
            </a:r>
            <a:endParaRPr lang="he-IL" dirty="0"/>
          </a:p>
        </p:txBody>
      </p:sp>
      <p:sp>
        <p:nvSpPr>
          <p:cNvPr id="3" name="Content Placeholder 2">
            <a:extLst>
              <a:ext uri="{FF2B5EF4-FFF2-40B4-BE49-F238E27FC236}">
                <a16:creationId xmlns:a16="http://schemas.microsoft.com/office/drawing/2014/main" id="{24D7A592-B737-4099-BFB0-C4F458794093}"/>
              </a:ext>
            </a:extLst>
          </p:cNvPr>
          <p:cNvSpPr>
            <a:spLocks noGrp="1"/>
          </p:cNvSpPr>
          <p:nvPr>
            <p:ph idx="1"/>
          </p:nvPr>
        </p:nvSpPr>
        <p:spPr>
          <a:xfrm>
            <a:off x="838200" y="1825625"/>
            <a:ext cx="10515600" cy="1803983"/>
          </a:xfrm>
        </p:spPr>
        <p:txBody>
          <a:bodyPr>
            <a:normAutofit lnSpcReduction="10000"/>
          </a:bodyPr>
          <a:lstStyle/>
          <a:p>
            <a:pPr marL="0" indent="0">
              <a:buNone/>
            </a:pPr>
            <a:r>
              <a:rPr lang="en-US" dirty="0"/>
              <a:t>In computer science, a semaphore is a variable or abstract data type. Used to control access to a common resource by multiple threads. Semaphores are a type of synchronization primitives. A trivial semaphore is a plain variable that is changed depending on programmer-defined conditions.</a:t>
            </a:r>
            <a:endParaRPr lang="he-IL" dirty="0"/>
          </a:p>
          <a:p>
            <a:pPr marL="0" indent="0">
              <a:buNone/>
            </a:pPr>
            <a:endParaRPr lang="he-IL" dirty="0"/>
          </a:p>
        </p:txBody>
      </p:sp>
    </p:spTree>
    <p:extLst>
      <p:ext uri="{BB962C8B-B14F-4D97-AF65-F5344CB8AC3E}">
        <p14:creationId xmlns:p14="http://schemas.microsoft.com/office/powerpoint/2010/main" val="8781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473</Words>
  <Application>Microsoft Office PowerPoint</Application>
  <PresentationFormat>Widescreen</PresentationFormat>
  <Paragraphs>25</Paragraphs>
  <Slides>13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Concepts in system programming</vt:lpstr>
      <vt:lpstr>PowerPoint Presentation</vt:lpstr>
      <vt:lpstr>Thread Concept in Java </vt:lpstr>
      <vt:lpstr>Begin</vt:lpstr>
      <vt:lpstr>…</vt:lpstr>
      <vt:lpstr>Extra</vt:lpstr>
      <vt:lpstr>Creating Thread  </vt:lpstr>
      <vt:lpstr>PowerPoint Presentation</vt:lpstr>
      <vt:lpstr>Introduction</vt:lpstr>
      <vt:lpstr>Introduction [1]</vt:lpstr>
      <vt:lpstr>Introduction [2]</vt:lpstr>
      <vt:lpstr>Introduction [1]</vt:lpstr>
      <vt:lpstr>Introduction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Tair Farangi</dc:creator>
  <cp:lastModifiedBy>tair farangi</cp:lastModifiedBy>
  <cp:revision>63</cp:revision>
  <dcterms:modified xsi:type="dcterms:W3CDTF">2022-05-18T21:21:26Z</dcterms:modified>
</cp:coreProperties>
</file>