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9"/>
  </p:notesMasterIdLst>
  <p:sldIdLst>
    <p:sldId id="286" r:id="rId2"/>
    <p:sldId id="403" r:id="rId3"/>
    <p:sldId id="288" r:id="rId4"/>
    <p:sldId id="334" r:id="rId5"/>
    <p:sldId id="387" r:id="rId6"/>
    <p:sldId id="404" r:id="rId7"/>
    <p:sldId id="290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103" autoAdjust="0"/>
    <p:restoredTop sz="78519" autoAdjust="0"/>
  </p:normalViewPr>
  <p:slideViewPr>
    <p:cSldViewPr snapToGrid="0">
      <p:cViewPr varScale="1">
        <p:scale>
          <a:sx n="56" d="100"/>
          <a:sy n="56" d="100"/>
        </p:scale>
        <p:origin x="73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-346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39CA35F-CF30-498C-A37F-E4B404332AB8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5AD9268-538E-4092-8F5E-6C9D5D0C42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542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e.wikipedia.org/wiki/%D7%90%D7%9C%D7%92%D7%95%D7%A8%D7%99%D7%AA%D7%9D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e.wikipedia.org/wiki/%D7%9E%D7%97%D7%A9%D7%91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פתיחה- שם המאמר כותבים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206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7775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למידת מכונה- מושגים בסיסיים + דיון .. הם כבר אמורים להכיר</a:t>
            </a:r>
          </a:p>
          <a:p>
            <a:endParaRPr lang="he-IL" dirty="0"/>
          </a:p>
          <a:p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התחום עוסק בפיתוח </a:t>
            </a:r>
            <a:r>
              <a:rPr lang="he-IL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אלגוריתם"/>
              </a:rPr>
              <a:t>אלגוריתמים</a:t>
            </a:r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המיועדים לאפשר ל</a:t>
            </a:r>
            <a:r>
              <a:rPr lang="he-IL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מחשב"/>
              </a:rPr>
              <a:t>מחשב</a:t>
            </a:r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ללמוד מתוך דוגמאות, ופועל במגוון משימות חישוביות בהן התכנות הקלאסי אינו אפשרי.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8256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המשך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5641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3807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הסבר כללי בע"פ +</a:t>
            </a:r>
            <a:r>
              <a:rPr lang="en-US" dirty="0"/>
              <a:t> </a:t>
            </a:r>
            <a:r>
              <a:rPr lang="he-IL" dirty="0"/>
              <a:t>דוגמאות</a:t>
            </a:r>
            <a:br>
              <a:rPr lang="en-US" dirty="0"/>
            </a:br>
            <a:r>
              <a:rPr lang="he-IL" dirty="0"/>
              <a:t>הכללה לדוגמאות חדשות – היכולת </a:t>
            </a:r>
            <a:r>
              <a:rPr lang="he-IL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של המודל שלך להסתגל כראוי לנתונים חדשים שלא נראו בעבר, שנלקחו מאותה התפלגות כמו זו ששימשה ליצירת המודל.</a:t>
            </a:r>
            <a:endParaRPr lang="he-IL" dirty="0"/>
          </a:p>
          <a:p>
            <a:r>
              <a:rPr lang="he-IL" dirty="0"/>
              <a:t>הפחתת ממדים</a:t>
            </a:r>
          </a:p>
          <a:p>
            <a:r>
              <a:rPr lang="he-IL" dirty="0"/>
              <a:t>עיבוד שפה טבעית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269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D003E9-0FAC-481A-8A21-034FFFF1E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5AC6604-873A-4C0C-A354-A3F16E07F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9C5E338-CB66-4CA3-871B-4C1A097A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99CAF53-485F-436D-BA37-DD0A8F08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EC886B0-3DCB-4170-AD74-CD0DDB9D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198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379335-121D-42C4-977B-4F8CDE7A6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9F91391-0789-4494-A4A9-F02FB1C61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C40E0BD-5A86-4479-B61B-5988B05B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A63E1B7-D174-4202-9DCC-F7589F04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A44746D-22B1-41AC-9F72-4BD8CD4C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969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C78418C-A2C6-490B-8FCC-877BE6487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3A69FA0-9889-440D-8A79-85CA99606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6663E87-CF25-4A91-94EC-5DBDABC9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5BA8885-8265-4B3F-A304-853F8825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CFCCDCB-2888-4923-9B54-9CF58C53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263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831684-A3D0-484C-8926-608000BAA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2BEEE76-A4BE-4CC6-92E1-25DEF491D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52823CA-AC5F-4E9C-9C52-D963D3FB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2D2CEFC-CF05-4C36-A067-A4BB9CDD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24169B2-9C78-47EC-BC0E-33E7CB53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263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53766D-85CE-4ED2-A557-FA8601F0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03E22DB-0274-4E49-B8AF-925C9B7C7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12841CA-9D0F-4BFB-831A-60536A2F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820738A-A664-47B5-B080-2378F650B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831AE2C-9E34-4B2C-BE2D-833F0605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838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63A551-FDD6-42BC-B053-62BA1A6B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E35FA9-2FF0-4A65-9B64-C6F23211D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E18AEDB-2279-4FD7-B446-26C3CFC93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3585FDC-E1A9-47D2-9460-58309FB9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EF096D1-F1B0-432D-9026-E9A514DB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41025DF-CC40-4724-B93D-A3343457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64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390F7F-BFAA-44EA-8AC0-4046262D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D9B1BEA-48C2-42BF-B16F-EE77E8461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1D3A5CF-36B0-49E5-8EE9-3F8C837AD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07371BF-7848-4421-8CB7-0E9EB09A5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2BF5D90-A756-41EE-8CE5-CC9CF9513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A8CA423-0500-46D2-BDFB-49A647BB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292D920-1530-412E-A0FA-1C566F3E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2571F30-AAB3-4F0F-A65E-D6B3DEEB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424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C0986C-04FD-4F3E-902B-156B1D72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6796B8D8-F559-4BB6-94A8-BDDACA902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3E19514-A118-46E9-8F69-BFB292E31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9320253-C37D-4A86-985D-4650A4FE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582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D552B0F-5AEA-4971-8468-11C2587FD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2DD9A89C-FD77-4947-A69C-40302271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8AE36D1-17E4-418C-B7B5-A6F4B824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031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C1CE92-8EA2-41D5-949D-A23A80A3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67EE41D-3C2F-4558-BBEA-4A59D8D9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B4E52ED-C4F3-4FDA-90B9-D44BE5DCF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3AD167B-87DD-471A-AE9F-0048EDAA2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FD25BAE-315E-474A-865B-6F37DA83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EFF7BBF-3FA2-42AD-964B-767F76F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77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08D56F-8518-4BFC-B6F2-D13FCB867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AB8F4A1-E860-4C88-A60D-92FA98D88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28490F9-7119-4A14-8285-55BD84D41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6EECCDB-B768-48C5-9CD0-26CF617E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831E1F3-34AA-4233-AEDD-8A72D178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7BA6141-D130-4CEF-A7C7-D80D51E0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487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22F898C-ECEA-45C2-8853-C2D64BF3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1DCD764-A47C-48DF-BB6F-547A7978B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C435628-718B-4C36-84DC-15A738A3F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0ED0C-7ADE-460C-BE75-9767167AE7C5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7568799-8C78-4898-825E-ADD820EA3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7259503-F77E-4EFE-AC32-78305E58B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178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1">
            <a:extLst>
              <a:ext uri="{FF2B5EF4-FFF2-40B4-BE49-F238E27FC236}">
                <a16:creationId xmlns:a16="http://schemas.microsoft.com/office/drawing/2014/main" id="{1FF3C46F-92A1-4D2A-AF4D-5625790FAC81}"/>
              </a:ext>
            </a:extLst>
          </p:cNvPr>
          <p:cNvSpPr txBox="1">
            <a:spLocks/>
          </p:cNvSpPr>
          <p:nvPr/>
        </p:nvSpPr>
        <p:spPr>
          <a:xfrm>
            <a:off x="-43071" y="1013351"/>
            <a:ext cx="12235071" cy="2212422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0" i="0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Review of Machine Learning Algorithms for</a:t>
            </a:r>
          </a:p>
          <a:p>
            <a:pPr algn="ctr"/>
            <a:r>
              <a:rPr lang="en-US" b="0" i="0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Text-Documents Classification</a:t>
            </a:r>
            <a:endParaRPr lang="en-US" sz="403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2E50B174-1151-4FC3-8279-106732658605}"/>
              </a:ext>
            </a:extLst>
          </p:cNvPr>
          <p:cNvSpPr txBox="1"/>
          <p:nvPr/>
        </p:nvSpPr>
        <p:spPr>
          <a:xfrm>
            <a:off x="190500" y="5388980"/>
            <a:ext cx="3143250" cy="1497300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Moran</a:t>
            </a: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Abitbul</a:t>
            </a:r>
            <a:endParaRPr lang="he-IL" sz="2400" dirty="0">
              <a:solidFill>
                <a:srgbClr val="00206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arangi</a:t>
            </a:r>
            <a:endParaRPr lang="he-IL" sz="2400" dirty="0">
              <a:solidFill>
                <a:srgbClr val="00206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401B9F85-5698-41E7-AA8D-20C0818B5E7A}"/>
              </a:ext>
            </a:extLst>
          </p:cNvPr>
          <p:cNvSpPr txBox="1"/>
          <p:nvPr/>
        </p:nvSpPr>
        <p:spPr>
          <a:xfrm>
            <a:off x="95250" y="3429000"/>
            <a:ext cx="12001500" cy="1113145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ctr" rtl="0"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Aurangzeb Khan, </a:t>
            </a:r>
            <a:r>
              <a:rPr lang="en-US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Baharum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Baharudin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Lam Hong Lee*, </a:t>
            </a:r>
            <a:r>
              <a:rPr lang="en-US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Khairullah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khan</a:t>
            </a:r>
            <a:b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 2010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lnSpc>
                <a:spcPct val="150000"/>
              </a:lnSpc>
            </a:pPr>
            <a:endParaRPr lang="he-IL" sz="24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80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40F6A0E-9980-4F42-A39C-2364B60054B9}"/>
              </a:ext>
            </a:extLst>
          </p:cNvPr>
          <p:cNvSpPr txBox="1"/>
          <p:nvPr/>
        </p:nvSpPr>
        <p:spPr>
          <a:xfrm>
            <a:off x="707367" y="396815"/>
            <a:ext cx="7729267" cy="1017916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6600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Outline</a:t>
            </a:r>
            <a:endParaRPr lang="he-IL" sz="6600" dirty="0">
              <a:solidFill>
                <a:srgbClr val="00B0F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9F1BB28-B866-444F-BA7C-EDAC928ED79C}"/>
              </a:ext>
            </a:extLst>
          </p:cNvPr>
          <p:cNvSpPr txBox="1"/>
          <p:nvPr/>
        </p:nvSpPr>
        <p:spPr>
          <a:xfrm>
            <a:off x="1009650" y="1686807"/>
            <a:ext cx="12725399" cy="4340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Definitions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 Algorithm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 for market prediction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25113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120CF432-8CD9-4DE8-9F40-D8DD9E8C9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870" y="4105192"/>
            <a:ext cx="5247523" cy="2632038"/>
          </a:xfrm>
          <a:prstGeom prst="rect">
            <a:avLst/>
          </a:pr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4D2AA6D-0FC3-4ED6-840A-01A2DAF38E72}"/>
              </a:ext>
            </a:extLst>
          </p:cNvPr>
          <p:cNvSpPr txBox="1"/>
          <p:nvPr/>
        </p:nvSpPr>
        <p:spPr>
          <a:xfrm>
            <a:off x="396814" y="499867"/>
            <a:ext cx="5247523" cy="817175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4400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Definitions [1] </a:t>
            </a:r>
            <a:endParaRPr lang="he-IL" sz="4400" dirty="0">
              <a:solidFill>
                <a:srgbClr val="00B0F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333A237-980A-41BD-97B9-8744AE1732AD}"/>
              </a:ext>
            </a:extLst>
          </p:cNvPr>
          <p:cNvSpPr txBox="1"/>
          <p:nvPr/>
        </p:nvSpPr>
        <p:spPr>
          <a:xfrm>
            <a:off x="517585" y="2112981"/>
            <a:ext cx="11674415" cy="2632038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Machine Learning:</a:t>
            </a:r>
          </a:p>
          <a:p>
            <a:pPr lvl="1" algn="l" rtl="0"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 the computer to learn from examples. Runs on a variety of computational tasks where classic programming is not possible.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Supervised Learning. Unsupervised Learning. Reinforcement Learning.</a:t>
            </a:r>
          </a:p>
          <a:p>
            <a:pPr algn="l" rtl="0">
              <a:lnSpc>
                <a:spcPct val="150000"/>
              </a:lnSpc>
            </a:pPr>
            <a:endParaRPr lang="he-IL" sz="28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48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1">
            <a:extLst>
              <a:ext uri="{FF2B5EF4-FFF2-40B4-BE49-F238E27FC236}">
                <a16:creationId xmlns:a16="http://schemas.microsoft.com/office/drawing/2014/main" id="{1FF3C46F-92A1-4D2A-AF4D-5625790FAC81}"/>
              </a:ext>
            </a:extLst>
          </p:cNvPr>
          <p:cNvSpPr txBox="1">
            <a:spLocks/>
          </p:cNvSpPr>
          <p:nvPr/>
        </p:nvSpPr>
        <p:spPr>
          <a:xfrm>
            <a:off x="235857" y="4119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4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he-IL" sz="4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efinitions  [2] </a:t>
            </a:r>
            <a:endParaRPr lang="en-US" sz="48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9AE79576-6711-47A7-84C9-94C97F11B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960" y="1551102"/>
            <a:ext cx="10918065" cy="4894911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Set: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For Learning, Examples – with or without “results”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Occam’s Razor: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 a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 if possible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92537A50-47E0-4022-98D9-CE2FCF137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242" y="225315"/>
            <a:ext cx="3100901" cy="2325676"/>
          </a:xfrm>
          <a:prstGeom prst="rect">
            <a:avLst/>
          </a:prstGeom>
        </p:spPr>
      </p:pic>
      <p:pic>
        <p:nvPicPr>
          <p:cNvPr id="13315" name="Picture 3" descr="Occam&amp;amp;#39;s razor - Dictionary.com">
            <a:extLst>
              <a:ext uri="{FF2B5EF4-FFF2-40B4-BE49-F238E27FC236}">
                <a16:creationId xmlns:a16="http://schemas.microsoft.com/office/drawing/2014/main" id="{45AB7AB4-EFA6-4C56-9A31-C3A03F6224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4"/>
          <a:stretch/>
        </p:blipFill>
        <p:spPr bwMode="auto">
          <a:xfrm>
            <a:off x="7212725" y="2737663"/>
            <a:ext cx="3910764" cy="412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48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1">
            <a:extLst>
              <a:ext uri="{FF2B5EF4-FFF2-40B4-BE49-F238E27FC236}">
                <a16:creationId xmlns:a16="http://schemas.microsoft.com/office/drawing/2014/main" id="{1FF3C46F-92A1-4D2A-AF4D-5625790FAC81}"/>
              </a:ext>
            </a:extLst>
          </p:cNvPr>
          <p:cNvSpPr txBox="1">
            <a:spLocks/>
          </p:cNvSpPr>
          <p:nvPr/>
        </p:nvSpPr>
        <p:spPr>
          <a:xfrm>
            <a:off x="166914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5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he-IL" sz="5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utline</a:t>
            </a:r>
            <a:endParaRPr lang="en-US" sz="5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B3ECC06-7EEC-4DFE-ABAF-3864E52F03F8}"/>
              </a:ext>
            </a:extLst>
          </p:cNvPr>
          <p:cNvSpPr txBox="1"/>
          <p:nvPr/>
        </p:nvSpPr>
        <p:spPr>
          <a:xfrm>
            <a:off x="1509486" y="1167076"/>
            <a:ext cx="12725399" cy="5303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Machine Learning  </a:t>
            </a:r>
          </a:p>
          <a:p>
            <a:pPr marL="800100" lvl="1" indent="-34290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</a:t>
            </a:r>
          </a:p>
          <a:p>
            <a:pPr marL="1200150" lvl="1" indent="-285750" algn="l" rtl="0">
              <a:lnSpc>
                <a:spcPct val="150000"/>
              </a:lnSpc>
              <a:spcBef>
                <a:spcPts val="13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Description</a:t>
            </a:r>
          </a:p>
          <a:p>
            <a:pPr marL="1200150" lvl="1" indent="-285750" algn="l" rtl="0">
              <a:lnSpc>
                <a:spcPct val="150000"/>
              </a:lnSpc>
              <a:spcBef>
                <a:spcPts val="13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Definitions</a:t>
            </a:r>
          </a:p>
          <a:p>
            <a:pPr marL="1200150" lvl="1" indent="-285750" algn="l" rtl="0">
              <a:lnSpc>
                <a:spcPct val="150000"/>
              </a:lnSpc>
              <a:spcBef>
                <a:spcPts val="13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 Algorithm</a:t>
            </a:r>
          </a:p>
          <a:p>
            <a:pPr marL="800100" lvl="1" indent="-34290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 for market prediction</a:t>
            </a:r>
          </a:p>
          <a:p>
            <a:pPr marL="800100" lvl="1" indent="-34290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67513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482382D-9851-4A30-B48A-93BA96113BDF}"/>
              </a:ext>
            </a:extLst>
          </p:cNvPr>
          <p:cNvSpPr txBox="1"/>
          <p:nvPr/>
        </p:nvSpPr>
        <p:spPr>
          <a:xfrm>
            <a:off x="526473" y="6188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3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Mining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F41CA61-C141-49FF-83DE-757ADFD1932C}"/>
              </a:ext>
            </a:extLst>
          </p:cNvPr>
          <p:cNvSpPr txBox="1"/>
          <p:nvPr/>
        </p:nvSpPr>
        <p:spPr>
          <a:xfrm>
            <a:off x="1173192" y="2225553"/>
            <a:ext cx="11984966" cy="1951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development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Documents go digital: 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search for information digitally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Strong field, a lot of money, very popular</a:t>
            </a:r>
          </a:p>
        </p:txBody>
      </p:sp>
    </p:spTree>
    <p:extLst>
      <p:ext uri="{BB962C8B-B14F-4D97-AF65-F5344CB8AC3E}">
        <p14:creationId xmlns:p14="http://schemas.microsoft.com/office/powerpoint/2010/main" val="67673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ציין מיקום של מספר שקופית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6D22F896-40B5-4ADD-8801-0D06FADFA095}" type="slidenum">
              <a:rPr lang="en-US" smtClean="0"/>
              <a:pPr algn="r" rtl="0"/>
              <a:t>7</a:t>
            </a:fld>
            <a:endParaRPr lang="en-US" dirty="0"/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FD2924BA-EEF6-459A-8620-1AF5B9282FEE}"/>
              </a:ext>
            </a:extLst>
          </p:cNvPr>
          <p:cNvSpPr txBox="1">
            <a:spLocks/>
          </p:cNvSpPr>
          <p:nvPr/>
        </p:nvSpPr>
        <p:spPr>
          <a:xfrm>
            <a:off x="269752" y="2646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5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he-IL" sz="5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efinitions</a:t>
            </a:r>
            <a:endParaRPr lang="en-US" sz="5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תיבת טקסט 2">
            <a:extLst>
              <a:ext uri="{FF2B5EF4-FFF2-40B4-BE49-F238E27FC236}">
                <a16:creationId xmlns:a16="http://schemas.microsoft.com/office/drawing/2014/main" id="{31F095CB-85CB-4E30-B3AF-7DA61A71FB92}"/>
              </a:ext>
            </a:extLst>
          </p:cNvPr>
          <p:cNvSpPr txBox="1"/>
          <p:nvPr/>
        </p:nvSpPr>
        <p:spPr>
          <a:xfrm>
            <a:off x="675863" y="1962197"/>
            <a:ext cx="11668410" cy="32441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Generalize to new examples: 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ability of the model to properly adapt to previously unseen data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Dimensionality Reduction: 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from a high-dimensional space into a low-dimensional 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NLP – Natural Language Processing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87266691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1" anchor="ctr">
        <a:noAutofit/>
      </a:bodyPr>
      <a:lstStyle>
        <a:defPPr algn="l" rtl="0">
          <a:lnSpc>
            <a:spcPct val="150000"/>
          </a:lnSpc>
          <a:defRPr sz="2800" dirty="0">
            <a:latin typeface="Arial" panose="020B0604020202020204" pitchFamily="34" charset="0"/>
            <a:ea typeface="+mn-ea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5492</TotalTime>
  <Words>267</Words>
  <Application>Microsoft Office PowerPoint</Application>
  <PresentationFormat>מסך רחב</PresentationFormat>
  <Paragraphs>51</Paragraphs>
  <Slides>7</Slides>
  <Notes>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Wingdings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Moran Abitbul</dc:creator>
  <cp:lastModifiedBy>Moran Abitbul</cp:lastModifiedBy>
  <cp:revision>38</cp:revision>
  <dcterms:created xsi:type="dcterms:W3CDTF">2022-03-01T13:44:22Z</dcterms:created>
  <dcterms:modified xsi:type="dcterms:W3CDTF">2022-04-24T19:24:33Z</dcterms:modified>
</cp:coreProperties>
</file>