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69" r:id="rId3"/>
    <p:sldId id="256" r:id="rId4"/>
    <p:sldId id="257" r:id="rId5"/>
    <p:sldId id="259" r:id="rId6"/>
    <p:sldId id="294" r:id="rId7"/>
    <p:sldId id="289" r:id="rId8"/>
    <p:sldId id="290" r:id="rId9"/>
    <p:sldId id="347" r:id="rId10"/>
    <p:sldId id="350" r:id="rId11"/>
    <p:sldId id="351" r:id="rId12"/>
    <p:sldId id="352" r:id="rId13"/>
    <p:sldId id="353" r:id="rId14"/>
    <p:sldId id="295" r:id="rId15"/>
    <p:sldId id="343" r:id="rId16"/>
    <p:sldId id="344" r:id="rId17"/>
    <p:sldId id="296" r:id="rId18"/>
    <p:sldId id="348" r:id="rId19"/>
    <p:sldId id="349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7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82" y="48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DA070-6907-4F34-8628-B16C623A320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4D798-F041-48ED-B581-DA4BFBA76D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443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1A3-7E4D-412A-BBE9-E4198398E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51D3F-572C-4EBF-A3B9-28C8AF5C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9ABE-E37A-4FAF-8BF3-497B5879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E6CC-3D4D-48DF-953F-EDFEAF16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91A32-C4FA-4E17-AD67-C38EB80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89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9FA3-D1E5-4A83-9158-8574369E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81316-57CC-43BB-AA09-FA00B0C0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1E7B-F6E9-455A-ADB0-9DDA9AB8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064E-F451-448D-BA55-4F2863D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3AAE-BB9C-4F41-A202-E5837558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603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4F593-608D-47AF-9C50-019E279DF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E748E-0112-45EC-89A5-0D406843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F9E5-C74E-4911-94D8-5E61DEF8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F44D-8BEB-4E52-9AA8-DC21110B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374E-9DFD-4323-9773-49374B2E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036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D894-BE8E-435A-9A9A-36385FE2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969E-D749-40CE-8763-86B133C6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ECCFAA2F-38F4-4F81-8982-5A2BECFDDDA4}" type="slidenum">
              <a:rPr lang="en-US" altLang="he-IL"/>
              <a:pPr/>
              <a:t>‹#›</a:t>
            </a:fld>
            <a:endParaRPr lang="en-US" alt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0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5BBD0-7381-4026-8153-5E297873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64382-0A57-459D-80FB-CE1E4F0AB5AA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4493-2A6E-49C0-9616-71E83985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8D6795C4-3A8C-4428-8931-25EEECD8C5E3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5652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032F4-CB87-4C64-AC8A-38EAD698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A3540-F119-48C6-8807-3C738E8F532B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FAFE-88D9-488D-BD4C-8A31D52B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64C5CEEB-286F-44A5-8F5F-32F5891D9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65063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C20399-177F-4CCE-A147-EEA2D1CD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379E9-3A9F-467A-B0C3-66DD7ED678A2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DD67C9-04A8-49FE-9B97-AD37CCE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36580E4F-770A-4371-828D-6E632610022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50855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C25431-F27F-4E4C-8364-EFB72F5A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C245D-C8C7-46C6-A96B-4F8E29F7BE77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3F5FA68-CD2B-4030-9E29-EC041C9F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5E276C23-ECB7-42AE-8E18-2D8001731A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3506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2989C20-26AD-4008-834E-C23F681F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0F9D-22B1-44A1-AA59-6C6B43B473C3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435B82-4A15-4D36-9C70-E279E681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BB264D07-C2F0-4365-9DAD-D9E5733B14D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37877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DDEE38A-49AC-40A4-B93E-D338C5C4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D3EF1-F7CD-46C1-8749-3461E4DE347A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1B8CB3-D7E2-47C1-9B16-A23B62C3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669CBCE3-2500-4760-A03A-871376CD8E4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29447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52A19E-8EE7-4F9F-8D97-8BF00114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0F23A-BB36-4C9B-9E72-9A9003434F44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4D9633B-FEE6-4CD4-849E-A9AC06D2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Comp 122, Fall 2004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E608DA5-10CD-4FD5-B58D-A543A6DE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29FF36CC-A8C3-4192-AB76-08163932389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8878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85EF-3853-46FB-9B1C-6FBEA68F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1871-BB6C-49D9-A410-577F7F81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5DC45-A628-4CA2-866F-812781B2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8725-2723-4843-8D26-C44FCC45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278-7404-465E-87F2-818180C0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3809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07651D-6468-4EA3-A499-241B61FB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163D7-162E-4957-A9D5-2649F4B1A4EB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7D626B-574F-423D-A0DB-B27DDE43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5B15CEB7-9CB1-4E63-A36F-B8274B9FB34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23294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0ECD-A197-4DA6-8C6A-A5BE23DE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9912-9343-4CF8-A897-5DF741A31A0B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F70AF-4B48-4724-B2E3-9672A334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0D2959B1-24FE-4841-94CB-E6073674B26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76465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A805-7891-46E3-A435-BBCFAEE9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A62F4-766F-42A7-8787-26724573BD86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6619-FFC2-4B81-B662-4142F4EA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e-IL"/>
              <a:t>Intro </a:t>
            </a:r>
            <a:fld id="{282E0BEE-5F19-4B70-B7D1-8B11874D350C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1918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9AE3-67F8-4875-A79E-F5DBBF42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DD81F-497B-4385-84D3-2A7E7CCD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53B59-84E0-4073-8112-9798FE04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A046-0CDE-4969-8842-4EB76EC3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E592-C0BE-48DE-B02D-E73D2278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8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0A9-5369-4013-AFD1-F4415F83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A6F9-EA72-4A2E-BFBD-E62F25C73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3472F-9122-4F6F-ACF5-2DCECB9E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1E6E-245E-44A6-9EF0-3B38F5AA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00075-B521-4F10-AAD1-5B4BAAC0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9C94D-C447-4231-9392-015C7E73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524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DC0E-7BB9-47D8-9A1D-B501D4E4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8BF0-F9FB-43C3-B1F8-B527F768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F938-4BB7-426B-AF60-BB1DB157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3FF7D-3DA1-4143-B278-BD3A4C3E7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2396E-687F-42E3-9FF5-6B14C158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18EA9-6F08-4E81-BB56-587F249F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48EB8-E900-439A-B57B-0F482A41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0D0AD-746C-40DA-8B89-40D25272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64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94FC-6AF6-4F7C-AA4A-0F3FDFE2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F5BDA-412E-4D71-87CC-1529A49B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A699-1FB4-4B63-96F3-7B6CE9C7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2A2B6-1D6A-4A8D-91C7-A2D3C427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331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85A2B-804A-4F49-8AC0-EEACCD8D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27BF6-C151-4DC1-8049-4D4F70CD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2DB2-DD50-489D-978F-E3AD3F1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324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4E03-9CAF-44D7-8BA4-A4A2D218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11B8-8737-4ECC-8279-BC03CCBE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6B6D2-AD06-4CD4-BDFD-A5F29A07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E4911-9177-4FFC-A478-EF6D9F1B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ECE59-B0EA-4EF6-8A80-861F6739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B3E1E-2750-4168-B4A0-CD42A851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312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3E32-2BAA-46EE-80A2-EEDF4CB6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C7626-0E76-4E2B-80AE-51E6166CB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F7F55-A588-4886-A061-201AD7C2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9391-50EF-452E-BC1B-00E7228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D517F-7297-4D06-B2A5-26D28E5A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1A16-786D-468D-9ED3-326871E4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132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FB94D-809A-4CC1-872F-64EC3440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5692-419E-4A83-BB2E-F77C4D28D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FE80-54BD-4AF4-9699-CA5CF1EB8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5B17-CF3B-47D2-8CA6-E39B9E49E6A1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89A3-06A5-4772-8015-FE3FF3619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C934-7F76-4148-A749-CA4260DEA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98B2-F914-485B-8F4A-DEC48E356A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616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E62BC31-9BF7-48EA-889A-01259DCF2F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152B470-FDE7-4973-BD81-170E4653F0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1396-4F91-4130-B923-EC919462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AB6A1A-6302-4F62-97AE-5C3B4A17C5C4}" type="datetimeFigureOut">
              <a:rPr lang="he-IL"/>
              <a:pPr>
                <a:defRPr/>
              </a:pPr>
              <a:t>כ"ט/ניסן/תשפ"א</a:t>
            </a:fld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048C-18C3-4D96-8855-67F933599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altLang="he-IL"/>
              <a:t>Intro </a:t>
            </a:r>
            <a:fld id="{1AE4C8B0-AF53-468A-89A4-FF1D1A55388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83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013E0-DC95-4BE1-AAE9-16D703C2B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543" r="1457" b="-1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4B7B35-14CF-4786-8E55-C414ECA4D3D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>
              <a:alpha val="85098"/>
            </a:srgb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L" sz="2400" u="sng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DC51-F560-4A69-8DB3-38BB72D21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600200"/>
            <a:ext cx="7886700" cy="40465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e-IL" sz="2700" b="1" dirty="0">
                <a:solidFill>
                  <a:srgbClr val="FFFFFF"/>
                </a:solidFill>
              </a:rPr>
              <a:t>"אלגוריתם טוב משול לסכין חד</a:t>
            </a:r>
            <a:r>
              <a:rPr lang="he-IL" sz="2700" dirty="0">
                <a:solidFill>
                  <a:srgbClr val="FFFFFF"/>
                </a:solidFill>
              </a:rPr>
              <a:t> -- הוא עושה בדיוק מה שמצפים ממנו תוך הפעלת מאמץ מזערי.</a:t>
            </a:r>
            <a:endParaRPr lang="en-US" sz="2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he-IL" sz="2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he-IL" sz="2700" dirty="0">
                <a:solidFill>
                  <a:srgbClr val="FFFFFF"/>
                </a:solidFill>
              </a:rPr>
              <a:t>שימוש </a:t>
            </a:r>
            <a:r>
              <a:rPr lang="he-IL" sz="2700" b="1" dirty="0">
                <a:solidFill>
                  <a:srgbClr val="FFFFFF"/>
                </a:solidFill>
              </a:rPr>
              <a:t>באלגוריתם</a:t>
            </a:r>
            <a:r>
              <a:rPr lang="he-IL" sz="2700" dirty="0">
                <a:solidFill>
                  <a:srgbClr val="FFFFFF"/>
                </a:solidFill>
              </a:rPr>
              <a:t> הלא מתאים לפתרון בעיה דומה לניסיון לחתוך אומצה בעזרת מברג: בסופו של דבר התוצאה תהיה אולי משהו שאפשר לאוכלו, אולם לא סביר שתהיה נעימה לעין, והמאמץ שיושקע יהיה גדול בהרבה מהנחוץ " </a:t>
            </a:r>
            <a:br>
              <a:rPr lang="en-US" sz="2700" dirty="0">
                <a:solidFill>
                  <a:srgbClr val="FFFFFF"/>
                </a:solidFill>
              </a:rPr>
            </a:br>
            <a:endParaRPr lang="he-IL" sz="2700" dirty="0">
              <a:solidFill>
                <a:srgbClr val="FFFFFF"/>
              </a:solidFill>
            </a:endParaRPr>
          </a:p>
          <a:p>
            <a:pPr marL="0" indent="0" algn="l">
              <a:lnSpc>
                <a:spcPct val="90000"/>
              </a:lnSpc>
              <a:buNone/>
            </a:pPr>
            <a:r>
              <a:rPr lang="en-US" sz="2700" dirty="0">
                <a:solidFill>
                  <a:srgbClr val="FFFFFF"/>
                </a:solidFill>
              </a:rPr>
              <a:t>Thomas H. Corman</a:t>
            </a:r>
            <a:endParaRPr lang="he-IL" sz="27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IL" sz="2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47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7" y="1490065"/>
            <a:ext cx="10515600" cy="13782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האם קיים </a:t>
            </a:r>
            <a:r>
              <a:rPr lang="he-IL" dirty="0"/>
              <a:t>גרף פשוט בעל </a:t>
            </a:r>
            <a:r>
              <a:rPr lang="he-IL" b="0" dirty="0"/>
              <a:t>סדרת הדרגות הבאות?</a:t>
            </a:r>
          </a:p>
          <a:p>
            <a:pPr marL="0" indent="0" algn="r" rtl="1">
              <a:buNone/>
            </a:pPr>
            <a:r>
              <a:rPr lang="he-IL" dirty="0"/>
              <a:t>ב. 3, 3, 3, 3, 3</a:t>
            </a:r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1FF4A-BA0B-4F85-9CB8-0E8A3178C496}"/>
              </a:ext>
            </a:extLst>
          </p:cNvPr>
          <p:cNvSpPr txBox="1">
            <a:spLocks/>
          </p:cNvSpPr>
          <p:nvPr/>
        </p:nvSpPr>
        <p:spPr>
          <a:xfrm>
            <a:off x="628108" y="3259509"/>
            <a:ext cx="10515600" cy="137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לא, למדנו שסכום דרגות הקודקודים בגרף לא מכוון הוא מספר זוגי וכאן הוא אי זוגי ולכן לא קיים גרף כזה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r" rtl="1"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3390E-9E1A-47D7-BE34-AFF7BFEB65EC}"/>
              </a:ext>
            </a:extLst>
          </p:cNvPr>
          <p:cNvSpPr/>
          <p:nvPr/>
        </p:nvSpPr>
        <p:spPr>
          <a:xfrm>
            <a:off x="779646" y="2531444"/>
            <a:ext cx="10260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63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7" y="1490065"/>
            <a:ext cx="10515600" cy="13782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האם קיים גרף פשוט בעל סדרת הדרגות הבאות?</a:t>
            </a:r>
          </a:p>
          <a:p>
            <a:pPr marL="0" indent="0" algn="r" rtl="1">
              <a:buNone/>
            </a:pPr>
            <a:r>
              <a:rPr lang="he-IL" dirty="0"/>
              <a:t>ג. 5, 4, 3, 2, 1, 1</a:t>
            </a:r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1FF4A-BA0B-4F85-9CB8-0E8A3178C496}"/>
              </a:ext>
            </a:extLst>
          </p:cNvPr>
          <p:cNvSpPr txBox="1">
            <a:spLocks/>
          </p:cNvSpPr>
          <p:nvPr/>
        </p:nvSpPr>
        <p:spPr>
          <a:xfrm>
            <a:off x="628108" y="3259509"/>
            <a:ext cx="10515600" cy="2852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נראה שלא,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נניח שקיים גרף כזה אז ניתן להסיר את הקודקוד הראשון על 5 קשתותיו כיון שהוא מחובר לכל שאר הקודקודים בגרף. ואז נקבל סדרה חדשה: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3, 2, 1, 0 , 0  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dirty="0"/>
          </a:p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כלומר – קיבלנו גרף עם 3 קודקודים שלאחד מהם דרגה 3 בסתירה לכך שהגרף פשוט (ללא לולאות או קשתות מקבילות)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3390E-9E1A-47D7-BE34-AFF7BFEB65EC}"/>
              </a:ext>
            </a:extLst>
          </p:cNvPr>
          <p:cNvSpPr/>
          <p:nvPr/>
        </p:nvSpPr>
        <p:spPr>
          <a:xfrm>
            <a:off x="779646" y="2531444"/>
            <a:ext cx="10260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58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3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85" y="1490065"/>
            <a:ext cx="10760302" cy="13782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האם קיים גרף פשוט בעל 100 צלעות (קשתות) שבו דרגת כל קודקוד היא 3 ?</a:t>
            </a:r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01FF4A-BA0B-4F85-9CB8-0E8A3178C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108" y="3259509"/>
                <a:ext cx="10515600" cy="28525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rtl="1">
                  <a:buFont typeface="Arial" panose="020B0604020202020204" pitchFamily="34" charset="0"/>
                  <a:buNone/>
                </a:pPr>
                <a:r>
                  <a:rPr lang="he-IL" dirty="0"/>
                  <a:t>כמובן שלא, </a:t>
                </a:r>
              </a:p>
              <a:p>
                <a:pPr marL="0" indent="0" algn="r" rtl="1">
                  <a:buFont typeface="Arial" panose="020B0604020202020204" pitchFamily="34" charset="0"/>
                  <a:buNone/>
                </a:pPr>
                <a:r>
                  <a:rPr lang="he-IL" dirty="0"/>
                  <a:t>למדנו שסכום הדרגות הוא פעמיים מספר הקשתות ונקבל סתירה</a:t>
                </a:r>
              </a:p>
              <a:p>
                <a:pPr marL="0" indent="0" algn="r" rtl="1">
                  <a:buFont typeface="Arial" panose="020B0604020202020204" pitchFamily="34" charset="0"/>
                  <a:buNone/>
                </a:pPr>
                <a:r>
                  <a:rPr lang="he-IL" dirty="0"/>
                  <a:t>כיון שסכום הדרגות לא מתחלק ב3</a:t>
                </a: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𝒅𝒆𝒈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801FF4A-BA0B-4F85-9CB8-0E8A3178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8" y="3259509"/>
                <a:ext cx="10515600" cy="2852533"/>
              </a:xfrm>
              <a:prstGeom prst="rect">
                <a:avLst/>
              </a:prstGeom>
              <a:blipFill>
                <a:blip r:embed="rId2"/>
                <a:stretch>
                  <a:fillRect t="-3846" r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853390E-9E1A-47D7-BE34-AFF7BFEB65EC}"/>
              </a:ext>
            </a:extLst>
          </p:cNvPr>
          <p:cNvSpPr/>
          <p:nvPr/>
        </p:nvSpPr>
        <p:spPr>
          <a:xfrm>
            <a:off x="779646" y="2531444"/>
            <a:ext cx="10260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2DA999-D6DD-42F5-B0D5-BE413D2EE0D5}"/>
              </a:ext>
            </a:extLst>
          </p:cNvPr>
          <p:cNvSpPr/>
          <p:nvPr/>
        </p:nvSpPr>
        <p:spPr>
          <a:xfrm rot="10800000">
            <a:off x="8229600" y="5351646"/>
            <a:ext cx="125129" cy="4716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35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ייצוג גרפים במבני נתונים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מטריצת סמיכויות</a:t>
            </a:r>
          </a:p>
          <a:p>
            <a:pPr algn="r" rtl="1"/>
            <a:r>
              <a:rPr lang="he-IL" dirty="0"/>
              <a:t>רשימת סמיכויות</a:t>
            </a:r>
          </a:p>
          <a:p>
            <a:pPr algn="r" rtl="1"/>
            <a:r>
              <a:rPr lang="he-IL" dirty="0"/>
              <a:t>רשימת קודקודים וקשתות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0899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B1D84F23-9FBC-4930-9D67-DCF1D995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5" y="395094"/>
            <a:ext cx="812165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7C72D-03E0-4747-97ED-D0C21B23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53" y="577556"/>
            <a:ext cx="3206054" cy="12213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17D229C2-C13F-4CF9-95FA-22A1C146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1"/>
            <a:ext cx="8305800" cy="647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4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בהנתן גרף לא מכוון (</a:t>
            </a:r>
            <a:r>
              <a:rPr lang="en-US" dirty="0"/>
              <a:t>E</a:t>
            </a:r>
            <a:r>
              <a:rPr lang="he-IL" dirty="0"/>
              <a:t>,</a:t>
            </a:r>
            <a:r>
              <a:rPr lang="en-US" dirty="0"/>
              <a:t>V</a:t>
            </a:r>
            <a:r>
              <a:rPr lang="he-IL" dirty="0"/>
              <a:t>) = </a:t>
            </a:r>
            <a:r>
              <a:rPr lang="en-US" dirty="0"/>
              <a:t>G</a:t>
            </a:r>
            <a:r>
              <a:rPr lang="he-IL" dirty="0"/>
              <a:t> הציגו פסאודו קוד של אלגוריתם המדפיס את קשתות הגרף וציינו מהי סיבוכיות האלגוריתם:</a:t>
            </a:r>
          </a:p>
          <a:p>
            <a:pPr marL="0" indent="0" algn="r" rtl="1">
              <a:buNone/>
            </a:pPr>
            <a:r>
              <a:rPr lang="he-IL" dirty="0"/>
              <a:t>א. כאשר הגרף מיוצג במטריצת שכנויות</a:t>
            </a:r>
          </a:p>
          <a:p>
            <a:pPr marL="0" indent="0" algn="r" rtl="1">
              <a:buNone/>
            </a:pPr>
            <a:r>
              <a:rPr lang="he-IL" dirty="0"/>
              <a:t>ב. כאשר הגרף מיוצג ברשימת שכנויות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311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72" y="121844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מטריצת שכנויות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09" y="2506662"/>
                <a:ext cx="10515600" cy="4351338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PrintEdges( Graph G[1….n,1…n] 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 1…n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     for j</a:t>
                </a:r>
                <a:r>
                  <a:rPr lang="en-US" dirty="0">
                    <a:sym typeface="Symbol" panose="05050102010706020507" pitchFamily="18" charset="2"/>
                  </a:rPr>
                  <a:t>  1…n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sym typeface="Symbol" panose="05050102010706020507" pitchFamily="18" charset="2"/>
                  </a:rPr>
                  <a:t>           if( G[</a:t>
                </a:r>
                <a:r>
                  <a:rPr lang="en-US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, j] = 1)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sym typeface="Symbol" panose="05050102010706020507" pitchFamily="18" charset="2"/>
                  </a:rPr>
                  <a:t>                  print (</a:t>
                </a:r>
                <a:r>
                  <a:rPr lang="en-US" dirty="0" err="1">
                    <a:sym typeface="Symbol" panose="05050102010706020507" pitchFamily="18" charset="2"/>
                  </a:rPr>
                  <a:t>i,j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pPr marL="514350" indent="-514350">
                  <a:buAutoNum type="arabicPeriod"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09" y="2506662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3CDC0F7-D076-4404-9B7E-D13BDD32CDB6}"/>
              </a:ext>
            </a:extLst>
          </p:cNvPr>
          <p:cNvSpPr/>
          <p:nvPr/>
        </p:nvSpPr>
        <p:spPr>
          <a:xfrm>
            <a:off x="805344" y="260059"/>
            <a:ext cx="4320330" cy="188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ומה אם מדובר בגרף מכוון?</a:t>
            </a:r>
            <a:endParaRPr lang="en-IL" sz="28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7C9E56D-3C28-48AE-B3F8-1A0A6939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87563"/>
              </p:ext>
            </p:extLst>
          </p:nvPr>
        </p:nvGraphicFramePr>
        <p:xfrm>
          <a:off x="7944374" y="3321050"/>
          <a:ext cx="3230688" cy="238396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8448">
                  <a:extLst>
                    <a:ext uri="{9D8B030D-6E8A-4147-A177-3AD203B41FA5}">
                      <a16:colId xmlns:a16="http://schemas.microsoft.com/office/drawing/2014/main" val="1496789705"/>
                    </a:ext>
                  </a:extLst>
                </a:gridCol>
                <a:gridCol w="538448">
                  <a:extLst>
                    <a:ext uri="{9D8B030D-6E8A-4147-A177-3AD203B41FA5}">
                      <a16:colId xmlns:a16="http://schemas.microsoft.com/office/drawing/2014/main" val="3371776168"/>
                    </a:ext>
                  </a:extLst>
                </a:gridCol>
                <a:gridCol w="538448">
                  <a:extLst>
                    <a:ext uri="{9D8B030D-6E8A-4147-A177-3AD203B41FA5}">
                      <a16:colId xmlns:a16="http://schemas.microsoft.com/office/drawing/2014/main" val="2535454884"/>
                    </a:ext>
                  </a:extLst>
                </a:gridCol>
                <a:gridCol w="538448">
                  <a:extLst>
                    <a:ext uri="{9D8B030D-6E8A-4147-A177-3AD203B41FA5}">
                      <a16:colId xmlns:a16="http://schemas.microsoft.com/office/drawing/2014/main" val="3582791528"/>
                    </a:ext>
                  </a:extLst>
                </a:gridCol>
                <a:gridCol w="538448">
                  <a:extLst>
                    <a:ext uri="{9D8B030D-6E8A-4147-A177-3AD203B41FA5}">
                      <a16:colId xmlns:a16="http://schemas.microsoft.com/office/drawing/2014/main" val="3989601905"/>
                    </a:ext>
                  </a:extLst>
                </a:gridCol>
                <a:gridCol w="538448">
                  <a:extLst>
                    <a:ext uri="{9D8B030D-6E8A-4147-A177-3AD203B41FA5}">
                      <a16:colId xmlns:a16="http://schemas.microsoft.com/office/drawing/2014/main" val="1026450050"/>
                    </a:ext>
                  </a:extLst>
                </a:gridCol>
              </a:tblGrid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33646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04156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6551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17098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09812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26005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F71BF4-85E7-4AFC-9C4C-DF161DE0321A}"/>
              </a:ext>
            </a:extLst>
          </p:cNvPr>
          <p:cNvGrpSpPr/>
          <p:nvPr/>
        </p:nvGrpSpPr>
        <p:grpSpPr>
          <a:xfrm>
            <a:off x="8700783" y="1249960"/>
            <a:ext cx="1757494" cy="1740715"/>
            <a:chOff x="1662419" y="4555222"/>
            <a:chExt cx="1757494" cy="174071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73FD27-CFB9-43C6-8CCB-BD851DD9CF6B}"/>
                </a:ext>
              </a:extLst>
            </p:cNvPr>
            <p:cNvSpPr/>
            <p:nvPr/>
          </p:nvSpPr>
          <p:spPr>
            <a:xfrm>
              <a:off x="2457975" y="4555222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C20A4B-B661-4F0B-A2E5-4C40CB127607}"/>
                </a:ext>
              </a:extLst>
            </p:cNvPr>
            <p:cNvSpPr/>
            <p:nvPr/>
          </p:nvSpPr>
          <p:spPr>
            <a:xfrm>
              <a:off x="1662419" y="5059960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F4963D-6ED3-418E-8D95-19474FFE46FF}"/>
                </a:ext>
              </a:extLst>
            </p:cNvPr>
            <p:cNvSpPr/>
            <p:nvPr/>
          </p:nvSpPr>
          <p:spPr>
            <a:xfrm>
              <a:off x="2477550" y="5891868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69653A-B24B-4411-84C5-B0F2EAB52458}"/>
                </a:ext>
              </a:extLst>
            </p:cNvPr>
            <p:cNvSpPr/>
            <p:nvPr/>
          </p:nvSpPr>
          <p:spPr>
            <a:xfrm>
              <a:off x="1740717" y="5893266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D6D66F-7813-4DA8-9E59-C5958EC4CB0C}"/>
                </a:ext>
              </a:extLst>
            </p:cNvPr>
            <p:cNvSpPr/>
            <p:nvPr/>
          </p:nvSpPr>
          <p:spPr>
            <a:xfrm>
              <a:off x="3034019" y="5324213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570C4F-B6A5-4ECD-8187-87ADF2615959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1991800" y="4898923"/>
              <a:ext cx="522688" cy="2200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DF9886-7041-4CF4-92D1-FD77D7240BC9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>
              <a:off x="1718932" y="5403661"/>
              <a:ext cx="214732" cy="4896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626CE-0A4D-49F7-8C8A-CA12C5E82EC2}"/>
                </a:ext>
              </a:extLst>
            </p:cNvPr>
            <p:cNvCxnSpPr>
              <a:cxnSpLocks/>
              <a:stCxn id="20" idx="5"/>
              <a:endCxn id="24" idx="1"/>
            </p:cNvCxnSpPr>
            <p:nvPr/>
          </p:nvCxnSpPr>
          <p:spPr>
            <a:xfrm>
              <a:off x="2787356" y="4898923"/>
              <a:ext cx="303176" cy="4842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4F16AE-F037-4641-B434-DB2AE214F008}"/>
                </a:ext>
              </a:extLst>
            </p:cNvPr>
            <p:cNvCxnSpPr>
              <a:cxnSpLocks/>
              <a:stCxn id="24" idx="2"/>
              <a:endCxn id="21" idx="6"/>
            </p:cNvCxnSpPr>
            <p:nvPr/>
          </p:nvCxnSpPr>
          <p:spPr>
            <a:xfrm flipH="1" flipV="1">
              <a:off x="2048313" y="5261296"/>
              <a:ext cx="985706" cy="2642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C1ADFA-2114-4C94-A460-AC7270CBF1D4}"/>
                </a:ext>
              </a:extLst>
            </p:cNvPr>
            <p:cNvCxnSpPr>
              <a:cxnSpLocks/>
              <a:stCxn id="24" idx="3"/>
              <a:endCxn id="22" idx="0"/>
            </p:cNvCxnSpPr>
            <p:nvPr/>
          </p:nvCxnSpPr>
          <p:spPr>
            <a:xfrm flipH="1">
              <a:off x="2670497" y="5667914"/>
              <a:ext cx="420035" cy="223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7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72" y="121844"/>
            <a:ext cx="10515600" cy="1325563"/>
          </a:xfrm>
        </p:spPr>
        <p:txBody>
          <a:bodyPr/>
          <a:lstStyle/>
          <a:p>
            <a:pPr algn="r" rtl="1"/>
            <a:r>
              <a:rPr lang="he-IL" dirty="0"/>
              <a:t>רשימת שכנויות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09" y="2506662"/>
                <a:ext cx="10515600" cy="4351338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dirty="0"/>
                  <a:t>PrintEdges( Graph G[1….n] 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 1…n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     for each j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Adj[</a:t>
                </a:r>
                <a:r>
                  <a:rPr lang="en-US" dirty="0" err="1">
                    <a:sym typeface="Symbol" panose="05050102010706020507" pitchFamily="18" charset="2"/>
                  </a:rPr>
                  <a:t>i</a:t>
                </a:r>
                <a:r>
                  <a:rPr lang="en-US" dirty="0">
                    <a:sym typeface="Symbol" panose="05050102010706020507" pitchFamily="18" charset="2"/>
                  </a:rPr>
                  <a:t>]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sym typeface="Symbol" panose="05050102010706020507" pitchFamily="18" charset="2"/>
                  </a:rPr>
                  <a:t>            print (</a:t>
                </a:r>
                <a:r>
                  <a:rPr lang="en-US" dirty="0" err="1">
                    <a:sym typeface="Symbol" panose="05050102010706020507" pitchFamily="18" charset="2"/>
                  </a:rPr>
                  <a:t>i,j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</a:p>
              <a:p>
                <a:pPr marL="514350" indent="-514350">
                  <a:buAutoNum type="arabicPeriod"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09" y="2506662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3CDC0F7-D076-4404-9B7E-D13BDD32CDB6}"/>
              </a:ext>
            </a:extLst>
          </p:cNvPr>
          <p:cNvSpPr/>
          <p:nvPr/>
        </p:nvSpPr>
        <p:spPr>
          <a:xfrm>
            <a:off x="805344" y="260059"/>
            <a:ext cx="4320330" cy="188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ומה אם מדובר בגרף מכוון?</a:t>
            </a:r>
            <a:endParaRPr lang="en-IL" sz="2800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7C9E56D-3C28-48AE-B3F8-1A0A6939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82124"/>
              </p:ext>
            </p:extLst>
          </p:nvPr>
        </p:nvGraphicFramePr>
        <p:xfrm>
          <a:off x="8313490" y="3758268"/>
          <a:ext cx="429391" cy="19866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9391">
                  <a:extLst>
                    <a:ext uri="{9D8B030D-6E8A-4147-A177-3AD203B41FA5}">
                      <a16:colId xmlns:a16="http://schemas.microsoft.com/office/drawing/2014/main" val="1496789705"/>
                    </a:ext>
                  </a:extLst>
                </a:gridCol>
              </a:tblGrid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04156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56551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17098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09812"/>
                  </a:ext>
                </a:extLst>
              </a:tr>
              <a:tr h="39732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endParaRPr lang="en-IL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26005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7323A864-1B5E-4ACD-91EF-DD8BCA9EDB5D}"/>
              </a:ext>
            </a:extLst>
          </p:cNvPr>
          <p:cNvSpPr/>
          <p:nvPr/>
        </p:nvSpPr>
        <p:spPr>
          <a:xfrm>
            <a:off x="8909109" y="3909269"/>
            <a:ext cx="226502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E2D62E4-C9AA-4256-93CD-A9AB95E38612}"/>
              </a:ext>
            </a:extLst>
          </p:cNvPr>
          <p:cNvSpPr/>
          <p:nvPr/>
        </p:nvSpPr>
        <p:spPr>
          <a:xfrm>
            <a:off x="8902118" y="4288173"/>
            <a:ext cx="226502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9C0A485-9E9C-4619-8E13-8C6EF96CAFA7}"/>
              </a:ext>
            </a:extLst>
          </p:cNvPr>
          <p:cNvSpPr/>
          <p:nvPr/>
        </p:nvSpPr>
        <p:spPr>
          <a:xfrm>
            <a:off x="8903516" y="4700632"/>
            <a:ext cx="226502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3CF3EEC-14D4-4192-8C8B-48CF37B3D48B}"/>
              </a:ext>
            </a:extLst>
          </p:cNvPr>
          <p:cNvSpPr/>
          <p:nvPr/>
        </p:nvSpPr>
        <p:spPr>
          <a:xfrm>
            <a:off x="8904914" y="5096312"/>
            <a:ext cx="226502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02D6694-22BA-4E77-8C5B-3992D3057227}"/>
              </a:ext>
            </a:extLst>
          </p:cNvPr>
          <p:cNvSpPr/>
          <p:nvPr/>
        </p:nvSpPr>
        <p:spPr>
          <a:xfrm>
            <a:off x="8897923" y="5451854"/>
            <a:ext cx="226502" cy="142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1C1D4-97E8-4C63-88EB-E6A0A4BA1210}"/>
              </a:ext>
            </a:extLst>
          </p:cNvPr>
          <p:cNvGrpSpPr/>
          <p:nvPr/>
        </p:nvGrpSpPr>
        <p:grpSpPr>
          <a:xfrm>
            <a:off x="9114851" y="1379357"/>
            <a:ext cx="1757494" cy="1740715"/>
            <a:chOff x="1662419" y="4555222"/>
            <a:chExt cx="1757494" cy="174071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838672-7BA9-4756-B3BB-AE861A6FA96B}"/>
                </a:ext>
              </a:extLst>
            </p:cNvPr>
            <p:cNvSpPr/>
            <p:nvPr/>
          </p:nvSpPr>
          <p:spPr>
            <a:xfrm>
              <a:off x="2457975" y="4555222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7298044-2DF7-469D-B98B-C0B067AB8AC5}"/>
                </a:ext>
              </a:extLst>
            </p:cNvPr>
            <p:cNvSpPr/>
            <p:nvPr/>
          </p:nvSpPr>
          <p:spPr>
            <a:xfrm>
              <a:off x="1662419" y="5059960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02EEC36-3666-4BBB-95C6-5E496B6A5BC5}"/>
                </a:ext>
              </a:extLst>
            </p:cNvPr>
            <p:cNvSpPr/>
            <p:nvPr/>
          </p:nvSpPr>
          <p:spPr>
            <a:xfrm>
              <a:off x="2477550" y="5891868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8D260C4-806E-4ABC-BE27-BA867FA1AB74}"/>
                </a:ext>
              </a:extLst>
            </p:cNvPr>
            <p:cNvSpPr/>
            <p:nvPr/>
          </p:nvSpPr>
          <p:spPr>
            <a:xfrm>
              <a:off x="1740717" y="5893266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EF71E5-41F6-46DB-B56D-8C06CC7C82D4}"/>
                </a:ext>
              </a:extLst>
            </p:cNvPr>
            <p:cNvSpPr/>
            <p:nvPr/>
          </p:nvSpPr>
          <p:spPr>
            <a:xfrm>
              <a:off x="3034019" y="5324213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90FCF86-DF85-4BAA-AD19-D1AB9643CE41}"/>
                </a:ext>
              </a:extLst>
            </p:cNvPr>
            <p:cNvCxnSpPr>
              <a:cxnSpLocks/>
              <a:stCxn id="24" idx="3"/>
              <a:endCxn id="25" idx="7"/>
            </p:cNvCxnSpPr>
            <p:nvPr/>
          </p:nvCxnSpPr>
          <p:spPr>
            <a:xfrm flipH="1">
              <a:off x="1991800" y="4898923"/>
              <a:ext cx="522688" cy="2200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931D63-3BB8-44D0-B0E0-585B4C8B158F}"/>
                </a:ext>
              </a:extLst>
            </p:cNvPr>
            <p:cNvCxnSpPr>
              <a:cxnSpLocks/>
              <a:stCxn id="25" idx="3"/>
              <a:endCxn id="27" idx="0"/>
            </p:cNvCxnSpPr>
            <p:nvPr/>
          </p:nvCxnSpPr>
          <p:spPr>
            <a:xfrm>
              <a:off x="1718932" y="5403661"/>
              <a:ext cx="214732" cy="4896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301FC1-B300-4850-8CEC-020C7D21F798}"/>
                </a:ext>
              </a:extLst>
            </p:cNvPr>
            <p:cNvCxnSpPr>
              <a:cxnSpLocks/>
              <a:stCxn id="24" idx="5"/>
              <a:endCxn id="28" idx="1"/>
            </p:cNvCxnSpPr>
            <p:nvPr/>
          </p:nvCxnSpPr>
          <p:spPr>
            <a:xfrm>
              <a:off x="2787356" y="4898923"/>
              <a:ext cx="303176" cy="4842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5503F85-3872-43C4-BB80-E0AC36D14838}"/>
                </a:ext>
              </a:extLst>
            </p:cNvPr>
            <p:cNvCxnSpPr>
              <a:cxnSpLocks/>
              <a:stCxn id="28" idx="2"/>
              <a:endCxn id="25" idx="6"/>
            </p:cNvCxnSpPr>
            <p:nvPr/>
          </p:nvCxnSpPr>
          <p:spPr>
            <a:xfrm flipH="1" flipV="1">
              <a:off x="2048313" y="5261296"/>
              <a:ext cx="985706" cy="2642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1EF045-4BB3-471B-9748-7F7C03F05CE2}"/>
                </a:ext>
              </a:extLst>
            </p:cNvPr>
            <p:cNvCxnSpPr>
              <a:cxnSpLocks/>
              <a:stCxn id="28" idx="3"/>
              <a:endCxn id="26" idx="0"/>
            </p:cNvCxnSpPr>
            <p:nvPr/>
          </p:nvCxnSpPr>
          <p:spPr>
            <a:xfrm flipH="1">
              <a:off x="2670497" y="5667914"/>
              <a:ext cx="420035" cy="223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38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6C537-823F-496F-952D-BBF7D8BA9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50" r="9089" b="17327"/>
          <a:stretch/>
        </p:blipFill>
        <p:spPr>
          <a:xfrm>
            <a:off x="394282" y="10"/>
            <a:ext cx="1179771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5BA2B-73D5-44B9-B873-D8C1B69D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36" y="2300980"/>
            <a:ext cx="4023360" cy="989045"/>
          </a:xfrm>
        </p:spPr>
        <p:txBody>
          <a:bodyPr anchor="b">
            <a:normAutofit fontScale="90000"/>
          </a:bodyPr>
          <a:lstStyle/>
          <a:p>
            <a:r>
              <a:rPr lang="he-IL" sz="4800" dirty="0"/>
              <a:t>אלגוריתמים</a:t>
            </a:r>
            <a:br>
              <a:rPr lang="he-IL" sz="4800" dirty="0"/>
            </a:br>
            <a:r>
              <a:rPr lang="he-IL" sz="4800" dirty="0"/>
              <a:t>תרגול מספר 4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CBF-89BB-4629-8C62-02C374294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36" y="4881312"/>
            <a:ext cx="3339011" cy="1485933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מושגים בסיסיים בגרפים</a:t>
            </a:r>
          </a:p>
          <a:p>
            <a:pPr algn="r" rtl="1"/>
            <a:r>
              <a:rPr lang="he-IL" sz="2000" dirty="0"/>
              <a:t>ייצוג גרפים במבני נתונים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54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pPr algn="r" rtl="1"/>
            <a:r>
              <a:rPr lang="he-IL" dirty="0"/>
              <a:t>מושגים בסיסיים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44" y="2112263"/>
            <a:ext cx="10733015" cy="4351338"/>
          </a:xfrm>
        </p:spPr>
        <p:txBody>
          <a:bodyPr/>
          <a:lstStyle/>
          <a:p>
            <a:pPr algn="r" rtl="1"/>
            <a:r>
              <a:rPr lang="he-IL" b="1" u="sng" dirty="0"/>
              <a:t>גרף לא מכוון </a:t>
            </a:r>
            <a:r>
              <a:rPr lang="en-US" dirty="0"/>
              <a:t>G</a:t>
            </a:r>
            <a:r>
              <a:rPr lang="he-IL" dirty="0"/>
              <a:t> הוא הזוג </a:t>
            </a:r>
            <a:r>
              <a:rPr lang="en-US" dirty="0"/>
              <a:t>V, E</a:t>
            </a:r>
            <a:r>
              <a:rPr lang="he-IL" dirty="0"/>
              <a:t> ונרשום </a:t>
            </a:r>
            <a:r>
              <a:rPr lang="en-US" dirty="0"/>
              <a:t>G= (V, E)</a:t>
            </a:r>
          </a:p>
          <a:p>
            <a:pPr algn="r" rtl="1"/>
            <a:r>
              <a:rPr lang="en-US" dirty="0"/>
              <a:t>V</a:t>
            </a:r>
            <a:r>
              <a:rPr lang="he-IL" dirty="0"/>
              <a:t> היא קבוצה סופית של איברים הנקראים צמתים או קודקודים</a:t>
            </a:r>
          </a:p>
          <a:p>
            <a:pPr algn="r" rtl="1"/>
            <a:r>
              <a:rPr lang="en-US" dirty="0"/>
              <a:t>E</a:t>
            </a:r>
            <a:r>
              <a:rPr lang="he-IL" dirty="0"/>
              <a:t> היא קבוצה סופית של זוגות לא סדורים מתוך </a:t>
            </a:r>
            <a:r>
              <a:rPr lang="en-US" dirty="0"/>
              <a:t>V</a:t>
            </a:r>
            <a:r>
              <a:rPr lang="he-IL" dirty="0"/>
              <a:t> הנקראים קשתות או צלעות </a:t>
            </a:r>
            <a:endParaRPr lang="en-I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A1F4F-DEBF-41AD-889E-E8EC7A58E9EF}"/>
              </a:ext>
            </a:extLst>
          </p:cNvPr>
          <p:cNvGrpSpPr/>
          <p:nvPr/>
        </p:nvGrpSpPr>
        <p:grpSpPr>
          <a:xfrm>
            <a:off x="880033" y="223324"/>
            <a:ext cx="2575435" cy="2404373"/>
            <a:chOff x="1746308" y="3775046"/>
            <a:chExt cx="1757494" cy="174071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4E7E79-E305-43AC-A038-1C94A5A869D5}"/>
                </a:ext>
              </a:extLst>
            </p:cNvPr>
            <p:cNvSpPr/>
            <p:nvPr/>
          </p:nvSpPr>
          <p:spPr>
            <a:xfrm>
              <a:off x="2541864" y="3775046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011971-B290-47D3-80C7-22AFEC6B2783}"/>
                </a:ext>
              </a:extLst>
            </p:cNvPr>
            <p:cNvSpPr/>
            <p:nvPr/>
          </p:nvSpPr>
          <p:spPr>
            <a:xfrm>
              <a:off x="1746308" y="4279784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BB4AF8-317F-4303-889D-4DA03D9D3A92}"/>
                </a:ext>
              </a:extLst>
            </p:cNvPr>
            <p:cNvSpPr/>
            <p:nvPr/>
          </p:nvSpPr>
          <p:spPr>
            <a:xfrm>
              <a:off x="2561439" y="5111692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E8A17-CEB8-4BA7-90E8-8E5272297F99}"/>
                </a:ext>
              </a:extLst>
            </p:cNvPr>
            <p:cNvSpPr/>
            <p:nvPr/>
          </p:nvSpPr>
          <p:spPr>
            <a:xfrm>
              <a:off x="1824606" y="5113090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E92AE3-1026-4848-A5EB-5027E6937706}"/>
                </a:ext>
              </a:extLst>
            </p:cNvPr>
            <p:cNvSpPr/>
            <p:nvPr/>
          </p:nvSpPr>
          <p:spPr>
            <a:xfrm>
              <a:off x="3117908" y="4544037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1A9013-3588-4C99-8F2C-BF316148A914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2075689" y="4118747"/>
              <a:ext cx="522688" cy="2200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F42708-2EE8-4475-98CB-72A9F74FE8EB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1802821" y="4623485"/>
              <a:ext cx="214732" cy="4896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B2C652-515D-4B71-AC8F-DBE3E3CA701E}"/>
                </a:ext>
              </a:extLst>
            </p:cNvPr>
            <p:cNvCxnSpPr>
              <a:cxnSpLocks/>
              <a:stCxn id="4" idx="5"/>
              <a:endCxn id="9" idx="1"/>
            </p:cNvCxnSpPr>
            <p:nvPr/>
          </p:nvCxnSpPr>
          <p:spPr>
            <a:xfrm>
              <a:off x="2871245" y="4118747"/>
              <a:ext cx="303176" cy="4842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6F190E-8F71-4D7F-96B6-F74F715EB491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 flipV="1">
              <a:off x="2132202" y="4481120"/>
              <a:ext cx="985706" cy="2642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5AA99B-2D56-441E-BF7C-F6A2A434DE70}"/>
                </a:ext>
              </a:extLst>
            </p:cNvPr>
            <p:cNvCxnSpPr>
              <a:cxnSpLocks/>
              <a:stCxn id="9" idx="3"/>
              <a:endCxn id="7" idx="0"/>
            </p:cNvCxnSpPr>
            <p:nvPr/>
          </p:nvCxnSpPr>
          <p:spPr>
            <a:xfrm flipH="1">
              <a:off x="2754386" y="4887738"/>
              <a:ext cx="420035" cy="223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7BEA53-7C10-4555-A985-F65E748B70B3}"/>
              </a:ext>
            </a:extLst>
          </p:cNvPr>
          <p:cNvSpPr txBox="1"/>
          <p:nvPr/>
        </p:nvSpPr>
        <p:spPr>
          <a:xfrm>
            <a:off x="3422178" y="4482813"/>
            <a:ext cx="6501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 = {                       }    |V| = </a:t>
            </a:r>
          </a:p>
          <a:p>
            <a:endParaRPr lang="en-US" sz="2800" b="1" dirty="0"/>
          </a:p>
          <a:p>
            <a:r>
              <a:rPr lang="en-US" sz="2800" b="1" dirty="0"/>
              <a:t>E = {                                          }        |E|=</a:t>
            </a:r>
            <a:endParaRPr lang="he-IL" sz="2800" b="1" dirty="0"/>
          </a:p>
          <a:p>
            <a:endParaRPr lang="he-IL" sz="2800" b="1" dirty="0"/>
          </a:p>
          <a:p>
            <a:endParaRPr lang="en-US" sz="2800" b="1" dirty="0"/>
          </a:p>
          <a:p>
            <a:endParaRPr lang="en-IL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4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/>
          <a:lstStyle/>
          <a:p>
            <a:pPr algn="r" rtl="1"/>
            <a:r>
              <a:rPr lang="he-IL" dirty="0"/>
              <a:t>מושגים בסיסיים</a:t>
            </a:r>
            <a:r>
              <a:rPr lang="en-US" dirty="0"/>
              <a:t> </a:t>
            </a:r>
            <a:r>
              <a:rPr lang="he-IL" dirty="0"/>
              <a:t>- המשך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010" y="1674796"/>
                <a:ext cx="11353800" cy="4612283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צומת שכן (</a:t>
                </a:r>
                <a:r>
                  <a:rPr lang="en-US" dirty="0"/>
                  <a:t>adjacent</a:t>
                </a:r>
                <a:r>
                  <a:rPr lang="he-IL" dirty="0"/>
                  <a:t>) – צומת </a:t>
                </a:r>
                <a:r>
                  <a:rPr lang="en-US" dirty="0"/>
                  <a:t>v</a:t>
                </a:r>
                <a:r>
                  <a:rPr lang="he-IL" dirty="0"/>
                  <a:t> הוא שכן של צומת </a:t>
                </a:r>
                <a:r>
                  <a:rPr lang="en-US" dirty="0"/>
                  <a:t>u</a:t>
                </a:r>
                <a:r>
                  <a:rPr lang="he-IL" dirty="0"/>
                  <a:t> אמ"ם קיימת בגרף הקשת  </a:t>
                </a:r>
                <a:r>
                  <a:rPr lang="en-US" dirty="0"/>
                  <a:t>e = 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  <a:r>
                  <a:rPr lang="he-IL" dirty="0"/>
                  <a:t> .  היחס כמובן סימטרי!</a:t>
                </a:r>
              </a:p>
              <a:p>
                <a:pPr algn="r" rtl="1"/>
                <a:r>
                  <a:rPr lang="he-IL" dirty="0"/>
                  <a:t>דרגה – הדרגה של צומת </a:t>
                </a:r>
                <a:r>
                  <a:rPr lang="en-US" dirty="0"/>
                  <a:t>u</a:t>
                </a:r>
                <a:r>
                  <a:rPr lang="he-IL" dirty="0"/>
                  <a:t> היא מספר הצמתים השכנים של </a:t>
                </a:r>
                <a:r>
                  <a:rPr lang="en-US" dirty="0"/>
                  <a:t>u</a:t>
                </a:r>
                <a:r>
                  <a:rPr lang="he-IL" dirty="0"/>
                  <a:t> ומסומנת </a:t>
                </a:r>
                <a:r>
                  <a:rPr lang="en-US" dirty="0"/>
                  <a:t>deg(u)</a:t>
                </a:r>
                <a:r>
                  <a:rPr lang="he-IL" dirty="0"/>
                  <a:t> </a:t>
                </a:r>
              </a:p>
              <a:p>
                <a:pPr algn="r" rtl="1"/>
                <a:r>
                  <a:rPr lang="he-IL" dirty="0"/>
                  <a:t>מסלול</a:t>
                </a:r>
                <a:r>
                  <a:rPr lang="en-US" dirty="0"/>
                  <a:t>P </a:t>
                </a:r>
                <a:r>
                  <a:rPr lang="he-IL" dirty="0"/>
                  <a:t> בגרף </a:t>
                </a:r>
                <a:r>
                  <a:rPr lang="en-US" dirty="0"/>
                  <a:t>G</a:t>
                </a:r>
                <a:r>
                  <a:rPr lang="he-IL" dirty="0"/>
                  <a:t> הוא סדרה של צמתים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שבה כל זוג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הוא קשת בגרף </a:t>
                </a:r>
                <a:r>
                  <a:rPr lang="en-US" dirty="0"/>
                  <a:t>G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0" y="1674796"/>
                <a:ext cx="11353800" cy="4612283"/>
              </a:xfrm>
              <a:blipFill>
                <a:blip r:embed="rId3"/>
                <a:stretch>
                  <a:fillRect t="-2646" r="-9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2CDDC8-F6EB-48E2-BC27-A953DFAF4EA0}"/>
                  </a:ext>
                </a:extLst>
              </p:cNvPr>
              <p:cNvSpPr txBox="1"/>
              <p:nvPr/>
            </p:nvSpPr>
            <p:spPr>
              <a:xfrm>
                <a:off x="4456455" y="4298646"/>
                <a:ext cx="7491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deg(C) =      deg(A) =  </a:t>
                </a:r>
              </a:p>
              <a:p>
                <a:endParaRPr lang="en-US" sz="2800" b="1" dirty="0"/>
              </a:p>
              <a:p>
                <a:r>
                  <a:rPr lang="en-US" sz="2800" b="1" dirty="0"/>
                  <a:t>P(A,E) = (                       )      </a:t>
                </a:r>
                <a:endParaRPr lang="he-IL" sz="2800" b="1" dirty="0"/>
              </a:p>
              <a:p>
                <a:endParaRPr lang="he-IL" sz="2800" b="1" dirty="0"/>
              </a:p>
              <a:p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  <m:sup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𝒅𝒆𝒈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1" dirty="0"/>
              </a:p>
              <a:p>
                <a:endParaRPr lang="en-IL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2CDDC8-F6EB-48E2-BC27-A953DFAF4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55" y="4298646"/>
                <a:ext cx="7491368" cy="2677656"/>
              </a:xfrm>
              <a:prstGeom prst="rect">
                <a:avLst/>
              </a:prstGeom>
              <a:blipFill>
                <a:blip r:embed="rId4"/>
                <a:stretch>
                  <a:fillRect l="-1627" t="-20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88E6923-FC12-4075-933A-609874FCA8D0}"/>
              </a:ext>
            </a:extLst>
          </p:cNvPr>
          <p:cNvGrpSpPr/>
          <p:nvPr/>
        </p:nvGrpSpPr>
        <p:grpSpPr>
          <a:xfrm>
            <a:off x="837398" y="3994484"/>
            <a:ext cx="2582515" cy="2301453"/>
            <a:chOff x="1662419" y="4555222"/>
            <a:chExt cx="1757494" cy="174071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2E8A19-2628-4E73-90FD-F8E68D5E1415}"/>
                </a:ext>
              </a:extLst>
            </p:cNvPr>
            <p:cNvSpPr/>
            <p:nvPr/>
          </p:nvSpPr>
          <p:spPr>
            <a:xfrm>
              <a:off x="2457975" y="4555222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C234DAA-3BCD-4E2C-AC93-733519A851EE}"/>
                </a:ext>
              </a:extLst>
            </p:cNvPr>
            <p:cNvSpPr/>
            <p:nvPr/>
          </p:nvSpPr>
          <p:spPr>
            <a:xfrm>
              <a:off x="1662419" y="5059960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E8C08B-8D9F-4827-BACB-3E692E22AEB2}"/>
                </a:ext>
              </a:extLst>
            </p:cNvPr>
            <p:cNvSpPr/>
            <p:nvPr/>
          </p:nvSpPr>
          <p:spPr>
            <a:xfrm>
              <a:off x="2477550" y="5891868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8982B7-397C-4017-9A9B-D195BF8FAFD6}"/>
                </a:ext>
              </a:extLst>
            </p:cNvPr>
            <p:cNvSpPr/>
            <p:nvPr/>
          </p:nvSpPr>
          <p:spPr>
            <a:xfrm>
              <a:off x="1740717" y="5893266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49E5F6-C1F7-484B-936E-2431F1DE9C10}"/>
                </a:ext>
              </a:extLst>
            </p:cNvPr>
            <p:cNvSpPr/>
            <p:nvPr/>
          </p:nvSpPr>
          <p:spPr>
            <a:xfrm>
              <a:off x="3034019" y="5324213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458F25-A225-495D-BB30-4F385DABA981}"/>
                </a:ext>
              </a:extLst>
            </p:cNvPr>
            <p:cNvCxnSpPr>
              <a:stCxn id="15" idx="3"/>
              <a:endCxn id="16" idx="7"/>
            </p:cNvCxnSpPr>
            <p:nvPr/>
          </p:nvCxnSpPr>
          <p:spPr>
            <a:xfrm flipH="1">
              <a:off x="1991800" y="4898923"/>
              <a:ext cx="522688" cy="2200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443E79-FCE1-4F7A-A79E-39EAB5D413AD}"/>
                </a:ext>
              </a:extLst>
            </p:cNvPr>
            <p:cNvCxnSpPr>
              <a:cxnSpLocks/>
              <a:stCxn id="16" idx="3"/>
              <a:endCxn id="18" idx="0"/>
            </p:cNvCxnSpPr>
            <p:nvPr/>
          </p:nvCxnSpPr>
          <p:spPr>
            <a:xfrm>
              <a:off x="1718932" y="5403661"/>
              <a:ext cx="214732" cy="4896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9DEA24-59E2-492E-9021-080AB484C59F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>
            <a:xfrm>
              <a:off x="2787356" y="4898923"/>
              <a:ext cx="303176" cy="4842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7F97D2-ABB2-42EF-9049-3441A2EEFA98}"/>
                </a:ext>
              </a:extLst>
            </p:cNvPr>
            <p:cNvCxnSpPr>
              <a:cxnSpLocks/>
              <a:stCxn id="19" idx="2"/>
              <a:endCxn id="16" idx="6"/>
            </p:cNvCxnSpPr>
            <p:nvPr/>
          </p:nvCxnSpPr>
          <p:spPr>
            <a:xfrm flipH="1" flipV="1">
              <a:off x="2048313" y="5261296"/>
              <a:ext cx="985706" cy="2642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B48FDB-DE5D-495E-8D70-719E5FD83885}"/>
                </a:ext>
              </a:extLst>
            </p:cNvPr>
            <p:cNvCxnSpPr>
              <a:cxnSpLocks/>
              <a:stCxn id="19" idx="3"/>
              <a:endCxn id="17" idx="0"/>
            </p:cNvCxnSpPr>
            <p:nvPr/>
          </p:nvCxnSpPr>
          <p:spPr>
            <a:xfrm flipH="1">
              <a:off x="2670497" y="5667914"/>
              <a:ext cx="420035" cy="2239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129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מושגים בסיסיים</a:t>
            </a:r>
            <a:r>
              <a:rPr lang="en-US" dirty="0"/>
              <a:t> </a:t>
            </a:r>
            <a:r>
              <a:rPr lang="he-IL" dirty="0"/>
              <a:t>- המשך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/>
                  <a:t>אורך מסלול – מספר הקשתות במסלול : האורך של המסלול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/>
                  <a:t> הוא </a:t>
                </a:r>
                <a:r>
                  <a:rPr lang="en-US" dirty="0"/>
                  <a:t>k-1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מרחק בין זוג צמתים הוא אורך המסלול הקצר ביותר המחבר אותם</a:t>
                </a:r>
              </a:p>
              <a:p>
                <a:pPr algn="r" rtl="1"/>
                <a:r>
                  <a:rPr lang="he-IL" dirty="0"/>
                  <a:t>מסלול פשוט – מסלול בו שום צומת אינו מופיע יותר מפעם אחת.</a:t>
                </a:r>
              </a:p>
              <a:p>
                <a:pPr algn="r" rtl="1"/>
                <a:r>
                  <a:rPr lang="he-IL" dirty="0"/>
                  <a:t>מעגל – מסלול המכיל לפחות שלושה צמתים שונים ובו הצומת הראשון והאחרון זהים.</a:t>
                </a:r>
              </a:p>
              <a:p>
                <a:pPr algn="r" rtl="1"/>
                <a:r>
                  <a:rPr lang="he-IL" dirty="0"/>
                  <a:t>גרף קשיר – גרף בו בין כל זוג צמתים בגרף קיים מסלול המקשר אותם.</a:t>
                </a:r>
              </a:p>
              <a:p>
                <a:pPr algn="r" rtl="1"/>
                <a:r>
                  <a:rPr lang="he-IL" dirty="0"/>
                  <a:t>עץ – גרף קשיר וחסר מעגלים.</a:t>
                </a:r>
              </a:p>
              <a:p>
                <a:pPr algn="r" rtl="1"/>
                <a:r>
                  <a:rPr lang="he-IL" dirty="0"/>
                  <a:t>גרף פשוט - ללא לולאות וללא קשתות מקבילות.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1043" b="-29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9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pPr algn="r" rtl="1"/>
            <a:r>
              <a:rPr lang="he-IL" dirty="0"/>
              <a:t>מושגים בסיסיים – גרפים מכוונים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842" y="2043739"/>
            <a:ext cx="10733015" cy="4351338"/>
          </a:xfrm>
        </p:spPr>
        <p:txBody>
          <a:bodyPr/>
          <a:lstStyle/>
          <a:p>
            <a:pPr algn="r" rtl="1"/>
            <a:r>
              <a:rPr lang="he-IL" b="1" u="sng" dirty="0"/>
              <a:t>גרף</a:t>
            </a:r>
            <a:r>
              <a:rPr lang="en-US" b="1" u="sng" dirty="0"/>
              <a:t> </a:t>
            </a:r>
            <a:r>
              <a:rPr lang="he-IL" b="1" u="sng" dirty="0"/>
              <a:t>מכוון </a:t>
            </a:r>
            <a:r>
              <a:rPr lang="en-US" dirty="0"/>
              <a:t>G</a:t>
            </a:r>
            <a:r>
              <a:rPr lang="he-IL" dirty="0"/>
              <a:t> הוא הזוג </a:t>
            </a:r>
            <a:r>
              <a:rPr lang="en-US" dirty="0"/>
              <a:t>V, E</a:t>
            </a:r>
            <a:r>
              <a:rPr lang="he-IL" dirty="0"/>
              <a:t> ונרשום </a:t>
            </a:r>
            <a:r>
              <a:rPr lang="en-US" dirty="0"/>
              <a:t>G= (V, E)</a:t>
            </a:r>
          </a:p>
          <a:p>
            <a:pPr algn="r" rtl="1"/>
            <a:r>
              <a:rPr lang="en-US" dirty="0"/>
              <a:t>V</a:t>
            </a:r>
            <a:r>
              <a:rPr lang="he-IL" dirty="0"/>
              <a:t> היא קבוצה סופית של איברים הנקראים צמתים או קודקודים</a:t>
            </a:r>
          </a:p>
          <a:p>
            <a:pPr algn="r" rtl="1"/>
            <a:r>
              <a:rPr lang="en-US" dirty="0"/>
              <a:t>E</a:t>
            </a:r>
            <a:r>
              <a:rPr lang="he-IL" dirty="0"/>
              <a:t> היא קבוצה סופית של זוגות </a:t>
            </a:r>
            <a:r>
              <a:rPr lang="he-IL" b="1" u="sng" dirty="0"/>
              <a:t>סדורים</a:t>
            </a:r>
            <a:r>
              <a:rPr lang="he-IL" dirty="0"/>
              <a:t> מתוך </a:t>
            </a:r>
            <a:r>
              <a:rPr lang="en-US" dirty="0"/>
              <a:t>V</a:t>
            </a:r>
            <a:r>
              <a:rPr lang="he-IL" dirty="0"/>
              <a:t> הנקראים קשתות או צלעות 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7BEA53-7C10-4555-A985-F65E748B70B3}"/>
              </a:ext>
            </a:extLst>
          </p:cNvPr>
          <p:cNvSpPr txBox="1"/>
          <p:nvPr/>
        </p:nvSpPr>
        <p:spPr>
          <a:xfrm>
            <a:off x="4471332" y="4001549"/>
            <a:ext cx="65014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 = {                       }    |V| = </a:t>
            </a:r>
          </a:p>
          <a:p>
            <a:endParaRPr lang="en-US" sz="2800" b="1" dirty="0"/>
          </a:p>
          <a:p>
            <a:r>
              <a:rPr lang="en-US" sz="2800" b="1" dirty="0"/>
              <a:t>E = {                                          }        |E|=</a:t>
            </a:r>
          </a:p>
          <a:p>
            <a:endParaRPr lang="en-IL" sz="28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C2CA1F-B342-46FB-83CB-B83C08B77540}"/>
              </a:ext>
            </a:extLst>
          </p:cNvPr>
          <p:cNvGrpSpPr/>
          <p:nvPr/>
        </p:nvGrpSpPr>
        <p:grpSpPr>
          <a:xfrm>
            <a:off x="834704" y="570451"/>
            <a:ext cx="2537669" cy="2013358"/>
            <a:chOff x="1388378" y="3775046"/>
            <a:chExt cx="2115424" cy="17982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4E7E79-E305-43AC-A038-1C94A5A869D5}"/>
                </a:ext>
              </a:extLst>
            </p:cNvPr>
            <p:cNvSpPr/>
            <p:nvPr/>
          </p:nvSpPr>
          <p:spPr>
            <a:xfrm>
              <a:off x="2541864" y="3775046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011971-B290-47D3-80C7-22AFEC6B2783}"/>
                </a:ext>
              </a:extLst>
            </p:cNvPr>
            <p:cNvSpPr/>
            <p:nvPr/>
          </p:nvSpPr>
          <p:spPr>
            <a:xfrm>
              <a:off x="1746308" y="4279784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BB4AF8-317F-4303-889D-4DA03D9D3A92}"/>
                </a:ext>
              </a:extLst>
            </p:cNvPr>
            <p:cNvSpPr/>
            <p:nvPr/>
          </p:nvSpPr>
          <p:spPr>
            <a:xfrm>
              <a:off x="2504926" y="5170662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1E8A17-CEB8-4BA7-90E8-8E5272297F99}"/>
                </a:ext>
              </a:extLst>
            </p:cNvPr>
            <p:cNvSpPr/>
            <p:nvPr/>
          </p:nvSpPr>
          <p:spPr>
            <a:xfrm>
              <a:off x="1388378" y="5113090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E92AE3-1026-4848-A5EB-5027E6937706}"/>
                </a:ext>
              </a:extLst>
            </p:cNvPr>
            <p:cNvSpPr/>
            <p:nvPr/>
          </p:nvSpPr>
          <p:spPr>
            <a:xfrm>
              <a:off x="3117908" y="4544037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085674E-29D4-489D-9E7C-45BD6A9E737D}"/>
                </a:ext>
              </a:extLst>
            </p:cNvPr>
            <p:cNvCxnSpPr>
              <a:stCxn id="4" idx="5"/>
              <a:endCxn id="9" idx="0"/>
            </p:cNvCxnSpPr>
            <p:nvPr/>
          </p:nvCxnSpPr>
          <p:spPr>
            <a:xfrm>
              <a:off x="2871245" y="4118747"/>
              <a:ext cx="439610" cy="425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456412-887C-463C-B52A-6BB7135D3C76}"/>
                </a:ext>
              </a:extLst>
            </p:cNvPr>
            <p:cNvCxnSpPr>
              <a:cxnSpLocks/>
              <a:stCxn id="6" idx="5"/>
              <a:endCxn id="7" idx="1"/>
            </p:cNvCxnSpPr>
            <p:nvPr/>
          </p:nvCxnSpPr>
          <p:spPr>
            <a:xfrm>
              <a:off x="2075689" y="4623485"/>
              <a:ext cx="485750" cy="606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76CC83-3D36-42C2-AC27-D952661BE460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1581325" y="4682455"/>
              <a:ext cx="357930" cy="430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D6359D-094C-4AE0-9F06-51778C11CD71}"/>
                </a:ext>
              </a:extLst>
            </p:cNvPr>
            <p:cNvCxnSpPr>
              <a:cxnSpLocks/>
              <a:stCxn id="9" idx="2"/>
              <a:endCxn id="6" idx="6"/>
            </p:cNvCxnSpPr>
            <p:nvPr/>
          </p:nvCxnSpPr>
          <p:spPr>
            <a:xfrm flipH="1" flipV="1">
              <a:off x="2132202" y="4481120"/>
              <a:ext cx="985706" cy="2642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3E4712-54A4-4DC5-A5A4-F5379A81F8D0}"/>
                </a:ext>
              </a:extLst>
            </p:cNvPr>
            <p:cNvCxnSpPr>
              <a:cxnSpLocks/>
              <a:stCxn id="9" idx="4"/>
              <a:endCxn id="7" idx="7"/>
            </p:cNvCxnSpPr>
            <p:nvPr/>
          </p:nvCxnSpPr>
          <p:spPr>
            <a:xfrm flipH="1">
              <a:off x="2834307" y="4946708"/>
              <a:ext cx="476548" cy="2829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D6B973C-C378-400F-A0E2-946170985CFB}"/>
                </a:ext>
              </a:extLst>
            </p:cNvPr>
            <p:cNvCxnSpPr>
              <a:cxnSpLocks/>
              <a:stCxn id="6" idx="7"/>
              <a:endCxn id="4" idx="2"/>
            </p:cNvCxnSpPr>
            <p:nvPr/>
          </p:nvCxnSpPr>
          <p:spPr>
            <a:xfrm flipV="1">
              <a:off x="2075689" y="3976382"/>
              <a:ext cx="466175" cy="362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428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מושגים בסיסיים</a:t>
            </a:r>
            <a:r>
              <a:rPr lang="en-US" dirty="0"/>
              <a:t> </a:t>
            </a:r>
            <a:r>
              <a:rPr lang="he-IL" dirty="0"/>
              <a:t>- גרפים מכוונים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2758" y="2647746"/>
                <a:ext cx="10515600" cy="4351338"/>
              </a:xfrm>
            </p:spPr>
            <p:txBody>
              <a:bodyPr/>
              <a:lstStyle/>
              <a:p>
                <a:pPr algn="r" rtl="1"/>
                <a:r>
                  <a:rPr lang="he-IL" dirty="0"/>
                  <a:t>דרגת כניסה של צומת </a:t>
                </a:r>
                <a:r>
                  <a:rPr lang="en-US" dirty="0"/>
                  <a:t>v</a:t>
                </a:r>
                <a:r>
                  <a:rPr lang="he-IL" dirty="0"/>
                  <a:t> – מספר הקשתות הנכנסות ל</a:t>
                </a:r>
                <a:r>
                  <a:rPr lang="en-US" dirty="0"/>
                  <a:t>v</a:t>
                </a:r>
                <a:r>
                  <a:rPr lang="he-IL" dirty="0"/>
                  <a:t> 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he-IL" dirty="0"/>
              </a:p>
              <a:p>
                <a:pPr algn="r" rtl="1"/>
                <a:r>
                  <a:rPr lang="he-IL" dirty="0"/>
                  <a:t>דרגת יציאה של צומת </a:t>
                </a:r>
                <a:r>
                  <a:rPr lang="en-US" dirty="0"/>
                  <a:t>v</a:t>
                </a:r>
                <a:r>
                  <a:rPr lang="he-IL" dirty="0"/>
                  <a:t> – מספר </a:t>
                </a:r>
                <a:r>
                  <a:rPr lang="he-IL"/>
                  <a:t>הקשתות היוצאות </a:t>
                </a:r>
                <a:r>
                  <a:rPr lang="he-IL" dirty="0"/>
                  <a:t>ל</a:t>
                </a:r>
                <a:r>
                  <a:rPr lang="en-US" dirty="0"/>
                  <a:t>v</a:t>
                </a:r>
                <a:r>
                  <a:rPr lang="he-IL" dirty="0"/>
                  <a:t> 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L" dirty="0"/>
              </a:p>
              <a:p>
                <a:pPr algn="r" rtl="1"/>
                <a:r>
                  <a:rPr lang="en-US" dirty="0"/>
                  <a:t>DAG</a:t>
                </a:r>
                <a:r>
                  <a:rPr lang="he-IL" dirty="0"/>
                  <a:t> – גרף מכוון חסר מעגלים </a:t>
                </a:r>
                <a:r>
                  <a:rPr lang="en-US" dirty="0"/>
                  <a:t>(Directed Acyclic Graph)</a:t>
                </a:r>
                <a:r>
                  <a:rPr lang="he-IL" dirty="0"/>
                  <a:t>.</a:t>
                </a:r>
              </a:p>
              <a:p>
                <a:pPr algn="r" rtl="1"/>
                <a:r>
                  <a:rPr lang="he-IL" dirty="0"/>
                  <a:t>קשירות היטב – הצמתים  </a:t>
                </a:r>
                <a:r>
                  <a:rPr lang="en-US" dirty="0"/>
                  <a:t>u, v</a:t>
                </a:r>
                <a:r>
                  <a:rPr lang="he-IL" dirty="0"/>
                  <a:t> קשירים היטב אם קיים מסלול מכוון מ</a:t>
                </a:r>
                <a:r>
                  <a:rPr lang="en-US" dirty="0"/>
                  <a:t>u</a:t>
                </a:r>
                <a:r>
                  <a:rPr lang="he-IL" dirty="0"/>
                  <a:t> ל</a:t>
                </a:r>
                <a:r>
                  <a:rPr lang="en-US" dirty="0"/>
                  <a:t>v</a:t>
                </a:r>
                <a:r>
                  <a:rPr lang="he-IL" dirty="0"/>
                  <a:t> וכמו כן מ</a:t>
                </a:r>
                <a:r>
                  <a:rPr lang="en-US" dirty="0"/>
                  <a:t>v</a:t>
                </a:r>
                <a:r>
                  <a:rPr lang="he-IL" dirty="0"/>
                  <a:t> ל</a:t>
                </a:r>
                <a:r>
                  <a:rPr lang="en-US" dirty="0"/>
                  <a:t>u</a:t>
                </a:r>
                <a:r>
                  <a:rPr lang="he-IL" dirty="0"/>
                  <a:t>.</a:t>
                </a:r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758" y="2647746"/>
                <a:ext cx="10515600" cy="4351338"/>
              </a:xfrm>
              <a:blipFill>
                <a:blip r:embed="rId2"/>
                <a:stretch>
                  <a:fillRect t="-2661" r="-11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A49BDA-3462-49A6-A147-5FCFB03A3C8E}"/>
                  </a:ext>
                </a:extLst>
              </p:cNvPr>
              <p:cNvSpPr/>
              <p:nvPr/>
            </p:nvSpPr>
            <p:spPr>
              <a:xfrm>
                <a:off x="5494882" y="5370562"/>
                <a:ext cx="4448397" cy="988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deg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A49BDA-3462-49A6-A147-5FCFB03A3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882" y="5370562"/>
                <a:ext cx="4448397" cy="988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35D6BE8-67FE-43AE-9532-351B6FF71865}"/>
              </a:ext>
            </a:extLst>
          </p:cNvPr>
          <p:cNvGrpSpPr/>
          <p:nvPr/>
        </p:nvGrpSpPr>
        <p:grpSpPr>
          <a:xfrm>
            <a:off x="991402" y="234890"/>
            <a:ext cx="2682975" cy="2219551"/>
            <a:chOff x="390088" y="4337108"/>
            <a:chExt cx="2115424" cy="179828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306084-4230-4955-BF52-F5C2730DEA38}"/>
                </a:ext>
              </a:extLst>
            </p:cNvPr>
            <p:cNvSpPr/>
            <p:nvPr/>
          </p:nvSpPr>
          <p:spPr>
            <a:xfrm>
              <a:off x="1543574" y="4337108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AB345A-B6BF-4746-87EF-D4639BCEB579}"/>
                </a:ext>
              </a:extLst>
            </p:cNvPr>
            <p:cNvSpPr/>
            <p:nvPr/>
          </p:nvSpPr>
          <p:spPr>
            <a:xfrm>
              <a:off x="748018" y="4841846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E8221A-6021-4F46-AA84-B609B5728C63}"/>
                </a:ext>
              </a:extLst>
            </p:cNvPr>
            <p:cNvSpPr/>
            <p:nvPr/>
          </p:nvSpPr>
          <p:spPr>
            <a:xfrm>
              <a:off x="1506636" y="5732724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6F4C15-7A69-4FE6-82CB-F073DFFA2207}"/>
                </a:ext>
              </a:extLst>
            </p:cNvPr>
            <p:cNvSpPr/>
            <p:nvPr/>
          </p:nvSpPr>
          <p:spPr>
            <a:xfrm>
              <a:off x="390088" y="5675152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E31EC9-E3D7-45AB-9B49-81A34DE7629E}"/>
                </a:ext>
              </a:extLst>
            </p:cNvPr>
            <p:cNvSpPr/>
            <p:nvPr/>
          </p:nvSpPr>
          <p:spPr>
            <a:xfrm>
              <a:off x="2119618" y="5106099"/>
              <a:ext cx="385894" cy="402671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  <a:endParaRPr lang="en-IL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0472F3-AB35-41E6-9B71-2D4FFFB6F767}"/>
                </a:ext>
              </a:extLst>
            </p:cNvPr>
            <p:cNvCxnSpPr>
              <a:stCxn id="16" idx="5"/>
              <a:endCxn id="20" idx="0"/>
            </p:cNvCxnSpPr>
            <p:nvPr/>
          </p:nvCxnSpPr>
          <p:spPr>
            <a:xfrm>
              <a:off x="1872955" y="4680809"/>
              <a:ext cx="439610" cy="4252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95C2BE-019E-4121-9149-768EE0A8C68B}"/>
                </a:ext>
              </a:extLst>
            </p:cNvPr>
            <p:cNvCxnSpPr>
              <a:cxnSpLocks/>
              <a:stCxn id="17" idx="5"/>
              <a:endCxn id="18" idx="1"/>
            </p:cNvCxnSpPr>
            <p:nvPr/>
          </p:nvCxnSpPr>
          <p:spPr>
            <a:xfrm>
              <a:off x="1077399" y="5185547"/>
              <a:ext cx="485750" cy="6061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8FBCA1-029C-4C42-9C23-32D912DB960B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 flipH="1">
              <a:off x="583035" y="5244517"/>
              <a:ext cx="357930" cy="430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7F954C0-0B15-4C91-8F7F-0BE08D41F2D7}"/>
                </a:ext>
              </a:extLst>
            </p:cNvPr>
            <p:cNvCxnSpPr>
              <a:cxnSpLocks/>
              <a:stCxn id="20" idx="2"/>
              <a:endCxn id="17" idx="6"/>
            </p:cNvCxnSpPr>
            <p:nvPr/>
          </p:nvCxnSpPr>
          <p:spPr>
            <a:xfrm flipH="1" flipV="1">
              <a:off x="1133912" y="5043182"/>
              <a:ext cx="985706" cy="2642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35FBDE-855B-4954-9DA5-C89210927A1A}"/>
                </a:ext>
              </a:extLst>
            </p:cNvPr>
            <p:cNvCxnSpPr>
              <a:cxnSpLocks/>
              <a:stCxn id="20" idx="4"/>
              <a:endCxn id="18" idx="7"/>
            </p:cNvCxnSpPr>
            <p:nvPr/>
          </p:nvCxnSpPr>
          <p:spPr>
            <a:xfrm flipH="1">
              <a:off x="1836017" y="5508770"/>
              <a:ext cx="476548" cy="2829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BA4DFE4-11C0-44D0-9C7B-AEE28B6A1162}"/>
                </a:ext>
              </a:extLst>
            </p:cNvPr>
            <p:cNvCxnSpPr>
              <a:cxnSpLocks/>
              <a:stCxn id="17" idx="7"/>
              <a:endCxn id="16" idx="2"/>
            </p:cNvCxnSpPr>
            <p:nvPr/>
          </p:nvCxnSpPr>
          <p:spPr>
            <a:xfrm flipV="1">
              <a:off x="1077399" y="4538444"/>
              <a:ext cx="466175" cy="362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2DEDED-890F-49FD-A49B-990F09F93F4D}"/>
              </a:ext>
            </a:extLst>
          </p:cNvPr>
          <p:cNvSpPr/>
          <p:nvPr/>
        </p:nvSpPr>
        <p:spPr>
          <a:xfrm>
            <a:off x="7642371" y="5377343"/>
            <a:ext cx="1644242" cy="1015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55E930-4DE3-424C-A26A-F0CD051F1C6E}"/>
              </a:ext>
            </a:extLst>
          </p:cNvPr>
          <p:cNvSpPr/>
          <p:nvPr/>
        </p:nvSpPr>
        <p:spPr>
          <a:xfrm>
            <a:off x="9975909" y="5387130"/>
            <a:ext cx="1644242" cy="1015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5C38E1-0D1D-4109-846A-83854CB5185C}"/>
                  </a:ext>
                </a:extLst>
              </p:cNvPr>
              <p:cNvSpPr/>
              <p:nvPr/>
            </p:nvSpPr>
            <p:spPr>
              <a:xfrm>
                <a:off x="1566741" y="5039578"/>
                <a:ext cx="13694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A5C38E1-0D1D-4109-846A-83854CB51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41" y="5039578"/>
                <a:ext cx="1369405" cy="461665"/>
              </a:xfrm>
              <a:prstGeom prst="rect">
                <a:avLst/>
              </a:prstGeom>
              <a:blipFill>
                <a:blip r:embed="rId4"/>
                <a:stretch>
                  <a:fillRect l="-3556" r="-20000" b="-18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6886E32-97C6-4B63-AC82-2CD6820F8150}"/>
                  </a:ext>
                </a:extLst>
              </p:cNvPr>
              <p:cNvSpPr/>
              <p:nvPr/>
            </p:nvSpPr>
            <p:spPr>
              <a:xfrm>
                <a:off x="1517424" y="5853311"/>
                <a:ext cx="19791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6886E32-97C6-4B63-AC82-2CD6820F8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24" y="5853311"/>
                <a:ext cx="1979132" cy="461665"/>
              </a:xfrm>
              <a:prstGeom prst="rect">
                <a:avLst/>
              </a:prstGeom>
              <a:blipFill>
                <a:blip r:embed="rId5"/>
                <a:stretch>
                  <a:fillRect l="-615" b="-171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3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27" grpId="0" animBg="1"/>
      <p:bldP spid="28" grpId="0" animBg="1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1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087" y="149006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 algn="r" rtl="1">
                  <a:buNone/>
                </a:pPr>
                <a:r>
                  <a:rPr lang="he-IL" dirty="0"/>
                  <a:t>הוכיחו כי בגרף קשיר ופשוט </a:t>
                </a:r>
                <a:r>
                  <a:rPr lang="en-US" dirty="0"/>
                  <a:t>G = (E,V)</a:t>
                </a:r>
                <a:r>
                  <a:rPr lang="he-IL" dirty="0"/>
                  <a:t> מתקיים:</a:t>
                </a:r>
                <a:br>
                  <a:rPr lang="en-US" dirty="0"/>
                </a:br>
                <a:endParaRPr lang="he-IL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marL="0" indent="0" algn="r" rtl="1">
                  <a:buNone/>
                </a:pPr>
                <a:r>
                  <a:rPr lang="he-IL" dirty="0"/>
                  <a:t>הוכחה:</a:t>
                </a:r>
              </a:p>
              <a:p>
                <a:pPr marL="0" indent="0" algn="r" rtl="1">
                  <a:buNone/>
                </a:pPr>
                <a:r>
                  <a:rPr lang="he-IL" dirty="0"/>
                  <a:t>מצד אחד גרף קשיר ופשוט מינימלי הוא עץ ולכן מתקיים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he-IL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:r>
                  <a:rPr lang="he-IL" dirty="0"/>
                  <a:t>ומצד שני גרף מקסימלי הוא גרף שלם המקיים</a:t>
                </a:r>
                <a:endParaRPr lang="en-US" dirty="0"/>
              </a:p>
              <a:p>
                <a:pPr marL="0" indent="0" algn="r" rtl="1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b="0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6D10-7C94-44D6-9A50-666ABF8A0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087" y="1490065"/>
                <a:ext cx="10515600" cy="4351338"/>
              </a:xfrm>
              <a:blipFill>
                <a:blip r:embed="rId2"/>
                <a:stretch>
                  <a:fillRect t="-350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4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F868-DD8D-4CAE-A845-3910C48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תרגיל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6D10-7C94-44D6-9A50-666ABF8A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7" y="1490065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b="0" dirty="0"/>
              <a:t>האם קיים גרף פשוט בעל סדרת הדרגות הבאות?</a:t>
            </a:r>
          </a:p>
          <a:p>
            <a:pPr marL="0" indent="0" algn="r" rtl="1">
              <a:buNone/>
            </a:pPr>
            <a:r>
              <a:rPr lang="he-IL" dirty="0"/>
              <a:t>א. 3, 3, 3, 3, 3, 3</a:t>
            </a:r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b="0" dirty="0"/>
          </a:p>
          <a:p>
            <a:pPr marL="0" indent="0" algn="r" rtl="1">
              <a:buNone/>
            </a:pPr>
            <a:r>
              <a:rPr lang="he-IL" dirty="0"/>
              <a:t>בהחלט!</a:t>
            </a:r>
            <a:endParaRPr lang="en-US" b="0" dirty="0"/>
          </a:p>
          <a:p>
            <a:pPr marL="0" indent="0" algn="r" rtl="1">
              <a:buNone/>
            </a:pPr>
            <a:endParaRPr lang="en-US" dirty="0"/>
          </a:p>
          <a:p>
            <a:pPr marL="0" indent="0" algn="r" rtl="1">
              <a:buNone/>
            </a:pPr>
            <a:endParaRPr lang="en-IL" dirty="0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9432BA9D-1021-4ECD-95A7-3F9BC7A9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10" y="2872564"/>
            <a:ext cx="4397974" cy="33813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468735-0472-431C-B319-9B0BF011FAAD}"/>
              </a:ext>
            </a:extLst>
          </p:cNvPr>
          <p:cNvSpPr/>
          <p:nvPr/>
        </p:nvSpPr>
        <p:spPr>
          <a:xfrm>
            <a:off x="779646" y="2531444"/>
            <a:ext cx="1026053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1.3|3.9|6.1|12.1|1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5.2|9.4|10.1|13.1|2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919</Words>
  <Application>Microsoft Office PowerPoint</Application>
  <PresentationFormat>מסך רחב</PresentationFormat>
  <Paragraphs>165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1_Office Theme</vt:lpstr>
      <vt:lpstr>מצגת של PowerPoint‏</vt:lpstr>
      <vt:lpstr>אלגוריתמים תרגול מספר 4</vt:lpstr>
      <vt:lpstr>מושגים בסיסיים</vt:lpstr>
      <vt:lpstr>מושגים בסיסיים - המשך</vt:lpstr>
      <vt:lpstr>מושגים בסיסיים - המשך</vt:lpstr>
      <vt:lpstr>מושגים בסיסיים – גרפים מכוונים</vt:lpstr>
      <vt:lpstr>מושגים בסיסיים - גרפים מכוונים</vt:lpstr>
      <vt:lpstr>תרגיל 1</vt:lpstr>
      <vt:lpstr>תרגיל 2</vt:lpstr>
      <vt:lpstr>תרגיל 2</vt:lpstr>
      <vt:lpstr>תרגיל 2</vt:lpstr>
      <vt:lpstr>תרגיל 3</vt:lpstr>
      <vt:lpstr>ייצוג גרפים במבני נתונים</vt:lpstr>
      <vt:lpstr>מצגת של PowerPoint‏</vt:lpstr>
      <vt:lpstr>מצגת של PowerPoint‏</vt:lpstr>
      <vt:lpstr>תרגיל 4</vt:lpstr>
      <vt:lpstr>מטריצת שכנויות</vt:lpstr>
      <vt:lpstr>רשימת שכנויות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אלגוריתמים</dc:title>
  <dc:creator>Guy Tordjman</dc:creator>
  <cp:lastModifiedBy>Hodaya Atias</cp:lastModifiedBy>
  <cp:revision>68</cp:revision>
  <dcterms:created xsi:type="dcterms:W3CDTF">2020-03-21T15:06:58Z</dcterms:created>
  <dcterms:modified xsi:type="dcterms:W3CDTF">2021-04-12T07:25:03Z</dcterms:modified>
</cp:coreProperties>
</file>