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8" r:id="rId3"/>
    <p:sldId id="259" r:id="rId4"/>
    <p:sldId id="257" r:id="rId5"/>
    <p:sldId id="260" r:id="rId6"/>
    <p:sldId id="261" r:id="rId7"/>
    <p:sldId id="262" r:id="rId8"/>
    <p:sldId id="266" r:id="rId9"/>
    <p:sldId id="263" r:id="rId10"/>
    <p:sldId id="264" r:id="rId11"/>
    <p:sldId id="265" r:id="rId12"/>
    <p:sldId id="267" r:id="rId13"/>
    <p:sldId id="268" r:id="rId14"/>
    <p:sldId id="269" r:id="rId15"/>
    <p:sldId id="272"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6" d="100"/>
          <a:sy n="86" d="100"/>
        </p:scale>
        <p:origin x="105"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2E59E-5A7B-48F9-8B06-61CFB38E0219}" type="datetimeFigureOut">
              <a:rPr lang="en-US" smtClean="0"/>
              <a:t>10/30/2019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E1727A-C1D1-4A1F-A45D-0F2BFF2E750C}" type="slidenum">
              <a:rPr lang="en-US" smtClean="0"/>
              <a:t>‹#›</a:t>
            </a:fld>
            <a:endParaRPr lang="en-US"/>
          </a:p>
        </p:txBody>
      </p:sp>
    </p:spTree>
    <p:extLst>
      <p:ext uri="{BB962C8B-B14F-4D97-AF65-F5344CB8AC3E}">
        <p14:creationId xmlns:p14="http://schemas.microsoft.com/office/powerpoint/2010/main" val="248420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E1727A-C1D1-4A1F-A45D-0F2BFF2E750C}" type="slidenum">
              <a:rPr lang="en-US" smtClean="0"/>
              <a:t>4</a:t>
            </a:fld>
            <a:endParaRPr lang="en-US"/>
          </a:p>
        </p:txBody>
      </p:sp>
    </p:spTree>
    <p:extLst>
      <p:ext uri="{BB962C8B-B14F-4D97-AF65-F5344CB8AC3E}">
        <p14:creationId xmlns:p14="http://schemas.microsoft.com/office/powerpoint/2010/main" val="37764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9550096-95DC-4DA8-BF64-F046B1A7FD9C}" type="datetimeFigureOut">
              <a:rPr lang="en-US" smtClean="0"/>
              <a:t>10/30/2019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42EDD77-964F-458E-BF3B-52234CEF8E4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57674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0096-95DC-4DA8-BF64-F046B1A7FD9C}"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EDD77-964F-458E-BF3B-52234CEF8E4F}" type="slidenum">
              <a:rPr lang="en-US" smtClean="0"/>
              <a:t>‹#›</a:t>
            </a:fld>
            <a:endParaRPr lang="en-US"/>
          </a:p>
        </p:txBody>
      </p:sp>
    </p:spTree>
    <p:extLst>
      <p:ext uri="{BB962C8B-B14F-4D97-AF65-F5344CB8AC3E}">
        <p14:creationId xmlns:p14="http://schemas.microsoft.com/office/powerpoint/2010/main" val="1537050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0096-95DC-4DA8-BF64-F046B1A7FD9C}"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EDD77-964F-458E-BF3B-52234CEF8E4F}" type="slidenum">
              <a:rPr lang="en-US" smtClean="0"/>
              <a:t>‹#›</a:t>
            </a:fld>
            <a:endParaRPr lang="en-US"/>
          </a:p>
        </p:txBody>
      </p:sp>
    </p:spTree>
    <p:extLst>
      <p:ext uri="{BB962C8B-B14F-4D97-AF65-F5344CB8AC3E}">
        <p14:creationId xmlns:p14="http://schemas.microsoft.com/office/powerpoint/2010/main" val="338773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0096-95DC-4DA8-BF64-F046B1A7FD9C}"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EDD77-964F-458E-BF3B-52234CEF8E4F}" type="slidenum">
              <a:rPr lang="en-US" smtClean="0"/>
              <a:t>‹#›</a:t>
            </a:fld>
            <a:endParaRPr lang="en-US"/>
          </a:p>
        </p:txBody>
      </p:sp>
    </p:spTree>
    <p:extLst>
      <p:ext uri="{BB962C8B-B14F-4D97-AF65-F5344CB8AC3E}">
        <p14:creationId xmlns:p14="http://schemas.microsoft.com/office/powerpoint/2010/main" val="35267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50096-95DC-4DA8-BF64-F046B1A7FD9C}"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EDD77-964F-458E-BF3B-52234CEF8E4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5446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550096-95DC-4DA8-BF64-F046B1A7FD9C}" type="datetimeFigureOut">
              <a:rPr lang="en-US" smtClean="0"/>
              <a:t>10/30/2019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EDD77-964F-458E-BF3B-52234CEF8E4F}" type="slidenum">
              <a:rPr lang="en-US" smtClean="0"/>
              <a:t>‹#›</a:t>
            </a:fld>
            <a:endParaRPr lang="en-US"/>
          </a:p>
        </p:txBody>
      </p:sp>
    </p:spTree>
    <p:extLst>
      <p:ext uri="{BB962C8B-B14F-4D97-AF65-F5344CB8AC3E}">
        <p14:creationId xmlns:p14="http://schemas.microsoft.com/office/powerpoint/2010/main" val="1630854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550096-95DC-4DA8-BF64-F046B1A7FD9C}" type="datetimeFigureOut">
              <a:rPr lang="en-US" smtClean="0"/>
              <a:t>10/30/2019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2EDD77-964F-458E-BF3B-52234CEF8E4F}" type="slidenum">
              <a:rPr lang="en-US" smtClean="0"/>
              <a:t>‹#›</a:t>
            </a:fld>
            <a:endParaRPr lang="en-US"/>
          </a:p>
        </p:txBody>
      </p:sp>
    </p:spTree>
    <p:extLst>
      <p:ext uri="{BB962C8B-B14F-4D97-AF65-F5344CB8AC3E}">
        <p14:creationId xmlns:p14="http://schemas.microsoft.com/office/powerpoint/2010/main" val="3312314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550096-95DC-4DA8-BF64-F046B1A7FD9C}" type="datetimeFigureOut">
              <a:rPr lang="en-US" smtClean="0"/>
              <a:t>10/30/2019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2EDD77-964F-458E-BF3B-52234CEF8E4F}" type="slidenum">
              <a:rPr lang="en-US" smtClean="0"/>
              <a:t>‹#›</a:t>
            </a:fld>
            <a:endParaRPr lang="en-US"/>
          </a:p>
        </p:txBody>
      </p:sp>
    </p:spTree>
    <p:extLst>
      <p:ext uri="{BB962C8B-B14F-4D97-AF65-F5344CB8AC3E}">
        <p14:creationId xmlns:p14="http://schemas.microsoft.com/office/powerpoint/2010/main" val="2790288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50096-95DC-4DA8-BF64-F046B1A7FD9C}" type="datetimeFigureOut">
              <a:rPr lang="en-US" smtClean="0"/>
              <a:t>10/30/2019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2EDD77-964F-458E-BF3B-52234CEF8E4F}" type="slidenum">
              <a:rPr lang="en-US" smtClean="0"/>
              <a:t>‹#›</a:t>
            </a:fld>
            <a:endParaRPr lang="en-US"/>
          </a:p>
        </p:txBody>
      </p:sp>
    </p:spTree>
    <p:extLst>
      <p:ext uri="{BB962C8B-B14F-4D97-AF65-F5344CB8AC3E}">
        <p14:creationId xmlns:p14="http://schemas.microsoft.com/office/powerpoint/2010/main" val="170683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550096-95DC-4DA8-BF64-F046B1A7FD9C}" type="datetimeFigureOut">
              <a:rPr lang="en-US" smtClean="0"/>
              <a:t>10/30/2019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EDD77-964F-458E-BF3B-52234CEF8E4F}" type="slidenum">
              <a:rPr lang="en-US" smtClean="0"/>
              <a:t>‹#›</a:t>
            </a:fld>
            <a:endParaRPr lang="en-US"/>
          </a:p>
        </p:txBody>
      </p:sp>
    </p:spTree>
    <p:extLst>
      <p:ext uri="{BB962C8B-B14F-4D97-AF65-F5344CB8AC3E}">
        <p14:creationId xmlns:p14="http://schemas.microsoft.com/office/powerpoint/2010/main" val="4149488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550096-95DC-4DA8-BF64-F046B1A7FD9C}" type="datetimeFigureOut">
              <a:rPr lang="en-US" smtClean="0"/>
              <a:t>10/30/2019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EDD77-964F-458E-BF3B-52234CEF8E4F}" type="slidenum">
              <a:rPr lang="en-US" smtClean="0"/>
              <a:t>‹#›</a:t>
            </a:fld>
            <a:endParaRPr lang="en-US"/>
          </a:p>
        </p:txBody>
      </p:sp>
    </p:spTree>
    <p:extLst>
      <p:ext uri="{BB962C8B-B14F-4D97-AF65-F5344CB8AC3E}">
        <p14:creationId xmlns:p14="http://schemas.microsoft.com/office/powerpoint/2010/main" val="177163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9550096-95DC-4DA8-BF64-F046B1A7FD9C}" type="datetimeFigureOut">
              <a:rPr lang="en-US" smtClean="0"/>
              <a:t>10/30/2019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42EDD77-964F-458E-BF3B-52234CEF8E4F}" type="slidenum">
              <a:rPr lang="en-US" smtClean="0"/>
              <a:t>‹#›</a:t>
            </a:fld>
            <a:endParaRPr lang="en-US"/>
          </a:p>
        </p:txBody>
      </p:sp>
    </p:spTree>
    <p:extLst>
      <p:ext uri="{BB962C8B-B14F-4D97-AF65-F5344CB8AC3E}">
        <p14:creationId xmlns:p14="http://schemas.microsoft.com/office/powerpoint/2010/main" val="16510087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4632-1634-4F07-A901-9088539EC270}"/>
              </a:ext>
            </a:extLst>
          </p:cNvPr>
          <p:cNvSpPr>
            <a:spLocks noGrp="1"/>
          </p:cNvSpPr>
          <p:nvPr>
            <p:ph type="ctrTitle"/>
          </p:nvPr>
        </p:nvSpPr>
        <p:spPr>
          <a:xfrm>
            <a:off x="961786" y="758952"/>
            <a:ext cx="6271117" cy="3175739"/>
          </a:xfrm>
        </p:spPr>
        <p:txBody>
          <a:bodyPr>
            <a:normAutofit/>
          </a:bodyPr>
          <a:lstStyle/>
          <a:p>
            <a:r>
              <a:rPr lang="en-US" sz="7200" dirty="0"/>
              <a:t>Computer Architecture</a:t>
            </a:r>
            <a:br>
              <a:rPr lang="en-US" sz="7200" dirty="0"/>
            </a:br>
            <a:r>
              <a:rPr lang="en-US" sz="7200" dirty="0"/>
              <a:t>Project 1</a:t>
            </a:r>
          </a:p>
        </p:txBody>
      </p:sp>
      <p:sp>
        <p:nvSpPr>
          <p:cNvPr id="3" name="Subtitle 2">
            <a:extLst>
              <a:ext uri="{FF2B5EF4-FFF2-40B4-BE49-F238E27FC236}">
                <a16:creationId xmlns:a16="http://schemas.microsoft.com/office/drawing/2014/main" id="{E57EB132-8DC0-4C50-A546-A420481E902A}"/>
              </a:ext>
            </a:extLst>
          </p:cNvPr>
          <p:cNvSpPr>
            <a:spLocks noGrp="1"/>
          </p:cNvSpPr>
          <p:nvPr>
            <p:ph type="subTitle" idx="1"/>
          </p:nvPr>
        </p:nvSpPr>
        <p:spPr>
          <a:xfrm>
            <a:off x="961786" y="4800600"/>
            <a:ext cx="6274756" cy="1412294"/>
          </a:xfrm>
        </p:spPr>
        <p:txBody>
          <a:bodyPr>
            <a:normAutofit/>
          </a:bodyPr>
          <a:lstStyle/>
          <a:p>
            <a:r>
              <a:rPr lang="en-US" sz="2200" dirty="0"/>
              <a:t>By-	Anmol Gautam ( AXG190014)</a:t>
            </a:r>
          </a:p>
          <a:p>
            <a:r>
              <a:rPr lang="en-US" sz="2200" dirty="0"/>
              <a:t>	</a:t>
            </a:r>
            <a:r>
              <a:rPr lang="en-US" sz="2200" dirty="0" err="1"/>
              <a:t>Soumyadeep</a:t>
            </a:r>
            <a:r>
              <a:rPr lang="en-US" sz="2200" dirty="0"/>
              <a:t> Choudhury </a:t>
            </a:r>
            <a:r>
              <a:rPr lang="en-US" sz="2200"/>
              <a:t>(SXC180056)</a:t>
            </a:r>
            <a:endParaRPr lang="en-US" sz="2200" dirty="0"/>
          </a:p>
          <a:p>
            <a:endParaRPr lang="en-US" sz="2200" dirty="0"/>
          </a:p>
        </p:txBody>
      </p:sp>
      <p:pic>
        <p:nvPicPr>
          <p:cNvPr id="7" name="Graphic 6" descr="Computer">
            <a:extLst>
              <a:ext uri="{FF2B5EF4-FFF2-40B4-BE49-F238E27FC236}">
                <a16:creationId xmlns:a16="http://schemas.microsoft.com/office/drawing/2014/main" id="{58BF05A5-1719-4E55-976A-F5E84FC0BF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2944" y="1554214"/>
            <a:ext cx="3744546" cy="3744546"/>
          </a:xfrm>
          <a:prstGeom prst="rect">
            <a:avLst/>
          </a:prstGeom>
        </p:spPr>
      </p:pic>
      <p:sp>
        <p:nvSpPr>
          <p:cNvPr id="4" name="TextBox 3">
            <a:extLst>
              <a:ext uri="{FF2B5EF4-FFF2-40B4-BE49-F238E27FC236}">
                <a16:creationId xmlns:a16="http://schemas.microsoft.com/office/drawing/2014/main" id="{A6DF9D97-CA57-43DB-BFE1-3C51ECFE6259}"/>
              </a:ext>
            </a:extLst>
          </p:cNvPr>
          <p:cNvSpPr txBox="1"/>
          <p:nvPr/>
        </p:nvSpPr>
        <p:spPr>
          <a:xfrm>
            <a:off x="7591737" y="4929428"/>
            <a:ext cx="3220351" cy="369332"/>
          </a:xfrm>
          <a:prstGeom prst="rect">
            <a:avLst/>
          </a:prstGeom>
          <a:noFill/>
        </p:spPr>
        <p:txBody>
          <a:bodyPr wrap="square" rtlCol="0">
            <a:spAutoFit/>
          </a:bodyPr>
          <a:lstStyle/>
          <a:p>
            <a:r>
              <a:rPr lang="en-US" dirty="0"/>
              <a:t>Marks Distribution: 100/100</a:t>
            </a:r>
          </a:p>
        </p:txBody>
      </p:sp>
    </p:spTree>
    <p:extLst>
      <p:ext uri="{BB962C8B-B14F-4D97-AF65-F5344CB8AC3E}">
        <p14:creationId xmlns:p14="http://schemas.microsoft.com/office/powerpoint/2010/main" val="3375714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6157-37BE-4DE3-9833-5EACEB407274}"/>
              </a:ext>
            </a:extLst>
          </p:cNvPr>
          <p:cNvSpPr>
            <a:spLocks noGrp="1"/>
          </p:cNvSpPr>
          <p:nvPr>
            <p:ph type="title"/>
          </p:nvPr>
        </p:nvSpPr>
        <p:spPr/>
        <p:txBody>
          <a:bodyPr/>
          <a:lstStyle/>
          <a:p>
            <a:r>
              <a:rPr lang="en-US" dirty="0"/>
              <a:t>Modifications and Changes (contd.)</a:t>
            </a:r>
          </a:p>
        </p:txBody>
      </p:sp>
      <p:sp>
        <p:nvSpPr>
          <p:cNvPr id="3" name="Content Placeholder 2">
            <a:extLst>
              <a:ext uri="{FF2B5EF4-FFF2-40B4-BE49-F238E27FC236}">
                <a16:creationId xmlns:a16="http://schemas.microsoft.com/office/drawing/2014/main" id="{D3B90A33-26A9-4A85-B07B-6B71EAC0312B}"/>
              </a:ext>
            </a:extLst>
          </p:cNvPr>
          <p:cNvSpPr>
            <a:spLocks noGrp="1"/>
          </p:cNvSpPr>
          <p:nvPr>
            <p:ph idx="1"/>
          </p:nvPr>
        </p:nvSpPr>
        <p:spPr/>
        <p:txBody>
          <a:bodyPr/>
          <a:lstStyle/>
          <a:p>
            <a:r>
              <a:rPr lang="en-US" dirty="0"/>
              <a:t>In BranchPredictor.py changes to size and entry numerical bound parameters were changed as suggested in Part 4 of the project description. (highlighted in yellow in project description)</a:t>
            </a:r>
          </a:p>
          <a:p>
            <a:r>
              <a:rPr lang="en-US" dirty="0"/>
              <a:t>Changes to shell file of each benchmark is done similar as below. This shell file is of 401.bzip2. Output location was changed for each predictor so that output is generated in different folders.</a:t>
            </a:r>
          </a:p>
          <a:p>
            <a:endParaRPr lang="en-US" dirty="0"/>
          </a:p>
          <a:p>
            <a:endParaRPr lang="en-US" dirty="0"/>
          </a:p>
        </p:txBody>
      </p:sp>
      <p:pic>
        <p:nvPicPr>
          <p:cNvPr id="4" name="Picture 3">
            <a:extLst>
              <a:ext uri="{FF2B5EF4-FFF2-40B4-BE49-F238E27FC236}">
                <a16:creationId xmlns:a16="http://schemas.microsoft.com/office/drawing/2014/main" id="{C71E365E-7B17-4C22-BFED-A5FC488BD704}"/>
              </a:ext>
            </a:extLst>
          </p:cNvPr>
          <p:cNvPicPr>
            <a:picLocks noChangeAspect="1"/>
          </p:cNvPicPr>
          <p:nvPr/>
        </p:nvPicPr>
        <p:blipFill>
          <a:blip r:embed="rId2"/>
          <a:stretch>
            <a:fillRect/>
          </a:stretch>
        </p:blipFill>
        <p:spPr>
          <a:xfrm>
            <a:off x="938153" y="4230251"/>
            <a:ext cx="9861108" cy="1325562"/>
          </a:xfrm>
          <a:prstGeom prst="rect">
            <a:avLst/>
          </a:prstGeom>
        </p:spPr>
      </p:pic>
    </p:spTree>
    <p:extLst>
      <p:ext uri="{BB962C8B-B14F-4D97-AF65-F5344CB8AC3E}">
        <p14:creationId xmlns:p14="http://schemas.microsoft.com/office/powerpoint/2010/main" val="2838474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38D8B-AAA5-413F-9D0D-4AAFFC255CBE}"/>
              </a:ext>
            </a:extLst>
          </p:cNvPr>
          <p:cNvSpPr>
            <a:spLocks noGrp="1"/>
          </p:cNvSpPr>
          <p:nvPr>
            <p:ph type="title"/>
          </p:nvPr>
        </p:nvSpPr>
        <p:spPr/>
        <p:txBody>
          <a:bodyPr/>
          <a:lstStyle/>
          <a:p>
            <a:r>
              <a:rPr lang="en-US" dirty="0"/>
              <a:t>Stats File generated</a:t>
            </a:r>
          </a:p>
        </p:txBody>
      </p:sp>
      <p:sp>
        <p:nvSpPr>
          <p:cNvPr id="3" name="Content Placeholder 2">
            <a:extLst>
              <a:ext uri="{FF2B5EF4-FFF2-40B4-BE49-F238E27FC236}">
                <a16:creationId xmlns:a16="http://schemas.microsoft.com/office/drawing/2014/main" id="{2C719936-9FDA-4414-81B4-3AB88A374D62}"/>
              </a:ext>
            </a:extLst>
          </p:cNvPr>
          <p:cNvSpPr>
            <a:spLocks noGrp="1"/>
          </p:cNvSpPr>
          <p:nvPr>
            <p:ph idx="1"/>
          </p:nvPr>
        </p:nvSpPr>
        <p:spPr/>
        <p:txBody>
          <a:bodyPr/>
          <a:lstStyle/>
          <a:p>
            <a:r>
              <a:rPr lang="en-US" dirty="0"/>
              <a:t>Stats generated for </a:t>
            </a:r>
            <a:r>
              <a:rPr lang="en-US" dirty="0" err="1"/>
              <a:t>BranchMispredPercent</a:t>
            </a:r>
            <a:r>
              <a:rPr lang="en-US" dirty="0"/>
              <a:t> and </a:t>
            </a:r>
            <a:r>
              <a:rPr lang="en-US" dirty="0" err="1"/>
              <a:t>BTBMissPct</a:t>
            </a:r>
            <a:endParaRPr lang="en-US" dirty="0"/>
          </a:p>
        </p:txBody>
      </p:sp>
      <p:pic>
        <p:nvPicPr>
          <p:cNvPr id="4" name="Picture 3">
            <a:extLst>
              <a:ext uri="{FF2B5EF4-FFF2-40B4-BE49-F238E27FC236}">
                <a16:creationId xmlns:a16="http://schemas.microsoft.com/office/drawing/2014/main" id="{C2F19A0D-21DA-4763-999E-054D457EA37F}"/>
              </a:ext>
            </a:extLst>
          </p:cNvPr>
          <p:cNvPicPr>
            <a:picLocks noChangeAspect="1"/>
          </p:cNvPicPr>
          <p:nvPr/>
        </p:nvPicPr>
        <p:blipFill>
          <a:blip r:embed="rId2"/>
          <a:stretch>
            <a:fillRect/>
          </a:stretch>
        </p:blipFill>
        <p:spPr>
          <a:xfrm>
            <a:off x="982010" y="2717975"/>
            <a:ext cx="8677380" cy="2107364"/>
          </a:xfrm>
          <a:prstGeom prst="rect">
            <a:avLst/>
          </a:prstGeom>
        </p:spPr>
      </p:pic>
    </p:spTree>
    <p:extLst>
      <p:ext uri="{BB962C8B-B14F-4D97-AF65-F5344CB8AC3E}">
        <p14:creationId xmlns:p14="http://schemas.microsoft.com/office/powerpoint/2010/main" val="1681071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3710D-83D6-4C69-B9C3-F22765949FEA}"/>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39D80950-7B1D-438A-88BE-9ADF60ADDA2C}"/>
              </a:ext>
            </a:extLst>
          </p:cNvPr>
          <p:cNvSpPr>
            <a:spLocks noGrp="1"/>
          </p:cNvSpPr>
          <p:nvPr>
            <p:ph idx="1"/>
          </p:nvPr>
        </p:nvSpPr>
        <p:spPr/>
        <p:txBody>
          <a:bodyPr/>
          <a:lstStyle/>
          <a:p>
            <a:r>
              <a:rPr lang="en-US" dirty="0"/>
              <a:t>Local Branch Predictor</a:t>
            </a:r>
          </a:p>
          <a:p>
            <a:pPr marL="0" indent="0">
              <a:buNone/>
            </a:pPr>
            <a:endParaRPr lang="en-US" dirty="0"/>
          </a:p>
        </p:txBody>
      </p:sp>
      <p:sp>
        <p:nvSpPr>
          <p:cNvPr id="9" name="Rectangle 3">
            <a:extLst>
              <a:ext uri="{FF2B5EF4-FFF2-40B4-BE49-F238E27FC236}">
                <a16:creationId xmlns:a16="http://schemas.microsoft.com/office/drawing/2014/main" id="{6C6E7E22-685D-40E3-9519-5D50DD84AA39}"/>
              </a:ext>
            </a:extLst>
          </p:cNvPr>
          <p:cNvSpPr>
            <a:spLocks noChangeArrowheads="1"/>
          </p:cNvSpPr>
          <p:nvPr/>
        </p:nvSpPr>
        <p:spPr bwMode="auto">
          <a:xfrm>
            <a:off x="2334768" y="269507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Table 9">
            <a:extLst>
              <a:ext uri="{FF2B5EF4-FFF2-40B4-BE49-F238E27FC236}">
                <a16:creationId xmlns:a16="http://schemas.microsoft.com/office/drawing/2014/main" id="{E3851FA1-E7CC-4B9D-B7FA-BDAC829F4FB0}"/>
              </a:ext>
            </a:extLst>
          </p:cNvPr>
          <p:cNvGraphicFramePr>
            <a:graphicFrameLocks noGrp="1"/>
          </p:cNvGraphicFramePr>
          <p:nvPr>
            <p:extLst>
              <p:ext uri="{D42A27DB-BD31-4B8C-83A1-F6EECF244321}">
                <p14:modId xmlns:p14="http://schemas.microsoft.com/office/powerpoint/2010/main" val="1261439983"/>
              </p:ext>
            </p:extLst>
          </p:nvPr>
        </p:nvGraphicFramePr>
        <p:xfrm>
          <a:off x="329865" y="2695071"/>
          <a:ext cx="5937250" cy="2996124"/>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4213314626"/>
                    </a:ext>
                  </a:extLst>
                </a:gridCol>
                <a:gridCol w="989330">
                  <a:extLst>
                    <a:ext uri="{9D8B030D-6E8A-4147-A177-3AD203B41FA5}">
                      <a16:colId xmlns:a16="http://schemas.microsoft.com/office/drawing/2014/main" val="1313360212"/>
                    </a:ext>
                  </a:extLst>
                </a:gridCol>
                <a:gridCol w="989330">
                  <a:extLst>
                    <a:ext uri="{9D8B030D-6E8A-4147-A177-3AD203B41FA5}">
                      <a16:colId xmlns:a16="http://schemas.microsoft.com/office/drawing/2014/main" val="110495386"/>
                    </a:ext>
                  </a:extLst>
                </a:gridCol>
                <a:gridCol w="989330">
                  <a:extLst>
                    <a:ext uri="{9D8B030D-6E8A-4147-A177-3AD203B41FA5}">
                      <a16:colId xmlns:a16="http://schemas.microsoft.com/office/drawing/2014/main" val="3314331629"/>
                    </a:ext>
                  </a:extLst>
                </a:gridCol>
                <a:gridCol w="989965">
                  <a:extLst>
                    <a:ext uri="{9D8B030D-6E8A-4147-A177-3AD203B41FA5}">
                      <a16:colId xmlns:a16="http://schemas.microsoft.com/office/drawing/2014/main" val="2690139028"/>
                    </a:ext>
                  </a:extLst>
                </a:gridCol>
                <a:gridCol w="989965">
                  <a:extLst>
                    <a:ext uri="{9D8B030D-6E8A-4147-A177-3AD203B41FA5}">
                      <a16:colId xmlns:a16="http://schemas.microsoft.com/office/drawing/2014/main" val="928965881"/>
                    </a:ext>
                  </a:extLst>
                </a:gridCol>
              </a:tblGrid>
              <a:tr h="0">
                <a:tc>
                  <a:txBody>
                    <a:bodyPr/>
                    <a:lstStyle/>
                    <a:p>
                      <a:pPr marL="0" marR="0" algn="just">
                        <a:lnSpc>
                          <a:spcPct val="115000"/>
                        </a:lnSpc>
                        <a:spcBef>
                          <a:spcPts val="0"/>
                        </a:spcBef>
                        <a:spcAft>
                          <a:spcPts val="0"/>
                        </a:spcAft>
                      </a:pPr>
                      <a:r>
                        <a:rPr lang="en-US" sz="1100">
                          <a:effectLst/>
                        </a:rPr>
                        <a:t>PARAMETERS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401.bzip2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429.mcf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dirty="0">
                          <a:effectLst/>
                        </a:rPr>
                        <a:t>456.hmmer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458.sjeng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470.lbm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2977860"/>
                  </a:ext>
                </a:extLst>
              </a:tr>
              <a:tr h="0">
                <a:tc>
                  <a:txBody>
                    <a:bodyPr/>
                    <a:lstStyle/>
                    <a:p>
                      <a:pPr marL="0" marR="0" algn="just">
                        <a:lnSpc>
                          <a:spcPct val="115000"/>
                        </a:lnSpc>
                        <a:spcBef>
                          <a:spcPts val="0"/>
                        </a:spcBef>
                        <a:spcAft>
                          <a:spcPts val="0"/>
                        </a:spcAft>
                      </a:pPr>
                      <a:r>
                        <a:rPr lang="en-US" sz="1100">
                          <a:effectLst/>
                        </a:rPr>
                        <a:t>BTB Miss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0.183930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8.734989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2.386576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9.875465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27.932256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1986793"/>
                  </a:ext>
                </a:extLst>
              </a:tr>
              <a:tr h="0">
                <a:tc>
                  <a:txBody>
                    <a:bodyPr/>
                    <a:lstStyle/>
                    <a:p>
                      <a:pPr marL="0" marR="0" algn="just">
                        <a:lnSpc>
                          <a:spcPct val="115000"/>
                        </a:lnSpc>
                        <a:spcBef>
                          <a:spcPts val="0"/>
                        </a:spcBef>
                        <a:spcAft>
                          <a:spcPts val="0"/>
                        </a:spcAft>
                      </a:pPr>
                      <a:r>
                        <a:rPr lang="en-US" sz="1100">
                          <a:effectLst/>
                        </a:rPr>
                        <a:t>Branch Miss Prediction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6.01821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9.3814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dirty="0">
                          <a:effectLst/>
                        </a:rPr>
                        <a:t>15.286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14.0412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18.9972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8404546"/>
                  </a:ext>
                </a:extLst>
              </a:tr>
              <a:tr h="0">
                <a:tc>
                  <a:txBody>
                    <a:bodyPr/>
                    <a:lstStyle/>
                    <a:p>
                      <a:pPr marL="0" marR="0" algn="just">
                        <a:lnSpc>
                          <a:spcPct val="115000"/>
                        </a:lnSpc>
                        <a:spcBef>
                          <a:spcPts val="0"/>
                        </a:spcBef>
                        <a:spcAft>
                          <a:spcPts val="0"/>
                        </a:spcAft>
                      </a:pPr>
                      <a:r>
                        <a:rPr lang="en-US" sz="1100">
                          <a:effectLst/>
                        </a:rPr>
                        <a:t>L1 Data Misses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4712756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10327189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311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942325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189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7706234"/>
                  </a:ext>
                </a:extLst>
              </a:tr>
              <a:tr h="0">
                <a:tc>
                  <a:txBody>
                    <a:bodyPr/>
                    <a:lstStyle/>
                    <a:p>
                      <a:pPr marL="0" marR="0" algn="just">
                        <a:lnSpc>
                          <a:spcPct val="115000"/>
                        </a:lnSpc>
                        <a:spcBef>
                          <a:spcPts val="0"/>
                        </a:spcBef>
                        <a:spcAft>
                          <a:spcPts val="0"/>
                        </a:spcAft>
                      </a:pPr>
                      <a:r>
                        <a:rPr lang="en-US" sz="1100">
                          <a:effectLst/>
                        </a:rPr>
                        <a:t>L1 Instruction Misses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986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690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445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2378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332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6914240"/>
                  </a:ext>
                </a:extLst>
              </a:tr>
              <a:tr h="0">
                <a:tc>
                  <a:txBody>
                    <a:bodyPr/>
                    <a:lstStyle/>
                    <a:p>
                      <a:pPr marL="0" marR="0" algn="just">
                        <a:lnSpc>
                          <a:spcPct val="115000"/>
                        </a:lnSpc>
                        <a:spcBef>
                          <a:spcPts val="0"/>
                        </a:spcBef>
                        <a:spcAft>
                          <a:spcPts val="0"/>
                        </a:spcAft>
                      </a:pPr>
                      <a:r>
                        <a:rPr lang="en-US" sz="1100">
                          <a:effectLst/>
                        </a:rPr>
                        <a:t>L2 Cache Misses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2938275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7758241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632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8175286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540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8267136"/>
                  </a:ext>
                </a:extLst>
              </a:tr>
              <a:tr h="0">
                <a:tc>
                  <a:txBody>
                    <a:bodyPr/>
                    <a:lstStyle/>
                    <a:p>
                      <a:pPr marL="0" marR="0" algn="just">
                        <a:lnSpc>
                          <a:spcPct val="115000"/>
                        </a:lnSpc>
                        <a:spcBef>
                          <a:spcPts val="0"/>
                        </a:spcBef>
                        <a:spcAft>
                          <a:spcPts val="0"/>
                        </a:spcAft>
                      </a:pPr>
                      <a:r>
                        <a:rPr lang="en-US" sz="1100">
                          <a:effectLst/>
                        </a:rPr>
                        <a:t>CPI (System)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1.5644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2.4479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1.00125232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2.32793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dirty="0">
                          <a:effectLst/>
                        </a:rPr>
                        <a:t>1.0000968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5006291"/>
                  </a:ext>
                </a:extLst>
              </a:tr>
            </a:tbl>
          </a:graphicData>
        </a:graphic>
      </p:graphicFrame>
      <p:pic>
        <p:nvPicPr>
          <p:cNvPr id="12" name="Picture 11" descr="A screenshot of a cell phone&#10;&#10;Description automatically generated">
            <a:extLst>
              <a:ext uri="{FF2B5EF4-FFF2-40B4-BE49-F238E27FC236}">
                <a16:creationId xmlns:a16="http://schemas.microsoft.com/office/drawing/2014/main" id="{6399D9E1-3093-4EFE-954E-84E432D7EE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8815" y="2641411"/>
            <a:ext cx="4712408" cy="2913839"/>
          </a:xfrm>
          <a:prstGeom prst="rect">
            <a:avLst/>
          </a:prstGeom>
        </p:spPr>
      </p:pic>
    </p:spTree>
    <p:extLst>
      <p:ext uri="{BB962C8B-B14F-4D97-AF65-F5344CB8AC3E}">
        <p14:creationId xmlns:p14="http://schemas.microsoft.com/office/powerpoint/2010/main" val="253760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714CB-3B27-4743-AAD6-C7646B1C185F}"/>
              </a:ext>
            </a:extLst>
          </p:cNvPr>
          <p:cNvSpPr>
            <a:spLocks noGrp="1"/>
          </p:cNvSpPr>
          <p:nvPr>
            <p:ph type="title"/>
          </p:nvPr>
        </p:nvSpPr>
        <p:spPr/>
        <p:txBody>
          <a:bodyPr/>
          <a:lstStyle/>
          <a:p>
            <a:r>
              <a:rPr lang="en-US" dirty="0"/>
              <a:t>Results (contd.)</a:t>
            </a:r>
          </a:p>
        </p:txBody>
      </p:sp>
      <p:sp>
        <p:nvSpPr>
          <p:cNvPr id="3" name="Content Placeholder 2">
            <a:extLst>
              <a:ext uri="{FF2B5EF4-FFF2-40B4-BE49-F238E27FC236}">
                <a16:creationId xmlns:a16="http://schemas.microsoft.com/office/drawing/2014/main" id="{A0CF9D7B-5DC4-42E3-99BA-028DEF3D651C}"/>
              </a:ext>
            </a:extLst>
          </p:cNvPr>
          <p:cNvSpPr>
            <a:spLocks noGrp="1"/>
          </p:cNvSpPr>
          <p:nvPr>
            <p:ph idx="1"/>
          </p:nvPr>
        </p:nvSpPr>
        <p:spPr/>
        <p:txBody>
          <a:bodyPr/>
          <a:lstStyle/>
          <a:p>
            <a:r>
              <a:rPr lang="en-US" dirty="0"/>
              <a:t>Bi-Mode Branch Predictor</a:t>
            </a:r>
          </a:p>
          <a:p>
            <a:pPr marL="0" indent="0">
              <a:buNone/>
            </a:pPr>
            <a:endParaRPr lang="en-US" dirty="0"/>
          </a:p>
        </p:txBody>
      </p:sp>
      <p:graphicFrame>
        <p:nvGraphicFramePr>
          <p:cNvPr id="5" name="Table 4">
            <a:extLst>
              <a:ext uri="{FF2B5EF4-FFF2-40B4-BE49-F238E27FC236}">
                <a16:creationId xmlns:a16="http://schemas.microsoft.com/office/drawing/2014/main" id="{D90A34B2-3744-4F1C-B989-E699BF8B23D4}"/>
              </a:ext>
            </a:extLst>
          </p:cNvPr>
          <p:cNvGraphicFramePr>
            <a:graphicFrameLocks noGrp="1"/>
          </p:cNvGraphicFramePr>
          <p:nvPr>
            <p:extLst>
              <p:ext uri="{D42A27DB-BD31-4B8C-83A1-F6EECF244321}">
                <p14:modId xmlns:p14="http://schemas.microsoft.com/office/powerpoint/2010/main" val="2755573062"/>
              </p:ext>
            </p:extLst>
          </p:nvPr>
        </p:nvGraphicFramePr>
        <p:xfrm>
          <a:off x="170942" y="2820911"/>
          <a:ext cx="5937250" cy="2996124"/>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2051730352"/>
                    </a:ext>
                  </a:extLst>
                </a:gridCol>
                <a:gridCol w="989330">
                  <a:extLst>
                    <a:ext uri="{9D8B030D-6E8A-4147-A177-3AD203B41FA5}">
                      <a16:colId xmlns:a16="http://schemas.microsoft.com/office/drawing/2014/main" val="356324223"/>
                    </a:ext>
                  </a:extLst>
                </a:gridCol>
                <a:gridCol w="989330">
                  <a:extLst>
                    <a:ext uri="{9D8B030D-6E8A-4147-A177-3AD203B41FA5}">
                      <a16:colId xmlns:a16="http://schemas.microsoft.com/office/drawing/2014/main" val="1366095986"/>
                    </a:ext>
                  </a:extLst>
                </a:gridCol>
                <a:gridCol w="989330">
                  <a:extLst>
                    <a:ext uri="{9D8B030D-6E8A-4147-A177-3AD203B41FA5}">
                      <a16:colId xmlns:a16="http://schemas.microsoft.com/office/drawing/2014/main" val="471108249"/>
                    </a:ext>
                  </a:extLst>
                </a:gridCol>
                <a:gridCol w="989965">
                  <a:extLst>
                    <a:ext uri="{9D8B030D-6E8A-4147-A177-3AD203B41FA5}">
                      <a16:colId xmlns:a16="http://schemas.microsoft.com/office/drawing/2014/main" val="3821466075"/>
                    </a:ext>
                  </a:extLst>
                </a:gridCol>
                <a:gridCol w="989965">
                  <a:extLst>
                    <a:ext uri="{9D8B030D-6E8A-4147-A177-3AD203B41FA5}">
                      <a16:colId xmlns:a16="http://schemas.microsoft.com/office/drawing/2014/main" val="2381023763"/>
                    </a:ext>
                  </a:extLst>
                </a:gridCol>
              </a:tblGrid>
              <a:tr h="0">
                <a:tc>
                  <a:txBody>
                    <a:bodyPr/>
                    <a:lstStyle/>
                    <a:p>
                      <a:pPr marL="0" marR="0" algn="just">
                        <a:lnSpc>
                          <a:spcPct val="115000"/>
                        </a:lnSpc>
                        <a:spcBef>
                          <a:spcPts val="0"/>
                        </a:spcBef>
                        <a:spcAft>
                          <a:spcPts val="0"/>
                        </a:spcAft>
                      </a:pPr>
                      <a:r>
                        <a:rPr lang="en-US" sz="1100">
                          <a:effectLst/>
                        </a:rPr>
                        <a:t>PARAMETERS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401.bzip2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429.mcf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456.hmmer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458.sjeng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470.lbm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4346847"/>
                  </a:ext>
                </a:extLst>
              </a:tr>
              <a:tr h="0">
                <a:tc>
                  <a:txBody>
                    <a:bodyPr/>
                    <a:lstStyle/>
                    <a:p>
                      <a:pPr marL="0" marR="0" algn="just">
                        <a:lnSpc>
                          <a:spcPct val="115000"/>
                        </a:lnSpc>
                        <a:spcBef>
                          <a:spcPts val="0"/>
                        </a:spcBef>
                        <a:spcAft>
                          <a:spcPts val="0"/>
                        </a:spcAft>
                      </a:pPr>
                      <a:r>
                        <a:rPr lang="en-US" sz="1100">
                          <a:effectLst/>
                        </a:rPr>
                        <a:t>BTB Miss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0.039517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0.586867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0.162733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2.744171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0.892387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6461242"/>
                  </a:ext>
                </a:extLst>
              </a:tr>
              <a:tr h="0">
                <a:tc>
                  <a:txBody>
                    <a:bodyPr/>
                    <a:lstStyle/>
                    <a:p>
                      <a:pPr marL="0" marR="0" algn="just">
                        <a:lnSpc>
                          <a:spcPct val="115000"/>
                        </a:lnSpc>
                        <a:spcBef>
                          <a:spcPts val="0"/>
                        </a:spcBef>
                        <a:spcAft>
                          <a:spcPts val="0"/>
                        </a:spcAft>
                      </a:pPr>
                      <a:r>
                        <a:rPr lang="en-US" sz="1100">
                          <a:effectLst/>
                        </a:rPr>
                        <a:t>Branch Miss Prediction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5.76032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5.3886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10.79926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8.4639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23.86433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9404622"/>
                  </a:ext>
                </a:extLst>
              </a:tr>
              <a:tr h="0">
                <a:tc>
                  <a:txBody>
                    <a:bodyPr/>
                    <a:lstStyle/>
                    <a:p>
                      <a:pPr marL="0" marR="0" algn="just">
                        <a:lnSpc>
                          <a:spcPct val="115000"/>
                        </a:lnSpc>
                        <a:spcBef>
                          <a:spcPts val="0"/>
                        </a:spcBef>
                        <a:spcAft>
                          <a:spcPts val="0"/>
                        </a:spcAft>
                      </a:pPr>
                      <a:r>
                        <a:rPr lang="en-US" sz="1100">
                          <a:effectLst/>
                        </a:rPr>
                        <a:t>L1 Data Misses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4712756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10327189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311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942325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189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0267465"/>
                  </a:ext>
                </a:extLst>
              </a:tr>
              <a:tr h="0">
                <a:tc>
                  <a:txBody>
                    <a:bodyPr/>
                    <a:lstStyle/>
                    <a:p>
                      <a:pPr marL="0" marR="0" algn="just">
                        <a:lnSpc>
                          <a:spcPct val="115000"/>
                        </a:lnSpc>
                        <a:spcBef>
                          <a:spcPts val="0"/>
                        </a:spcBef>
                        <a:spcAft>
                          <a:spcPts val="0"/>
                        </a:spcAft>
                      </a:pPr>
                      <a:r>
                        <a:rPr lang="en-US" sz="1100">
                          <a:effectLst/>
                        </a:rPr>
                        <a:t>L1 Instruction Misses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986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690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445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2378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332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4735415"/>
                  </a:ext>
                </a:extLst>
              </a:tr>
              <a:tr h="0">
                <a:tc>
                  <a:txBody>
                    <a:bodyPr/>
                    <a:lstStyle/>
                    <a:p>
                      <a:pPr marL="0" marR="0" algn="just">
                        <a:lnSpc>
                          <a:spcPct val="115000"/>
                        </a:lnSpc>
                        <a:spcBef>
                          <a:spcPts val="0"/>
                        </a:spcBef>
                        <a:spcAft>
                          <a:spcPts val="0"/>
                        </a:spcAft>
                      </a:pPr>
                      <a:r>
                        <a:rPr lang="en-US" sz="1100">
                          <a:effectLst/>
                        </a:rPr>
                        <a:t>L2 Cache Misses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2938271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7758242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631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8175283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540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2914412"/>
                  </a:ext>
                </a:extLst>
              </a:tr>
              <a:tr h="0">
                <a:tc>
                  <a:txBody>
                    <a:bodyPr/>
                    <a:lstStyle/>
                    <a:p>
                      <a:pPr marL="0" marR="0" algn="just">
                        <a:lnSpc>
                          <a:spcPct val="115000"/>
                        </a:lnSpc>
                        <a:spcBef>
                          <a:spcPts val="0"/>
                        </a:spcBef>
                        <a:spcAft>
                          <a:spcPts val="0"/>
                        </a:spcAft>
                      </a:pPr>
                      <a:r>
                        <a:rPr lang="en-US" sz="1100">
                          <a:effectLst/>
                        </a:rPr>
                        <a:t>CPI (System)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1.5644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2.4477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1.00125234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2.32794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dirty="0">
                          <a:effectLst/>
                        </a:rPr>
                        <a:t>1.0000968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8404558"/>
                  </a:ext>
                </a:extLst>
              </a:tr>
            </a:tbl>
          </a:graphicData>
        </a:graphic>
      </p:graphicFrame>
      <p:pic>
        <p:nvPicPr>
          <p:cNvPr id="7" name="Picture 6" descr="A screenshot of a cell phone&#10;&#10;Description automatically generated">
            <a:extLst>
              <a:ext uri="{FF2B5EF4-FFF2-40B4-BE49-F238E27FC236}">
                <a16:creationId xmlns:a16="http://schemas.microsoft.com/office/drawing/2014/main" id="{5D2B0643-981D-48A3-835F-6BB7B35DC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7584" y="2820911"/>
            <a:ext cx="4567098" cy="2823989"/>
          </a:xfrm>
          <a:prstGeom prst="rect">
            <a:avLst/>
          </a:prstGeom>
        </p:spPr>
      </p:pic>
    </p:spTree>
    <p:extLst>
      <p:ext uri="{BB962C8B-B14F-4D97-AF65-F5344CB8AC3E}">
        <p14:creationId xmlns:p14="http://schemas.microsoft.com/office/powerpoint/2010/main" val="730918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814A-514A-4E35-93EA-EC0FD68A683D}"/>
              </a:ext>
            </a:extLst>
          </p:cNvPr>
          <p:cNvSpPr>
            <a:spLocks noGrp="1"/>
          </p:cNvSpPr>
          <p:nvPr>
            <p:ph type="title"/>
          </p:nvPr>
        </p:nvSpPr>
        <p:spPr/>
        <p:txBody>
          <a:bodyPr/>
          <a:lstStyle/>
          <a:p>
            <a:r>
              <a:rPr lang="en-US" dirty="0"/>
              <a:t>Results (contd.)</a:t>
            </a:r>
          </a:p>
        </p:txBody>
      </p:sp>
      <p:sp>
        <p:nvSpPr>
          <p:cNvPr id="3" name="Content Placeholder 2">
            <a:extLst>
              <a:ext uri="{FF2B5EF4-FFF2-40B4-BE49-F238E27FC236}">
                <a16:creationId xmlns:a16="http://schemas.microsoft.com/office/drawing/2014/main" id="{9F1A87FB-4E27-4286-A0F4-2BCF226282A9}"/>
              </a:ext>
            </a:extLst>
          </p:cNvPr>
          <p:cNvSpPr>
            <a:spLocks noGrp="1"/>
          </p:cNvSpPr>
          <p:nvPr>
            <p:ph idx="1"/>
          </p:nvPr>
        </p:nvSpPr>
        <p:spPr/>
        <p:txBody>
          <a:bodyPr/>
          <a:lstStyle/>
          <a:p>
            <a:r>
              <a:rPr lang="en-US" dirty="0"/>
              <a:t>Tournament Branch Predictor</a:t>
            </a:r>
          </a:p>
          <a:p>
            <a:endParaRPr lang="en-US" dirty="0"/>
          </a:p>
        </p:txBody>
      </p:sp>
      <p:graphicFrame>
        <p:nvGraphicFramePr>
          <p:cNvPr id="5" name="Table 4">
            <a:extLst>
              <a:ext uri="{FF2B5EF4-FFF2-40B4-BE49-F238E27FC236}">
                <a16:creationId xmlns:a16="http://schemas.microsoft.com/office/drawing/2014/main" id="{922CFD2F-FE9B-4241-A4EE-4420D8AA31C4}"/>
              </a:ext>
            </a:extLst>
          </p:cNvPr>
          <p:cNvGraphicFramePr>
            <a:graphicFrameLocks noGrp="1"/>
          </p:cNvGraphicFramePr>
          <p:nvPr>
            <p:extLst>
              <p:ext uri="{D42A27DB-BD31-4B8C-83A1-F6EECF244321}">
                <p14:modId xmlns:p14="http://schemas.microsoft.com/office/powerpoint/2010/main" val="4282209626"/>
              </p:ext>
            </p:extLst>
          </p:nvPr>
        </p:nvGraphicFramePr>
        <p:xfrm>
          <a:off x="170942" y="2645746"/>
          <a:ext cx="5937250" cy="2996124"/>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2619144886"/>
                    </a:ext>
                  </a:extLst>
                </a:gridCol>
                <a:gridCol w="989330">
                  <a:extLst>
                    <a:ext uri="{9D8B030D-6E8A-4147-A177-3AD203B41FA5}">
                      <a16:colId xmlns:a16="http://schemas.microsoft.com/office/drawing/2014/main" val="746931051"/>
                    </a:ext>
                  </a:extLst>
                </a:gridCol>
                <a:gridCol w="989330">
                  <a:extLst>
                    <a:ext uri="{9D8B030D-6E8A-4147-A177-3AD203B41FA5}">
                      <a16:colId xmlns:a16="http://schemas.microsoft.com/office/drawing/2014/main" val="1651512185"/>
                    </a:ext>
                  </a:extLst>
                </a:gridCol>
                <a:gridCol w="989330">
                  <a:extLst>
                    <a:ext uri="{9D8B030D-6E8A-4147-A177-3AD203B41FA5}">
                      <a16:colId xmlns:a16="http://schemas.microsoft.com/office/drawing/2014/main" val="4008992921"/>
                    </a:ext>
                  </a:extLst>
                </a:gridCol>
                <a:gridCol w="989965">
                  <a:extLst>
                    <a:ext uri="{9D8B030D-6E8A-4147-A177-3AD203B41FA5}">
                      <a16:colId xmlns:a16="http://schemas.microsoft.com/office/drawing/2014/main" val="4081395433"/>
                    </a:ext>
                  </a:extLst>
                </a:gridCol>
                <a:gridCol w="989965">
                  <a:extLst>
                    <a:ext uri="{9D8B030D-6E8A-4147-A177-3AD203B41FA5}">
                      <a16:colId xmlns:a16="http://schemas.microsoft.com/office/drawing/2014/main" val="3205572617"/>
                    </a:ext>
                  </a:extLst>
                </a:gridCol>
              </a:tblGrid>
              <a:tr h="0">
                <a:tc>
                  <a:txBody>
                    <a:bodyPr/>
                    <a:lstStyle/>
                    <a:p>
                      <a:pPr marL="0" marR="0" algn="just">
                        <a:lnSpc>
                          <a:spcPct val="115000"/>
                        </a:lnSpc>
                        <a:spcBef>
                          <a:spcPts val="0"/>
                        </a:spcBef>
                        <a:spcAft>
                          <a:spcPts val="0"/>
                        </a:spcAft>
                      </a:pPr>
                      <a:r>
                        <a:rPr lang="en-US" sz="1100">
                          <a:effectLst/>
                        </a:rPr>
                        <a:t>PARAMETERS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401.bzip2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429.mcf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456.hmmer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458.sjeng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470.lbm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4060135"/>
                  </a:ext>
                </a:extLst>
              </a:tr>
              <a:tr h="0">
                <a:tc>
                  <a:txBody>
                    <a:bodyPr/>
                    <a:lstStyle/>
                    <a:p>
                      <a:pPr marL="0" marR="0" algn="just">
                        <a:lnSpc>
                          <a:spcPct val="115000"/>
                        </a:lnSpc>
                        <a:spcBef>
                          <a:spcPts val="0"/>
                        </a:spcBef>
                        <a:spcAft>
                          <a:spcPts val="0"/>
                        </a:spcAft>
                      </a:pPr>
                      <a:r>
                        <a:rPr lang="en-US" sz="1100">
                          <a:effectLst/>
                        </a:rPr>
                        <a:t>BTB Miss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0.136522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4.637573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1.077412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4.773571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75.311463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1093591"/>
                  </a:ext>
                </a:extLst>
              </a:tr>
              <a:tr h="0">
                <a:tc>
                  <a:txBody>
                    <a:bodyPr/>
                    <a:lstStyle/>
                    <a:p>
                      <a:pPr marL="0" marR="0" algn="just">
                        <a:lnSpc>
                          <a:spcPct val="115000"/>
                        </a:lnSpc>
                        <a:spcBef>
                          <a:spcPts val="0"/>
                        </a:spcBef>
                        <a:spcAft>
                          <a:spcPts val="0"/>
                        </a:spcAft>
                      </a:pPr>
                      <a:r>
                        <a:rPr lang="en-US" sz="1100">
                          <a:effectLst/>
                        </a:rPr>
                        <a:t>Branch Miss Prediction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5.9542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4.97278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9.42718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9.79563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19.02369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5429106"/>
                  </a:ext>
                </a:extLst>
              </a:tr>
              <a:tr h="0">
                <a:tc>
                  <a:txBody>
                    <a:bodyPr/>
                    <a:lstStyle/>
                    <a:p>
                      <a:pPr marL="0" marR="0" algn="just">
                        <a:lnSpc>
                          <a:spcPct val="115000"/>
                        </a:lnSpc>
                        <a:spcBef>
                          <a:spcPts val="0"/>
                        </a:spcBef>
                        <a:spcAft>
                          <a:spcPts val="0"/>
                        </a:spcAft>
                      </a:pPr>
                      <a:r>
                        <a:rPr lang="en-US" sz="1100">
                          <a:effectLst/>
                        </a:rPr>
                        <a:t>L1 Data Misses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4712654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10327041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dirty="0">
                          <a:effectLst/>
                        </a:rPr>
                        <a:t>287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942220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189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345070"/>
                  </a:ext>
                </a:extLst>
              </a:tr>
              <a:tr h="0">
                <a:tc>
                  <a:txBody>
                    <a:bodyPr/>
                    <a:lstStyle/>
                    <a:p>
                      <a:pPr marL="0" marR="0" algn="just">
                        <a:lnSpc>
                          <a:spcPct val="115000"/>
                        </a:lnSpc>
                        <a:spcBef>
                          <a:spcPts val="0"/>
                        </a:spcBef>
                        <a:spcAft>
                          <a:spcPts val="0"/>
                        </a:spcAft>
                      </a:pPr>
                      <a:r>
                        <a:rPr lang="en-US" sz="1100">
                          <a:effectLst/>
                        </a:rPr>
                        <a:t>L1 Instruction Misses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979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673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442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2369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331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5807489"/>
                  </a:ext>
                </a:extLst>
              </a:tr>
              <a:tr h="0">
                <a:tc>
                  <a:txBody>
                    <a:bodyPr/>
                    <a:lstStyle/>
                    <a:p>
                      <a:pPr marL="0" marR="0" algn="just">
                        <a:lnSpc>
                          <a:spcPct val="115000"/>
                        </a:lnSpc>
                        <a:spcBef>
                          <a:spcPts val="0"/>
                        </a:spcBef>
                        <a:spcAft>
                          <a:spcPts val="0"/>
                        </a:spcAft>
                      </a:pPr>
                      <a:r>
                        <a:rPr lang="en-US" sz="1100">
                          <a:effectLst/>
                        </a:rPr>
                        <a:t>L2 Cache Misses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2931639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7751382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611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8175232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538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0313067"/>
                  </a:ext>
                </a:extLst>
              </a:tr>
              <a:tr h="0">
                <a:tc>
                  <a:txBody>
                    <a:bodyPr/>
                    <a:lstStyle/>
                    <a:p>
                      <a:pPr marL="0" marR="0" algn="just">
                        <a:lnSpc>
                          <a:spcPct val="115000"/>
                        </a:lnSpc>
                        <a:spcBef>
                          <a:spcPts val="0"/>
                        </a:spcBef>
                        <a:spcAft>
                          <a:spcPts val="0"/>
                        </a:spcAft>
                      </a:pPr>
                      <a:r>
                        <a:rPr lang="en-US" sz="1100">
                          <a:effectLst/>
                        </a:rPr>
                        <a:t>CPI (System)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1.05633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2.4467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1.000772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2.3269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dirty="0">
                          <a:effectLst/>
                        </a:rPr>
                        <a:t>1.0000967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1636190"/>
                  </a:ext>
                </a:extLst>
              </a:tr>
            </a:tbl>
          </a:graphicData>
        </a:graphic>
      </p:graphicFrame>
      <p:pic>
        <p:nvPicPr>
          <p:cNvPr id="7" name="Picture 6" descr="A screenshot of a cell phone&#10;&#10;Description automatically generated">
            <a:extLst>
              <a:ext uri="{FF2B5EF4-FFF2-40B4-BE49-F238E27FC236}">
                <a16:creationId xmlns:a16="http://schemas.microsoft.com/office/drawing/2014/main" id="{CC0DA264-D1BE-4BF3-93CC-889AA3203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826" y="2645746"/>
            <a:ext cx="4665686" cy="2884949"/>
          </a:xfrm>
          <a:prstGeom prst="rect">
            <a:avLst/>
          </a:prstGeom>
        </p:spPr>
      </p:pic>
    </p:spTree>
    <p:extLst>
      <p:ext uri="{BB962C8B-B14F-4D97-AF65-F5344CB8AC3E}">
        <p14:creationId xmlns:p14="http://schemas.microsoft.com/office/powerpoint/2010/main" val="1449704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D871B-CC84-4B7D-9C7B-0E695970F2E0}"/>
              </a:ext>
            </a:extLst>
          </p:cNvPr>
          <p:cNvSpPr>
            <a:spLocks noGrp="1"/>
          </p:cNvSpPr>
          <p:nvPr>
            <p:ph type="title"/>
          </p:nvPr>
        </p:nvSpPr>
        <p:spPr>
          <a:xfrm>
            <a:off x="7878675" y="640079"/>
            <a:ext cx="3075836" cy="1366141"/>
          </a:xfrm>
        </p:spPr>
        <p:txBody>
          <a:bodyPr>
            <a:normAutofit/>
          </a:bodyPr>
          <a:lstStyle/>
          <a:p>
            <a:r>
              <a:rPr lang="en-US" sz="3200"/>
              <a:t>Results (contd.)</a:t>
            </a:r>
          </a:p>
        </p:txBody>
      </p:sp>
      <p:sp>
        <p:nvSpPr>
          <p:cNvPr id="3" name="Content Placeholder 2">
            <a:extLst>
              <a:ext uri="{FF2B5EF4-FFF2-40B4-BE49-F238E27FC236}">
                <a16:creationId xmlns:a16="http://schemas.microsoft.com/office/drawing/2014/main" id="{34100C18-A2A9-492C-BCCF-C363FDB9BC94}"/>
              </a:ext>
            </a:extLst>
          </p:cNvPr>
          <p:cNvSpPr>
            <a:spLocks noGrp="1"/>
          </p:cNvSpPr>
          <p:nvPr>
            <p:ph idx="1"/>
          </p:nvPr>
        </p:nvSpPr>
        <p:spPr>
          <a:xfrm>
            <a:off x="7878675" y="2325157"/>
            <a:ext cx="3075836" cy="3854979"/>
          </a:xfrm>
        </p:spPr>
        <p:txBody>
          <a:bodyPr>
            <a:normAutofit/>
          </a:bodyPr>
          <a:lstStyle/>
          <a:p>
            <a:pPr algn="just"/>
            <a:r>
              <a:rPr lang="en-US" sz="1600" dirty="0"/>
              <a:t>As suggested in project description, sizes of local, branch and choice predictors are varied in the tournament predictor is varied and the resulting Branch Target Miss Percentage(BTBM%) and Branch misprediction percentage (</a:t>
            </a:r>
            <a:r>
              <a:rPr lang="en-US" sz="1600" dirty="0" err="1"/>
              <a:t>Bmiss</a:t>
            </a:r>
            <a:r>
              <a:rPr lang="en-US" sz="1600" dirty="0"/>
              <a:t>%)  are mentioned explicitly in the table.</a:t>
            </a:r>
          </a:p>
          <a:p>
            <a:pPr marL="0" indent="0">
              <a:buNone/>
            </a:pPr>
            <a:endParaRPr lang="en-US" sz="1600" dirty="0"/>
          </a:p>
        </p:txBody>
      </p:sp>
      <p:graphicFrame>
        <p:nvGraphicFramePr>
          <p:cNvPr id="4" name="Table 3">
            <a:extLst>
              <a:ext uri="{FF2B5EF4-FFF2-40B4-BE49-F238E27FC236}">
                <a16:creationId xmlns:a16="http://schemas.microsoft.com/office/drawing/2014/main" id="{AA6A2D96-DFC9-49C5-BF95-4FE4F15D74DC}"/>
              </a:ext>
            </a:extLst>
          </p:cNvPr>
          <p:cNvGraphicFramePr>
            <a:graphicFrameLocks noGrp="1"/>
          </p:cNvGraphicFramePr>
          <p:nvPr>
            <p:extLst>
              <p:ext uri="{D42A27DB-BD31-4B8C-83A1-F6EECF244321}">
                <p14:modId xmlns:p14="http://schemas.microsoft.com/office/powerpoint/2010/main" val="1116696039"/>
              </p:ext>
            </p:extLst>
          </p:nvPr>
        </p:nvGraphicFramePr>
        <p:xfrm>
          <a:off x="633998" y="790323"/>
          <a:ext cx="6927011" cy="5287623"/>
        </p:xfrm>
        <a:graphic>
          <a:graphicData uri="http://schemas.openxmlformats.org/drawingml/2006/table">
            <a:tbl>
              <a:tblPr firstRow="1" firstCol="1" bandRow="1">
                <a:noFill/>
                <a:tableStyleId>{5C22544A-7EE6-4342-B048-85BDC9FD1C3A}</a:tableStyleId>
              </a:tblPr>
              <a:tblGrid>
                <a:gridCol w="769975">
                  <a:extLst>
                    <a:ext uri="{9D8B030D-6E8A-4147-A177-3AD203B41FA5}">
                      <a16:colId xmlns:a16="http://schemas.microsoft.com/office/drawing/2014/main" val="2963664223"/>
                    </a:ext>
                  </a:extLst>
                </a:gridCol>
                <a:gridCol w="648342">
                  <a:extLst>
                    <a:ext uri="{9D8B030D-6E8A-4147-A177-3AD203B41FA5}">
                      <a16:colId xmlns:a16="http://schemas.microsoft.com/office/drawing/2014/main" val="1170239607"/>
                    </a:ext>
                  </a:extLst>
                </a:gridCol>
                <a:gridCol w="680593">
                  <a:extLst>
                    <a:ext uri="{9D8B030D-6E8A-4147-A177-3AD203B41FA5}">
                      <a16:colId xmlns:a16="http://schemas.microsoft.com/office/drawing/2014/main" val="1382639983"/>
                    </a:ext>
                  </a:extLst>
                </a:gridCol>
                <a:gridCol w="700865">
                  <a:extLst>
                    <a:ext uri="{9D8B030D-6E8A-4147-A177-3AD203B41FA5}">
                      <a16:colId xmlns:a16="http://schemas.microsoft.com/office/drawing/2014/main" val="2563062167"/>
                    </a:ext>
                  </a:extLst>
                </a:gridCol>
                <a:gridCol w="846457">
                  <a:extLst>
                    <a:ext uri="{9D8B030D-6E8A-4147-A177-3AD203B41FA5}">
                      <a16:colId xmlns:a16="http://schemas.microsoft.com/office/drawing/2014/main" val="490177757"/>
                    </a:ext>
                  </a:extLst>
                </a:gridCol>
                <a:gridCol w="741410">
                  <a:extLst>
                    <a:ext uri="{9D8B030D-6E8A-4147-A177-3AD203B41FA5}">
                      <a16:colId xmlns:a16="http://schemas.microsoft.com/office/drawing/2014/main" val="3994022420"/>
                    </a:ext>
                  </a:extLst>
                </a:gridCol>
                <a:gridCol w="953346">
                  <a:extLst>
                    <a:ext uri="{9D8B030D-6E8A-4147-A177-3AD203B41FA5}">
                      <a16:colId xmlns:a16="http://schemas.microsoft.com/office/drawing/2014/main" val="3470043642"/>
                    </a:ext>
                  </a:extLst>
                </a:gridCol>
                <a:gridCol w="838163">
                  <a:extLst>
                    <a:ext uri="{9D8B030D-6E8A-4147-A177-3AD203B41FA5}">
                      <a16:colId xmlns:a16="http://schemas.microsoft.com/office/drawing/2014/main" val="363533849"/>
                    </a:ext>
                  </a:extLst>
                </a:gridCol>
                <a:gridCol w="747860">
                  <a:extLst>
                    <a:ext uri="{9D8B030D-6E8A-4147-A177-3AD203B41FA5}">
                      <a16:colId xmlns:a16="http://schemas.microsoft.com/office/drawing/2014/main" val="3679561338"/>
                    </a:ext>
                  </a:extLst>
                </a:gridCol>
              </a:tblGrid>
              <a:tr h="332723">
                <a:tc>
                  <a:txBody>
                    <a:bodyPr/>
                    <a:lstStyle/>
                    <a:p>
                      <a:pPr marL="0" marR="0">
                        <a:lnSpc>
                          <a:spcPct val="115000"/>
                        </a:lnSpc>
                        <a:spcBef>
                          <a:spcPts val="0"/>
                        </a:spcBef>
                        <a:spcAft>
                          <a:spcPts val="0"/>
                        </a:spcAft>
                      </a:pPr>
                      <a:r>
                        <a:rPr lang="en-US" sz="900" b="1">
                          <a:solidFill>
                            <a:srgbClr val="FFFFFF"/>
                          </a:solidFill>
                          <a:effectLst/>
                        </a:rPr>
                        <a:t>TYPE</a:t>
                      </a:r>
                      <a:endParaRPr lang="en-US" sz="9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nSpc>
                          <a:spcPct val="115000"/>
                        </a:lnSpc>
                        <a:spcBef>
                          <a:spcPts val="0"/>
                        </a:spcBef>
                        <a:spcAft>
                          <a:spcPts val="0"/>
                        </a:spcAft>
                      </a:pPr>
                      <a:r>
                        <a:rPr lang="en-US" sz="900" b="1">
                          <a:solidFill>
                            <a:srgbClr val="FFFFFF"/>
                          </a:solidFill>
                          <a:effectLst/>
                        </a:rPr>
                        <a:t>Local </a:t>
                      </a:r>
                      <a:endParaRPr lang="en-US" sz="9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nSpc>
                          <a:spcPct val="115000"/>
                        </a:lnSpc>
                        <a:spcBef>
                          <a:spcPts val="0"/>
                        </a:spcBef>
                        <a:spcAft>
                          <a:spcPts val="0"/>
                        </a:spcAft>
                      </a:pPr>
                      <a:r>
                        <a:rPr lang="en-US" sz="900" b="1">
                          <a:solidFill>
                            <a:srgbClr val="FFFFFF"/>
                          </a:solidFill>
                          <a:effectLst/>
                        </a:rPr>
                        <a:t>Global</a:t>
                      </a:r>
                      <a:endParaRPr lang="en-US" sz="9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nSpc>
                          <a:spcPct val="115000"/>
                        </a:lnSpc>
                        <a:spcBef>
                          <a:spcPts val="0"/>
                        </a:spcBef>
                        <a:spcAft>
                          <a:spcPts val="0"/>
                        </a:spcAft>
                      </a:pPr>
                      <a:r>
                        <a:rPr lang="en-US" sz="900" b="1">
                          <a:solidFill>
                            <a:srgbClr val="FFFFFF"/>
                          </a:solidFill>
                          <a:effectLst/>
                        </a:rPr>
                        <a:t>Choice</a:t>
                      </a:r>
                      <a:endParaRPr lang="en-US" sz="9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nSpc>
                          <a:spcPct val="115000"/>
                        </a:lnSpc>
                        <a:spcBef>
                          <a:spcPts val="0"/>
                        </a:spcBef>
                        <a:spcAft>
                          <a:spcPts val="0"/>
                        </a:spcAft>
                      </a:pPr>
                      <a:r>
                        <a:rPr lang="en-US" sz="900" b="1">
                          <a:solidFill>
                            <a:srgbClr val="FFFFFF"/>
                          </a:solidFill>
                          <a:effectLst/>
                        </a:rPr>
                        <a:t>401.bzip2</a:t>
                      </a:r>
                      <a:endParaRPr lang="en-US" sz="9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nSpc>
                          <a:spcPct val="115000"/>
                        </a:lnSpc>
                        <a:spcBef>
                          <a:spcPts val="0"/>
                        </a:spcBef>
                        <a:spcAft>
                          <a:spcPts val="0"/>
                        </a:spcAft>
                      </a:pPr>
                      <a:r>
                        <a:rPr lang="en-US" sz="900" b="1">
                          <a:solidFill>
                            <a:srgbClr val="FFFFFF"/>
                          </a:solidFill>
                          <a:effectLst/>
                        </a:rPr>
                        <a:t>429.mcf</a:t>
                      </a:r>
                      <a:endParaRPr lang="en-US" sz="9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nSpc>
                          <a:spcPct val="115000"/>
                        </a:lnSpc>
                        <a:spcBef>
                          <a:spcPts val="0"/>
                        </a:spcBef>
                        <a:spcAft>
                          <a:spcPts val="0"/>
                        </a:spcAft>
                      </a:pPr>
                      <a:r>
                        <a:rPr lang="en-US" sz="900" b="1">
                          <a:solidFill>
                            <a:srgbClr val="FFFFFF"/>
                          </a:solidFill>
                          <a:effectLst/>
                        </a:rPr>
                        <a:t>456.hmmer</a:t>
                      </a:r>
                      <a:endParaRPr lang="en-US" sz="9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nSpc>
                          <a:spcPct val="115000"/>
                        </a:lnSpc>
                        <a:spcBef>
                          <a:spcPts val="0"/>
                        </a:spcBef>
                        <a:spcAft>
                          <a:spcPts val="0"/>
                        </a:spcAft>
                      </a:pPr>
                      <a:r>
                        <a:rPr lang="en-US" sz="900" b="1">
                          <a:solidFill>
                            <a:srgbClr val="FFFFFF"/>
                          </a:solidFill>
                          <a:effectLst/>
                        </a:rPr>
                        <a:t>458.sjeng</a:t>
                      </a:r>
                      <a:endParaRPr lang="en-US" sz="9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nSpc>
                          <a:spcPct val="115000"/>
                        </a:lnSpc>
                        <a:spcBef>
                          <a:spcPts val="0"/>
                        </a:spcBef>
                        <a:spcAft>
                          <a:spcPts val="0"/>
                        </a:spcAft>
                      </a:pPr>
                      <a:r>
                        <a:rPr lang="en-US" sz="900" b="1">
                          <a:solidFill>
                            <a:srgbClr val="FFFFFF"/>
                          </a:solidFill>
                          <a:effectLst/>
                        </a:rPr>
                        <a:t>470.lbm</a:t>
                      </a:r>
                      <a:endParaRPr lang="en-US" sz="9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3119876362"/>
                  </a:ext>
                </a:extLst>
              </a:tr>
              <a:tr h="495490">
                <a:tc>
                  <a:txBody>
                    <a:bodyPr/>
                    <a:lstStyle/>
                    <a:p>
                      <a:pPr marL="0" marR="0">
                        <a:lnSpc>
                          <a:spcPct val="115000"/>
                        </a:lnSpc>
                        <a:spcBef>
                          <a:spcPts val="0"/>
                        </a:spcBef>
                        <a:spcAft>
                          <a:spcPts val="0"/>
                        </a:spcAft>
                      </a:pPr>
                      <a:r>
                        <a:rPr lang="en-US" sz="900" b="1">
                          <a:solidFill>
                            <a:srgbClr val="FFFFFF"/>
                          </a:solidFill>
                          <a:effectLst/>
                        </a:rPr>
                        <a:t>BTBM%</a:t>
                      </a:r>
                    </a:p>
                    <a:p>
                      <a:pPr marL="0" marR="0">
                        <a:lnSpc>
                          <a:spcPct val="115000"/>
                        </a:lnSpc>
                        <a:spcBef>
                          <a:spcPts val="0"/>
                        </a:spcBef>
                        <a:spcAft>
                          <a:spcPts val="0"/>
                        </a:spcAft>
                      </a:pPr>
                      <a:r>
                        <a:rPr lang="en-US" sz="900" b="1">
                          <a:solidFill>
                            <a:srgbClr val="FFFFFF"/>
                          </a:solidFill>
                          <a:effectLst/>
                        </a:rPr>
                        <a:t>BMiss%</a:t>
                      </a:r>
                      <a:endParaRPr lang="en-US" sz="9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1024</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4096</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4096</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0.136</a:t>
                      </a:r>
                    </a:p>
                    <a:p>
                      <a:pPr marL="0" marR="0">
                        <a:lnSpc>
                          <a:spcPct val="115000"/>
                        </a:lnSpc>
                        <a:spcBef>
                          <a:spcPts val="0"/>
                        </a:spcBef>
                        <a:spcAft>
                          <a:spcPts val="0"/>
                        </a:spcAft>
                      </a:pPr>
                      <a:r>
                        <a:rPr lang="en-US" sz="900">
                          <a:solidFill>
                            <a:schemeClr val="tx1">
                              <a:lumMod val="85000"/>
                              <a:lumOff val="15000"/>
                            </a:schemeClr>
                          </a:solidFill>
                          <a:effectLst/>
                        </a:rPr>
                        <a:t>5.95</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4.637</a:t>
                      </a:r>
                    </a:p>
                    <a:p>
                      <a:pPr marL="0" marR="0">
                        <a:lnSpc>
                          <a:spcPct val="115000"/>
                        </a:lnSpc>
                        <a:spcBef>
                          <a:spcPts val="0"/>
                        </a:spcBef>
                        <a:spcAft>
                          <a:spcPts val="0"/>
                        </a:spcAft>
                      </a:pPr>
                      <a:r>
                        <a:rPr lang="en-US" sz="900">
                          <a:solidFill>
                            <a:schemeClr val="tx1">
                              <a:lumMod val="85000"/>
                              <a:lumOff val="15000"/>
                            </a:schemeClr>
                          </a:solidFill>
                          <a:effectLst/>
                        </a:rPr>
                        <a:t>4.972</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1.077</a:t>
                      </a:r>
                    </a:p>
                    <a:p>
                      <a:pPr marL="0" marR="0">
                        <a:lnSpc>
                          <a:spcPct val="115000"/>
                        </a:lnSpc>
                        <a:spcBef>
                          <a:spcPts val="0"/>
                        </a:spcBef>
                        <a:spcAft>
                          <a:spcPts val="0"/>
                        </a:spcAft>
                      </a:pPr>
                      <a:r>
                        <a:rPr lang="en-US" sz="900">
                          <a:solidFill>
                            <a:schemeClr val="tx1">
                              <a:lumMod val="85000"/>
                              <a:lumOff val="15000"/>
                            </a:schemeClr>
                          </a:solidFill>
                          <a:effectLst/>
                        </a:rPr>
                        <a:t>9.42</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4.77</a:t>
                      </a:r>
                    </a:p>
                    <a:p>
                      <a:pPr marL="0" marR="0">
                        <a:lnSpc>
                          <a:spcPct val="115000"/>
                        </a:lnSpc>
                        <a:spcBef>
                          <a:spcPts val="0"/>
                        </a:spcBef>
                        <a:spcAft>
                          <a:spcPts val="0"/>
                        </a:spcAft>
                      </a:pPr>
                      <a:r>
                        <a:rPr lang="en-US" sz="900">
                          <a:solidFill>
                            <a:schemeClr val="tx1">
                              <a:lumMod val="85000"/>
                              <a:lumOff val="15000"/>
                            </a:schemeClr>
                          </a:solidFill>
                          <a:effectLst/>
                        </a:rPr>
                        <a:t>9.79</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75.311</a:t>
                      </a:r>
                    </a:p>
                    <a:p>
                      <a:pPr marL="0" marR="0">
                        <a:lnSpc>
                          <a:spcPct val="115000"/>
                        </a:lnSpc>
                        <a:spcBef>
                          <a:spcPts val="0"/>
                        </a:spcBef>
                        <a:spcAft>
                          <a:spcPts val="0"/>
                        </a:spcAft>
                      </a:pPr>
                      <a:r>
                        <a:rPr lang="en-US" sz="900">
                          <a:solidFill>
                            <a:schemeClr val="tx1">
                              <a:lumMod val="85000"/>
                              <a:lumOff val="15000"/>
                            </a:schemeClr>
                          </a:solidFill>
                          <a:effectLst/>
                        </a:rPr>
                        <a:t>19.02</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170743386"/>
                  </a:ext>
                </a:extLst>
              </a:tr>
              <a:tr h="495490">
                <a:tc>
                  <a:txBody>
                    <a:bodyPr/>
                    <a:lstStyle/>
                    <a:p>
                      <a:pPr marL="0" marR="0">
                        <a:lnSpc>
                          <a:spcPct val="115000"/>
                        </a:lnSpc>
                        <a:spcBef>
                          <a:spcPts val="0"/>
                        </a:spcBef>
                        <a:spcAft>
                          <a:spcPts val="0"/>
                        </a:spcAft>
                      </a:pPr>
                      <a:r>
                        <a:rPr lang="en-US" sz="900" b="1">
                          <a:solidFill>
                            <a:srgbClr val="FFFFFF"/>
                          </a:solidFill>
                          <a:effectLst/>
                        </a:rPr>
                        <a:t>BTBM%</a:t>
                      </a:r>
                    </a:p>
                    <a:p>
                      <a:pPr marL="0" marR="0">
                        <a:lnSpc>
                          <a:spcPct val="115000"/>
                        </a:lnSpc>
                        <a:spcBef>
                          <a:spcPts val="0"/>
                        </a:spcBef>
                        <a:spcAft>
                          <a:spcPts val="0"/>
                        </a:spcAft>
                      </a:pPr>
                      <a:r>
                        <a:rPr lang="en-US" sz="900" b="1">
                          <a:solidFill>
                            <a:srgbClr val="FFFFFF"/>
                          </a:solidFill>
                          <a:effectLst/>
                        </a:rPr>
                        <a:t>BMiss%</a:t>
                      </a:r>
                      <a:endParaRPr lang="en-US" sz="9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1024</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2048</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2048</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0.134</a:t>
                      </a:r>
                    </a:p>
                    <a:p>
                      <a:pPr marL="0" marR="0">
                        <a:lnSpc>
                          <a:spcPct val="115000"/>
                        </a:lnSpc>
                        <a:spcBef>
                          <a:spcPts val="0"/>
                        </a:spcBef>
                        <a:spcAft>
                          <a:spcPts val="0"/>
                        </a:spcAft>
                      </a:pPr>
                      <a:r>
                        <a:rPr lang="en-US" sz="900">
                          <a:solidFill>
                            <a:schemeClr val="tx1">
                              <a:lumMod val="85000"/>
                              <a:lumOff val="15000"/>
                            </a:schemeClr>
                          </a:solidFill>
                          <a:effectLst/>
                        </a:rPr>
                        <a:t>5.97</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5.897</a:t>
                      </a:r>
                    </a:p>
                    <a:p>
                      <a:pPr marL="0" marR="0">
                        <a:lnSpc>
                          <a:spcPct val="115000"/>
                        </a:lnSpc>
                        <a:spcBef>
                          <a:spcPts val="0"/>
                        </a:spcBef>
                        <a:spcAft>
                          <a:spcPts val="0"/>
                        </a:spcAft>
                      </a:pPr>
                      <a:r>
                        <a:rPr lang="en-US" sz="900">
                          <a:solidFill>
                            <a:schemeClr val="tx1">
                              <a:lumMod val="85000"/>
                              <a:lumOff val="15000"/>
                            </a:schemeClr>
                          </a:solidFill>
                          <a:effectLst/>
                        </a:rPr>
                        <a:t>5.091</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1.082</a:t>
                      </a:r>
                    </a:p>
                    <a:p>
                      <a:pPr marL="0" marR="0">
                        <a:lnSpc>
                          <a:spcPct val="115000"/>
                        </a:lnSpc>
                        <a:spcBef>
                          <a:spcPts val="0"/>
                        </a:spcBef>
                        <a:spcAft>
                          <a:spcPts val="0"/>
                        </a:spcAft>
                      </a:pPr>
                      <a:r>
                        <a:rPr lang="en-US" sz="900">
                          <a:solidFill>
                            <a:schemeClr val="tx1">
                              <a:lumMod val="85000"/>
                              <a:lumOff val="15000"/>
                            </a:schemeClr>
                          </a:solidFill>
                          <a:effectLst/>
                        </a:rPr>
                        <a:t>9.77</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4.98</a:t>
                      </a:r>
                    </a:p>
                    <a:p>
                      <a:pPr marL="0" marR="0">
                        <a:lnSpc>
                          <a:spcPct val="115000"/>
                        </a:lnSpc>
                        <a:spcBef>
                          <a:spcPts val="0"/>
                        </a:spcBef>
                        <a:spcAft>
                          <a:spcPts val="0"/>
                        </a:spcAft>
                      </a:pPr>
                      <a:r>
                        <a:rPr lang="en-US" sz="900">
                          <a:solidFill>
                            <a:schemeClr val="tx1">
                              <a:lumMod val="85000"/>
                              <a:lumOff val="15000"/>
                            </a:schemeClr>
                          </a:solidFill>
                          <a:effectLst/>
                        </a:rPr>
                        <a:t>10.23</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74.06</a:t>
                      </a:r>
                    </a:p>
                    <a:p>
                      <a:pPr marL="0" marR="0">
                        <a:lnSpc>
                          <a:spcPct val="115000"/>
                        </a:lnSpc>
                        <a:spcBef>
                          <a:spcPts val="0"/>
                        </a:spcBef>
                        <a:spcAft>
                          <a:spcPts val="0"/>
                        </a:spcAft>
                      </a:pPr>
                      <a:r>
                        <a:rPr lang="en-US" sz="900">
                          <a:solidFill>
                            <a:schemeClr val="tx1">
                              <a:lumMod val="85000"/>
                              <a:lumOff val="15000"/>
                            </a:schemeClr>
                          </a:solidFill>
                          <a:effectLst/>
                        </a:rPr>
                        <a:t>19.77</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716619171"/>
                  </a:ext>
                </a:extLst>
              </a:tr>
              <a:tr h="495490">
                <a:tc>
                  <a:txBody>
                    <a:bodyPr/>
                    <a:lstStyle/>
                    <a:p>
                      <a:pPr marL="0" marR="0">
                        <a:lnSpc>
                          <a:spcPct val="115000"/>
                        </a:lnSpc>
                        <a:spcBef>
                          <a:spcPts val="0"/>
                        </a:spcBef>
                        <a:spcAft>
                          <a:spcPts val="0"/>
                        </a:spcAft>
                      </a:pPr>
                      <a:r>
                        <a:rPr lang="en-US" sz="900" b="1">
                          <a:solidFill>
                            <a:srgbClr val="FFFFFF"/>
                          </a:solidFill>
                          <a:effectLst/>
                        </a:rPr>
                        <a:t>BTBM%</a:t>
                      </a:r>
                    </a:p>
                    <a:p>
                      <a:pPr marL="0" marR="0">
                        <a:lnSpc>
                          <a:spcPct val="115000"/>
                        </a:lnSpc>
                        <a:spcBef>
                          <a:spcPts val="0"/>
                        </a:spcBef>
                        <a:spcAft>
                          <a:spcPts val="0"/>
                        </a:spcAft>
                      </a:pPr>
                      <a:r>
                        <a:rPr lang="en-US" sz="900" b="1">
                          <a:solidFill>
                            <a:srgbClr val="FFFFFF"/>
                          </a:solidFill>
                          <a:effectLst/>
                        </a:rPr>
                        <a:t>BMiss%</a:t>
                      </a:r>
                      <a:endParaRPr lang="en-US" sz="9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1024</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2048</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4096</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0.140</a:t>
                      </a:r>
                    </a:p>
                    <a:p>
                      <a:pPr marL="0" marR="0">
                        <a:lnSpc>
                          <a:spcPct val="115000"/>
                        </a:lnSpc>
                        <a:spcBef>
                          <a:spcPts val="0"/>
                        </a:spcBef>
                        <a:spcAft>
                          <a:spcPts val="0"/>
                        </a:spcAft>
                      </a:pPr>
                      <a:r>
                        <a:rPr lang="en-US" sz="900">
                          <a:solidFill>
                            <a:schemeClr val="tx1">
                              <a:lumMod val="85000"/>
                              <a:lumOff val="15000"/>
                            </a:schemeClr>
                          </a:solidFill>
                          <a:effectLst/>
                        </a:rPr>
                        <a:t>5.96</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4.6447</a:t>
                      </a:r>
                    </a:p>
                    <a:p>
                      <a:pPr marL="0" marR="0">
                        <a:lnSpc>
                          <a:spcPct val="115000"/>
                        </a:lnSpc>
                        <a:spcBef>
                          <a:spcPts val="0"/>
                        </a:spcBef>
                        <a:spcAft>
                          <a:spcPts val="0"/>
                        </a:spcAft>
                      </a:pPr>
                      <a:r>
                        <a:rPr lang="en-US" sz="900">
                          <a:solidFill>
                            <a:schemeClr val="tx1">
                              <a:lumMod val="85000"/>
                              <a:lumOff val="15000"/>
                            </a:schemeClr>
                          </a:solidFill>
                          <a:effectLst/>
                        </a:rPr>
                        <a:t>5.045</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1.267</a:t>
                      </a:r>
                    </a:p>
                    <a:p>
                      <a:pPr marL="0" marR="0">
                        <a:lnSpc>
                          <a:spcPct val="115000"/>
                        </a:lnSpc>
                        <a:spcBef>
                          <a:spcPts val="0"/>
                        </a:spcBef>
                        <a:spcAft>
                          <a:spcPts val="0"/>
                        </a:spcAft>
                      </a:pPr>
                      <a:r>
                        <a:rPr lang="en-US" sz="900">
                          <a:solidFill>
                            <a:schemeClr val="tx1">
                              <a:lumMod val="85000"/>
                              <a:lumOff val="15000"/>
                            </a:schemeClr>
                          </a:solidFill>
                          <a:effectLst/>
                        </a:rPr>
                        <a:t>9.513</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4.82</a:t>
                      </a:r>
                    </a:p>
                    <a:p>
                      <a:pPr marL="0" marR="0">
                        <a:lnSpc>
                          <a:spcPct val="115000"/>
                        </a:lnSpc>
                        <a:spcBef>
                          <a:spcPts val="0"/>
                        </a:spcBef>
                        <a:spcAft>
                          <a:spcPts val="0"/>
                        </a:spcAft>
                      </a:pPr>
                      <a:r>
                        <a:rPr lang="en-US" sz="900">
                          <a:solidFill>
                            <a:schemeClr val="tx1">
                              <a:lumMod val="85000"/>
                              <a:lumOff val="15000"/>
                            </a:schemeClr>
                          </a:solidFill>
                          <a:effectLst/>
                        </a:rPr>
                        <a:t>10.08</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77.18</a:t>
                      </a:r>
                    </a:p>
                    <a:p>
                      <a:pPr marL="0" marR="0">
                        <a:lnSpc>
                          <a:spcPct val="115000"/>
                        </a:lnSpc>
                        <a:spcBef>
                          <a:spcPts val="0"/>
                        </a:spcBef>
                        <a:spcAft>
                          <a:spcPts val="0"/>
                        </a:spcAft>
                      </a:pPr>
                      <a:r>
                        <a:rPr lang="en-US" sz="900">
                          <a:solidFill>
                            <a:schemeClr val="tx1">
                              <a:lumMod val="85000"/>
                              <a:lumOff val="15000"/>
                            </a:schemeClr>
                          </a:solidFill>
                          <a:effectLst/>
                        </a:rPr>
                        <a:t>19.44</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414242932"/>
                  </a:ext>
                </a:extLst>
              </a:tr>
              <a:tr h="495490">
                <a:tc>
                  <a:txBody>
                    <a:bodyPr/>
                    <a:lstStyle/>
                    <a:p>
                      <a:pPr marL="0" marR="0">
                        <a:lnSpc>
                          <a:spcPct val="115000"/>
                        </a:lnSpc>
                        <a:spcBef>
                          <a:spcPts val="0"/>
                        </a:spcBef>
                        <a:spcAft>
                          <a:spcPts val="0"/>
                        </a:spcAft>
                      </a:pPr>
                      <a:r>
                        <a:rPr lang="en-US" sz="900" b="1">
                          <a:solidFill>
                            <a:srgbClr val="FFFFFF"/>
                          </a:solidFill>
                          <a:effectLst/>
                        </a:rPr>
                        <a:t>BTBM%</a:t>
                      </a:r>
                    </a:p>
                    <a:p>
                      <a:pPr marL="0" marR="0">
                        <a:lnSpc>
                          <a:spcPct val="115000"/>
                        </a:lnSpc>
                        <a:spcBef>
                          <a:spcPts val="0"/>
                        </a:spcBef>
                        <a:spcAft>
                          <a:spcPts val="0"/>
                        </a:spcAft>
                      </a:pPr>
                      <a:r>
                        <a:rPr lang="en-US" sz="900" b="1">
                          <a:solidFill>
                            <a:srgbClr val="FFFFFF"/>
                          </a:solidFill>
                          <a:effectLst/>
                        </a:rPr>
                        <a:t>BMiss%</a:t>
                      </a:r>
                      <a:endParaRPr lang="en-US" sz="9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1024</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2048</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8192</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0.141</a:t>
                      </a:r>
                    </a:p>
                    <a:p>
                      <a:pPr marL="0" marR="0">
                        <a:lnSpc>
                          <a:spcPct val="115000"/>
                        </a:lnSpc>
                        <a:spcBef>
                          <a:spcPts val="0"/>
                        </a:spcBef>
                        <a:spcAft>
                          <a:spcPts val="0"/>
                        </a:spcAft>
                      </a:pPr>
                      <a:r>
                        <a:rPr lang="en-US" sz="900">
                          <a:solidFill>
                            <a:schemeClr val="tx1">
                              <a:lumMod val="85000"/>
                              <a:lumOff val="15000"/>
                            </a:schemeClr>
                          </a:solidFill>
                          <a:effectLst/>
                        </a:rPr>
                        <a:t>5.94</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4.708</a:t>
                      </a:r>
                    </a:p>
                    <a:p>
                      <a:pPr marL="0" marR="0">
                        <a:lnSpc>
                          <a:spcPct val="115000"/>
                        </a:lnSpc>
                        <a:spcBef>
                          <a:spcPts val="0"/>
                        </a:spcBef>
                        <a:spcAft>
                          <a:spcPts val="0"/>
                        </a:spcAft>
                      </a:pPr>
                      <a:r>
                        <a:rPr lang="en-US" sz="900">
                          <a:solidFill>
                            <a:schemeClr val="tx1">
                              <a:lumMod val="85000"/>
                              <a:lumOff val="15000"/>
                            </a:schemeClr>
                          </a:solidFill>
                          <a:effectLst/>
                        </a:rPr>
                        <a:t>5.013</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1.78</a:t>
                      </a:r>
                    </a:p>
                    <a:p>
                      <a:pPr marL="0" marR="0">
                        <a:lnSpc>
                          <a:spcPct val="115000"/>
                        </a:lnSpc>
                        <a:spcBef>
                          <a:spcPts val="0"/>
                        </a:spcBef>
                        <a:spcAft>
                          <a:spcPts val="0"/>
                        </a:spcAft>
                      </a:pPr>
                      <a:r>
                        <a:rPr lang="en-US" sz="900">
                          <a:solidFill>
                            <a:schemeClr val="tx1">
                              <a:lumMod val="85000"/>
                              <a:lumOff val="15000"/>
                            </a:schemeClr>
                          </a:solidFill>
                          <a:effectLst/>
                        </a:rPr>
                        <a:t>9.578</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4.58</a:t>
                      </a:r>
                    </a:p>
                    <a:p>
                      <a:pPr marL="0" marR="0">
                        <a:lnSpc>
                          <a:spcPct val="115000"/>
                        </a:lnSpc>
                        <a:spcBef>
                          <a:spcPts val="0"/>
                        </a:spcBef>
                        <a:spcAft>
                          <a:spcPts val="0"/>
                        </a:spcAft>
                      </a:pPr>
                      <a:r>
                        <a:rPr lang="en-US" sz="900">
                          <a:solidFill>
                            <a:schemeClr val="tx1">
                              <a:lumMod val="85000"/>
                              <a:lumOff val="15000"/>
                            </a:schemeClr>
                          </a:solidFill>
                          <a:effectLst/>
                        </a:rPr>
                        <a:t>9.87</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78.25</a:t>
                      </a:r>
                    </a:p>
                    <a:p>
                      <a:pPr marL="0" marR="0">
                        <a:lnSpc>
                          <a:spcPct val="115000"/>
                        </a:lnSpc>
                        <a:spcBef>
                          <a:spcPts val="0"/>
                        </a:spcBef>
                        <a:spcAft>
                          <a:spcPts val="0"/>
                        </a:spcAft>
                      </a:pPr>
                      <a:r>
                        <a:rPr lang="en-US" sz="900">
                          <a:solidFill>
                            <a:schemeClr val="tx1">
                              <a:lumMod val="85000"/>
                              <a:lumOff val="15000"/>
                            </a:schemeClr>
                          </a:solidFill>
                          <a:effectLst/>
                        </a:rPr>
                        <a:t>19.38</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056169456"/>
                  </a:ext>
                </a:extLst>
              </a:tr>
              <a:tr h="495490">
                <a:tc>
                  <a:txBody>
                    <a:bodyPr/>
                    <a:lstStyle/>
                    <a:p>
                      <a:pPr marL="0" marR="0">
                        <a:lnSpc>
                          <a:spcPct val="115000"/>
                        </a:lnSpc>
                        <a:spcBef>
                          <a:spcPts val="0"/>
                        </a:spcBef>
                        <a:spcAft>
                          <a:spcPts val="0"/>
                        </a:spcAft>
                      </a:pPr>
                      <a:r>
                        <a:rPr lang="en-US" sz="900" b="1">
                          <a:solidFill>
                            <a:srgbClr val="FFFFFF"/>
                          </a:solidFill>
                          <a:effectLst/>
                        </a:rPr>
                        <a:t>BTBM%</a:t>
                      </a:r>
                    </a:p>
                    <a:p>
                      <a:pPr marL="0" marR="0">
                        <a:lnSpc>
                          <a:spcPct val="115000"/>
                        </a:lnSpc>
                        <a:spcBef>
                          <a:spcPts val="0"/>
                        </a:spcBef>
                        <a:spcAft>
                          <a:spcPts val="0"/>
                        </a:spcAft>
                      </a:pPr>
                      <a:r>
                        <a:rPr lang="en-US" sz="900" b="1">
                          <a:solidFill>
                            <a:srgbClr val="FFFFFF"/>
                          </a:solidFill>
                          <a:effectLst/>
                        </a:rPr>
                        <a:t>BMiss%</a:t>
                      </a:r>
                      <a:endParaRPr lang="en-US" sz="9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1024</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4096</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2048</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0.13</a:t>
                      </a:r>
                    </a:p>
                    <a:p>
                      <a:pPr marL="0" marR="0">
                        <a:lnSpc>
                          <a:spcPct val="115000"/>
                        </a:lnSpc>
                        <a:spcBef>
                          <a:spcPts val="0"/>
                        </a:spcBef>
                        <a:spcAft>
                          <a:spcPts val="0"/>
                        </a:spcAft>
                      </a:pPr>
                      <a:r>
                        <a:rPr lang="en-US" sz="900">
                          <a:solidFill>
                            <a:schemeClr val="tx1">
                              <a:lumMod val="85000"/>
                              <a:lumOff val="15000"/>
                            </a:schemeClr>
                          </a:solidFill>
                          <a:effectLst/>
                        </a:rPr>
                        <a:t>5.97</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6.35</a:t>
                      </a:r>
                    </a:p>
                    <a:p>
                      <a:pPr marL="0" marR="0">
                        <a:lnSpc>
                          <a:spcPct val="115000"/>
                        </a:lnSpc>
                        <a:spcBef>
                          <a:spcPts val="0"/>
                        </a:spcBef>
                        <a:spcAft>
                          <a:spcPts val="0"/>
                        </a:spcAft>
                      </a:pPr>
                      <a:r>
                        <a:rPr lang="en-US" sz="900">
                          <a:solidFill>
                            <a:schemeClr val="tx1">
                              <a:lumMod val="85000"/>
                              <a:lumOff val="15000"/>
                            </a:schemeClr>
                          </a:solidFill>
                          <a:effectLst/>
                        </a:rPr>
                        <a:t>5.019</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1.13</a:t>
                      </a:r>
                    </a:p>
                    <a:p>
                      <a:pPr marL="0" marR="0">
                        <a:lnSpc>
                          <a:spcPct val="115000"/>
                        </a:lnSpc>
                        <a:spcBef>
                          <a:spcPts val="0"/>
                        </a:spcBef>
                        <a:spcAft>
                          <a:spcPts val="0"/>
                        </a:spcAft>
                      </a:pPr>
                      <a:r>
                        <a:rPr lang="en-US" sz="900">
                          <a:solidFill>
                            <a:schemeClr val="tx1">
                              <a:lumMod val="85000"/>
                              <a:lumOff val="15000"/>
                            </a:schemeClr>
                          </a:solidFill>
                          <a:effectLst/>
                        </a:rPr>
                        <a:t>9.4</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4.81</a:t>
                      </a:r>
                    </a:p>
                    <a:p>
                      <a:pPr marL="0" marR="0">
                        <a:lnSpc>
                          <a:spcPct val="115000"/>
                        </a:lnSpc>
                        <a:spcBef>
                          <a:spcPts val="0"/>
                        </a:spcBef>
                        <a:spcAft>
                          <a:spcPts val="0"/>
                        </a:spcAft>
                      </a:pPr>
                      <a:r>
                        <a:rPr lang="en-US" sz="900">
                          <a:solidFill>
                            <a:schemeClr val="tx1">
                              <a:lumMod val="85000"/>
                              <a:lumOff val="15000"/>
                            </a:schemeClr>
                          </a:solidFill>
                          <a:effectLst/>
                        </a:rPr>
                        <a:t>10.05</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76.4545</a:t>
                      </a:r>
                    </a:p>
                    <a:p>
                      <a:pPr marL="0" marR="0">
                        <a:lnSpc>
                          <a:spcPct val="115000"/>
                        </a:lnSpc>
                        <a:spcBef>
                          <a:spcPts val="0"/>
                        </a:spcBef>
                        <a:spcAft>
                          <a:spcPts val="0"/>
                        </a:spcAft>
                      </a:pPr>
                      <a:r>
                        <a:rPr lang="en-US" sz="900">
                          <a:solidFill>
                            <a:schemeClr val="tx1">
                              <a:lumMod val="85000"/>
                              <a:lumOff val="15000"/>
                            </a:schemeClr>
                          </a:solidFill>
                          <a:effectLst/>
                        </a:rPr>
                        <a:t>19.4</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823816654"/>
                  </a:ext>
                </a:extLst>
              </a:tr>
              <a:tr h="495490">
                <a:tc>
                  <a:txBody>
                    <a:bodyPr/>
                    <a:lstStyle/>
                    <a:p>
                      <a:pPr marL="0" marR="0">
                        <a:lnSpc>
                          <a:spcPct val="115000"/>
                        </a:lnSpc>
                        <a:spcBef>
                          <a:spcPts val="0"/>
                        </a:spcBef>
                        <a:spcAft>
                          <a:spcPts val="0"/>
                        </a:spcAft>
                      </a:pPr>
                      <a:r>
                        <a:rPr lang="en-US" sz="900" b="1">
                          <a:solidFill>
                            <a:srgbClr val="FFFFFF"/>
                          </a:solidFill>
                          <a:effectLst/>
                        </a:rPr>
                        <a:t>BTBM%</a:t>
                      </a:r>
                    </a:p>
                    <a:p>
                      <a:pPr marL="0" marR="0">
                        <a:lnSpc>
                          <a:spcPct val="115000"/>
                        </a:lnSpc>
                        <a:spcBef>
                          <a:spcPts val="0"/>
                        </a:spcBef>
                        <a:spcAft>
                          <a:spcPts val="0"/>
                        </a:spcAft>
                      </a:pPr>
                      <a:r>
                        <a:rPr lang="en-US" sz="900" b="1">
                          <a:solidFill>
                            <a:srgbClr val="FFFFFF"/>
                          </a:solidFill>
                          <a:effectLst/>
                        </a:rPr>
                        <a:t>BMiss%</a:t>
                      </a:r>
                      <a:endParaRPr lang="en-US" sz="9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2048</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2048</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8192</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0.142</a:t>
                      </a:r>
                    </a:p>
                    <a:p>
                      <a:pPr marL="0" marR="0">
                        <a:lnSpc>
                          <a:spcPct val="115000"/>
                        </a:lnSpc>
                        <a:spcBef>
                          <a:spcPts val="0"/>
                        </a:spcBef>
                        <a:spcAft>
                          <a:spcPts val="0"/>
                        </a:spcAft>
                      </a:pPr>
                      <a:r>
                        <a:rPr lang="en-US" sz="900">
                          <a:solidFill>
                            <a:schemeClr val="tx1">
                              <a:lumMod val="85000"/>
                              <a:lumOff val="15000"/>
                            </a:schemeClr>
                          </a:solidFill>
                          <a:effectLst/>
                        </a:rPr>
                        <a:t>5.93</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4.6923</a:t>
                      </a:r>
                    </a:p>
                    <a:p>
                      <a:pPr marL="0" marR="0">
                        <a:lnSpc>
                          <a:spcPct val="115000"/>
                        </a:lnSpc>
                        <a:spcBef>
                          <a:spcPts val="0"/>
                        </a:spcBef>
                        <a:spcAft>
                          <a:spcPts val="0"/>
                        </a:spcAft>
                      </a:pPr>
                      <a:r>
                        <a:rPr lang="en-US" sz="900">
                          <a:solidFill>
                            <a:schemeClr val="tx1">
                              <a:lumMod val="85000"/>
                              <a:lumOff val="15000"/>
                            </a:schemeClr>
                          </a:solidFill>
                          <a:effectLst/>
                        </a:rPr>
                        <a:t>4.95</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1.08</a:t>
                      </a:r>
                    </a:p>
                    <a:p>
                      <a:pPr marL="0" marR="0">
                        <a:lnSpc>
                          <a:spcPct val="115000"/>
                        </a:lnSpc>
                        <a:spcBef>
                          <a:spcPts val="0"/>
                        </a:spcBef>
                        <a:spcAft>
                          <a:spcPts val="0"/>
                        </a:spcAft>
                      </a:pPr>
                      <a:r>
                        <a:rPr lang="en-US" sz="900">
                          <a:solidFill>
                            <a:schemeClr val="tx1">
                              <a:lumMod val="85000"/>
                              <a:lumOff val="15000"/>
                            </a:schemeClr>
                          </a:solidFill>
                          <a:effectLst/>
                        </a:rPr>
                        <a:t>8.36</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7.31</a:t>
                      </a:r>
                    </a:p>
                    <a:p>
                      <a:pPr marL="0" marR="0">
                        <a:lnSpc>
                          <a:spcPct val="115000"/>
                        </a:lnSpc>
                        <a:spcBef>
                          <a:spcPts val="0"/>
                        </a:spcBef>
                        <a:spcAft>
                          <a:spcPts val="0"/>
                        </a:spcAft>
                      </a:pPr>
                      <a:r>
                        <a:rPr lang="en-US" sz="900">
                          <a:solidFill>
                            <a:schemeClr val="tx1">
                              <a:lumMod val="85000"/>
                              <a:lumOff val="15000"/>
                            </a:schemeClr>
                          </a:solidFill>
                          <a:effectLst/>
                        </a:rPr>
                        <a:t>14.4</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75.89</a:t>
                      </a:r>
                    </a:p>
                    <a:p>
                      <a:pPr marL="0" marR="0">
                        <a:lnSpc>
                          <a:spcPct val="115000"/>
                        </a:lnSpc>
                        <a:spcBef>
                          <a:spcPts val="0"/>
                        </a:spcBef>
                        <a:spcAft>
                          <a:spcPts val="0"/>
                        </a:spcAft>
                      </a:pPr>
                      <a:r>
                        <a:rPr lang="en-US" sz="900">
                          <a:solidFill>
                            <a:schemeClr val="tx1">
                              <a:lumMod val="85000"/>
                              <a:lumOff val="15000"/>
                            </a:schemeClr>
                          </a:solidFill>
                          <a:effectLst/>
                        </a:rPr>
                        <a:t>20.63</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324776137"/>
                  </a:ext>
                </a:extLst>
              </a:tr>
              <a:tr h="495490">
                <a:tc>
                  <a:txBody>
                    <a:bodyPr/>
                    <a:lstStyle/>
                    <a:p>
                      <a:pPr marL="0" marR="0">
                        <a:lnSpc>
                          <a:spcPct val="115000"/>
                        </a:lnSpc>
                        <a:spcBef>
                          <a:spcPts val="0"/>
                        </a:spcBef>
                        <a:spcAft>
                          <a:spcPts val="0"/>
                        </a:spcAft>
                      </a:pPr>
                      <a:r>
                        <a:rPr lang="en-US" sz="900" b="1">
                          <a:solidFill>
                            <a:srgbClr val="FFFFFF"/>
                          </a:solidFill>
                          <a:effectLst/>
                        </a:rPr>
                        <a:t>BTBM%</a:t>
                      </a:r>
                    </a:p>
                    <a:p>
                      <a:pPr marL="0" marR="0">
                        <a:lnSpc>
                          <a:spcPct val="115000"/>
                        </a:lnSpc>
                        <a:spcBef>
                          <a:spcPts val="0"/>
                        </a:spcBef>
                        <a:spcAft>
                          <a:spcPts val="0"/>
                        </a:spcAft>
                      </a:pPr>
                      <a:r>
                        <a:rPr lang="en-US" sz="900" b="1">
                          <a:solidFill>
                            <a:srgbClr val="FFFFFF"/>
                          </a:solidFill>
                          <a:effectLst/>
                        </a:rPr>
                        <a:t>BMiss%</a:t>
                      </a:r>
                      <a:endParaRPr lang="en-US" sz="9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2048</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8192</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8192</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0.135</a:t>
                      </a:r>
                    </a:p>
                    <a:p>
                      <a:pPr marL="0" marR="0">
                        <a:lnSpc>
                          <a:spcPct val="115000"/>
                        </a:lnSpc>
                        <a:spcBef>
                          <a:spcPts val="0"/>
                        </a:spcBef>
                        <a:spcAft>
                          <a:spcPts val="0"/>
                        </a:spcAft>
                      </a:pPr>
                      <a:r>
                        <a:rPr lang="en-US" sz="900">
                          <a:solidFill>
                            <a:schemeClr val="tx1">
                              <a:lumMod val="85000"/>
                              <a:lumOff val="15000"/>
                            </a:schemeClr>
                          </a:solidFill>
                          <a:effectLst/>
                        </a:rPr>
                        <a:t>5.99</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4.609</a:t>
                      </a:r>
                    </a:p>
                    <a:p>
                      <a:pPr marL="0" marR="0">
                        <a:lnSpc>
                          <a:spcPct val="115000"/>
                        </a:lnSpc>
                        <a:spcBef>
                          <a:spcPts val="0"/>
                        </a:spcBef>
                        <a:spcAft>
                          <a:spcPts val="0"/>
                        </a:spcAft>
                      </a:pPr>
                      <a:r>
                        <a:rPr lang="en-US" sz="900">
                          <a:solidFill>
                            <a:schemeClr val="tx1">
                              <a:lumMod val="85000"/>
                              <a:lumOff val="15000"/>
                            </a:schemeClr>
                          </a:solidFill>
                          <a:effectLst/>
                        </a:rPr>
                        <a:t>4.804</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0.367</a:t>
                      </a:r>
                    </a:p>
                    <a:p>
                      <a:pPr marL="0" marR="0">
                        <a:lnSpc>
                          <a:spcPct val="115000"/>
                        </a:lnSpc>
                        <a:spcBef>
                          <a:spcPts val="0"/>
                        </a:spcBef>
                        <a:spcAft>
                          <a:spcPts val="0"/>
                        </a:spcAft>
                      </a:pPr>
                      <a:r>
                        <a:rPr lang="en-US" sz="900">
                          <a:solidFill>
                            <a:schemeClr val="tx1">
                              <a:lumMod val="85000"/>
                              <a:lumOff val="15000"/>
                            </a:schemeClr>
                          </a:solidFill>
                          <a:effectLst/>
                        </a:rPr>
                        <a:t>8.078</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4.61</a:t>
                      </a:r>
                    </a:p>
                    <a:p>
                      <a:pPr marL="0" marR="0">
                        <a:lnSpc>
                          <a:spcPct val="115000"/>
                        </a:lnSpc>
                        <a:spcBef>
                          <a:spcPts val="0"/>
                        </a:spcBef>
                        <a:spcAft>
                          <a:spcPts val="0"/>
                        </a:spcAft>
                      </a:pPr>
                      <a:r>
                        <a:rPr lang="en-US" sz="900">
                          <a:solidFill>
                            <a:schemeClr val="tx1">
                              <a:lumMod val="85000"/>
                              <a:lumOff val="15000"/>
                            </a:schemeClr>
                          </a:solidFill>
                          <a:effectLst/>
                        </a:rPr>
                        <a:t>9.24</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69.87</a:t>
                      </a:r>
                    </a:p>
                    <a:p>
                      <a:pPr marL="0" marR="0">
                        <a:lnSpc>
                          <a:spcPct val="115000"/>
                        </a:lnSpc>
                        <a:spcBef>
                          <a:spcPts val="0"/>
                        </a:spcBef>
                        <a:spcAft>
                          <a:spcPts val="0"/>
                        </a:spcAft>
                      </a:pPr>
                      <a:r>
                        <a:rPr lang="en-US" sz="900">
                          <a:solidFill>
                            <a:schemeClr val="tx1">
                              <a:lumMod val="85000"/>
                              <a:lumOff val="15000"/>
                            </a:schemeClr>
                          </a:solidFill>
                          <a:effectLst/>
                        </a:rPr>
                        <a:t>18.94</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102012366"/>
                  </a:ext>
                </a:extLst>
              </a:tr>
              <a:tr h="495490">
                <a:tc>
                  <a:txBody>
                    <a:bodyPr/>
                    <a:lstStyle/>
                    <a:p>
                      <a:pPr marL="0" marR="0">
                        <a:lnSpc>
                          <a:spcPct val="115000"/>
                        </a:lnSpc>
                        <a:spcBef>
                          <a:spcPts val="0"/>
                        </a:spcBef>
                        <a:spcAft>
                          <a:spcPts val="0"/>
                        </a:spcAft>
                      </a:pPr>
                      <a:r>
                        <a:rPr lang="en-US" sz="900" b="1">
                          <a:solidFill>
                            <a:srgbClr val="FFFFFF"/>
                          </a:solidFill>
                          <a:effectLst/>
                        </a:rPr>
                        <a:t>BTBM%</a:t>
                      </a:r>
                    </a:p>
                    <a:p>
                      <a:pPr marL="0" marR="0">
                        <a:lnSpc>
                          <a:spcPct val="115000"/>
                        </a:lnSpc>
                        <a:spcBef>
                          <a:spcPts val="0"/>
                        </a:spcBef>
                        <a:spcAft>
                          <a:spcPts val="0"/>
                        </a:spcAft>
                      </a:pPr>
                      <a:r>
                        <a:rPr lang="en-US" sz="900" b="1">
                          <a:solidFill>
                            <a:srgbClr val="FFFFFF"/>
                          </a:solidFill>
                          <a:effectLst/>
                        </a:rPr>
                        <a:t>BMiss%</a:t>
                      </a:r>
                      <a:endParaRPr lang="en-US" sz="9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2048</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2048</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2048</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0.129</a:t>
                      </a:r>
                    </a:p>
                    <a:p>
                      <a:pPr marL="0" marR="0">
                        <a:lnSpc>
                          <a:spcPct val="115000"/>
                        </a:lnSpc>
                        <a:spcBef>
                          <a:spcPts val="0"/>
                        </a:spcBef>
                        <a:spcAft>
                          <a:spcPts val="0"/>
                        </a:spcAft>
                      </a:pPr>
                      <a:r>
                        <a:rPr lang="en-US" sz="900">
                          <a:solidFill>
                            <a:schemeClr val="tx1">
                              <a:lumMod val="85000"/>
                              <a:lumOff val="15000"/>
                            </a:schemeClr>
                          </a:solidFill>
                          <a:effectLst/>
                        </a:rPr>
                        <a:t>5.96</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6.68</a:t>
                      </a:r>
                    </a:p>
                    <a:p>
                      <a:pPr marL="0" marR="0">
                        <a:lnSpc>
                          <a:spcPct val="115000"/>
                        </a:lnSpc>
                        <a:spcBef>
                          <a:spcPts val="0"/>
                        </a:spcBef>
                        <a:spcAft>
                          <a:spcPts val="0"/>
                        </a:spcAft>
                      </a:pPr>
                      <a:r>
                        <a:rPr lang="en-US" sz="900">
                          <a:solidFill>
                            <a:schemeClr val="tx1">
                              <a:lumMod val="85000"/>
                              <a:lumOff val="15000"/>
                            </a:schemeClr>
                          </a:solidFill>
                          <a:effectLst/>
                        </a:rPr>
                        <a:t>5.03</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0.87</a:t>
                      </a:r>
                    </a:p>
                    <a:p>
                      <a:pPr marL="0" marR="0">
                        <a:lnSpc>
                          <a:spcPct val="115000"/>
                        </a:lnSpc>
                        <a:spcBef>
                          <a:spcPts val="0"/>
                        </a:spcBef>
                        <a:spcAft>
                          <a:spcPts val="0"/>
                        </a:spcAft>
                      </a:pPr>
                      <a:r>
                        <a:rPr lang="en-US" sz="900">
                          <a:solidFill>
                            <a:schemeClr val="tx1">
                              <a:lumMod val="85000"/>
                              <a:lumOff val="15000"/>
                            </a:schemeClr>
                          </a:solidFill>
                          <a:effectLst/>
                        </a:rPr>
                        <a:t>8.521</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5.77</a:t>
                      </a:r>
                    </a:p>
                    <a:p>
                      <a:pPr marL="0" marR="0">
                        <a:lnSpc>
                          <a:spcPct val="115000"/>
                        </a:lnSpc>
                        <a:spcBef>
                          <a:spcPts val="0"/>
                        </a:spcBef>
                        <a:spcAft>
                          <a:spcPts val="0"/>
                        </a:spcAft>
                      </a:pPr>
                      <a:r>
                        <a:rPr lang="en-US" sz="900">
                          <a:solidFill>
                            <a:schemeClr val="tx1">
                              <a:lumMod val="85000"/>
                              <a:lumOff val="15000"/>
                            </a:schemeClr>
                          </a:solidFill>
                          <a:effectLst/>
                        </a:rPr>
                        <a:t>12.82</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71.45</a:t>
                      </a:r>
                    </a:p>
                    <a:p>
                      <a:pPr marL="0" marR="0">
                        <a:lnSpc>
                          <a:spcPct val="115000"/>
                        </a:lnSpc>
                        <a:spcBef>
                          <a:spcPts val="0"/>
                        </a:spcBef>
                        <a:spcAft>
                          <a:spcPts val="0"/>
                        </a:spcAft>
                      </a:pPr>
                      <a:r>
                        <a:rPr lang="en-US" sz="900">
                          <a:solidFill>
                            <a:schemeClr val="tx1">
                              <a:lumMod val="85000"/>
                              <a:lumOff val="15000"/>
                            </a:schemeClr>
                          </a:solidFill>
                          <a:effectLst/>
                        </a:rPr>
                        <a:t>19.998</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4046741004"/>
                  </a:ext>
                </a:extLst>
              </a:tr>
              <a:tr h="495490">
                <a:tc>
                  <a:txBody>
                    <a:bodyPr/>
                    <a:lstStyle/>
                    <a:p>
                      <a:pPr marL="0" marR="0">
                        <a:lnSpc>
                          <a:spcPct val="115000"/>
                        </a:lnSpc>
                        <a:spcBef>
                          <a:spcPts val="0"/>
                        </a:spcBef>
                        <a:spcAft>
                          <a:spcPts val="0"/>
                        </a:spcAft>
                      </a:pPr>
                      <a:r>
                        <a:rPr lang="en-US" sz="900" b="1">
                          <a:solidFill>
                            <a:srgbClr val="FFFFFF"/>
                          </a:solidFill>
                          <a:effectLst/>
                        </a:rPr>
                        <a:t>BTBM%</a:t>
                      </a:r>
                    </a:p>
                    <a:p>
                      <a:pPr marL="0" marR="0">
                        <a:lnSpc>
                          <a:spcPct val="115000"/>
                        </a:lnSpc>
                        <a:spcBef>
                          <a:spcPts val="0"/>
                        </a:spcBef>
                        <a:spcAft>
                          <a:spcPts val="0"/>
                        </a:spcAft>
                      </a:pPr>
                      <a:r>
                        <a:rPr lang="en-US" sz="900" b="1">
                          <a:solidFill>
                            <a:srgbClr val="FFFFFF"/>
                          </a:solidFill>
                          <a:effectLst/>
                        </a:rPr>
                        <a:t>BMiss%</a:t>
                      </a:r>
                      <a:endParaRPr lang="en-US" sz="9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2048</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2048</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4096</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0.139</a:t>
                      </a:r>
                    </a:p>
                    <a:p>
                      <a:pPr marL="0" marR="0">
                        <a:lnSpc>
                          <a:spcPct val="115000"/>
                        </a:lnSpc>
                        <a:spcBef>
                          <a:spcPts val="0"/>
                        </a:spcBef>
                        <a:spcAft>
                          <a:spcPts val="0"/>
                        </a:spcAft>
                      </a:pPr>
                      <a:r>
                        <a:rPr lang="en-US" sz="900">
                          <a:solidFill>
                            <a:schemeClr val="tx1">
                              <a:lumMod val="85000"/>
                              <a:lumOff val="15000"/>
                            </a:schemeClr>
                          </a:solidFill>
                          <a:effectLst/>
                        </a:rPr>
                        <a:t>5.95</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4.605</a:t>
                      </a:r>
                    </a:p>
                    <a:p>
                      <a:pPr marL="0" marR="0">
                        <a:lnSpc>
                          <a:spcPct val="115000"/>
                        </a:lnSpc>
                        <a:spcBef>
                          <a:spcPts val="0"/>
                        </a:spcBef>
                        <a:spcAft>
                          <a:spcPts val="0"/>
                        </a:spcAft>
                      </a:pPr>
                      <a:r>
                        <a:rPr lang="en-US" sz="900">
                          <a:solidFill>
                            <a:schemeClr val="tx1">
                              <a:lumMod val="85000"/>
                              <a:lumOff val="15000"/>
                            </a:schemeClr>
                          </a:solidFill>
                          <a:effectLst/>
                        </a:rPr>
                        <a:t>4.977</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1.793</a:t>
                      </a:r>
                    </a:p>
                    <a:p>
                      <a:pPr marL="0" marR="0">
                        <a:lnSpc>
                          <a:spcPct val="115000"/>
                        </a:lnSpc>
                        <a:spcBef>
                          <a:spcPts val="0"/>
                        </a:spcBef>
                        <a:spcAft>
                          <a:spcPts val="0"/>
                        </a:spcAft>
                      </a:pPr>
                      <a:r>
                        <a:rPr lang="en-US" sz="900">
                          <a:solidFill>
                            <a:schemeClr val="tx1">
                              <a:lumMod val="85000"/>
                              <a:lumOff val="15000"/>
                            </a:schemeClr>
                          </a:solidFill>
                          <a:effectLst/>
                        </a:rPr>
                        <a:t>8.42</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4.74</a:t>
                      </a:r>
                    </a:p>
                    <a:p>
                      <a:pPr marL="0" marR="0">
                        <a:lnSpc>
                          <a:spcPct val="115000"/>
                        </a:lnSpc>
                        <a:spcBef>
                          <a:spcPts val="0"/>
                        </a:spcBef>
                        <a:spcAft>
                          <a:spcPts val="0"/>
                        </a:spcAft>
                      </a:pPr>
                      <a:r>
                        <a:rPr lang="en-US" sz="900">
                          <a:solidFill>
                            <a:schemeClr val="tx1">
                              <a:lumMod val="85000"/>
                              <a:lumOff val="15000"/>
                            </a:schemeClr>
                          </a:solidFill>
                          <a:effectLst/>
                        </a:rPr>
                        <a:t>9.78</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77.86</a:t>
                      </a:r>
                    </a:p>
                    <a:p>
                      <a:pPr marL="0" marR="0">
                        <a:lnSpc>
                          <a:spcPct val="115000"/>
                        </a:lnSpc>
                        <a:spcBef>
                          <a:spcPts val="0"/>
                        </a:spcBef>
                        <a:spcAft>
                          <a:spcPts val="0"/>
                        </a:spcAft>
                      </a:pPr>
                      <a:r>
                        <a:rPr lang="en-US" sz="900">
                          <a:solidFill>
                            <a:schemeClr val="tx1">
                              <a:lumMod val="85000"/>
                              <a:lumOff val="15000"/>
                            </a:schemeClr>
                          </a:solidFill>
                          <a:effectLst/>
                        </a:rPr>
                        <a:t>19.13</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232311089"/>
                  </a:ext>
                </a:extLst>
              </a:tr>
              <a:tr h="495490">
                <a:tc>
                  <a:txBody>
                    <a:bodyPr/>
                    <a:lstStyle/>
                    <a:p>
                      <a:pPr marL="0" marR="0">
                        <a:lnSpc>
                          <a:spcPct val="115000"/>
                        </a:lnSpc>
                        <a:spcBef>
                          <a:spcPts val="0"/>
                        </a:spcBef>
                        <a:spcAft>
                          <a:spcPts val="0"/>
                        </a:spcAft>
                      </a:pPr>
                      <a:r>
                        <a:rPr lang="en-US" sz="900" b="1">
                          <a:solidFill>
                            <a:srgbClr val="FFFFFF"/>
                          </a:solidFill>
                          <a:effectLst/>
                        </a:rPr>
                        <a:t>BTBM%</a:t>
                      </a:r>
                    </a:p>
                    <a:p>
                      <a:pPr marL="0" marR="0">
                        <a:lnSpc>
                          <a:spcPct val="115000"/>
                        </a:lnSpc>
                        <a:spcBef>
                          <a:spcPts val="0"/>
                        </a:spcBef>
                        <a:spcAft>
                          <a:spcPts val="0"/>
                        </a:spcAft>
                      </a:pPr>
                      <a:r>
                        <a:rPr lang="en-US" sz="900" b="1">
                          <a:solidFill>
                            <a:srgbClr val="FFFFFF"/>
                          </a:solidFill>
                          <a:effectLst/>
                        </a:rPr>
                        <a:t>BMiss%</a:t>
                      </a:r>
                      <a:endParaRPr lang="en-US" sz="9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noFill/>
                      <a:prstDash val="solid"/>
                    </a:lnB>
                    <a:solidFill>
                      <a:srgbClr val="636B68">
                        <a:alpha val="69804"/>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2048</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4096</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8192</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0.1395</a:t>
                      </a:r>
                    </a:p>
                    <a:p>
                      <a:pPr marL="0" marR="0">
                        <a:lnSpc>
                          <a:spcPct val="115000"/>
                        </a:lnSpc>
                        <a:spcBef>
                          <a:spcPts val="0"/>
                        </a:spcBef>
                        <a:spcAft>
                          <a:spcPts val="0"/>
                        </a:spcAft>
                      </a:pPr>
                      <a:r>
                        <a:rPr lang="en-US" sz="900">
                          <a:solidFill>
                            <a:schemeClr val="tx1">
                              <a:lumMod val="85000"/>
                              <a:lumOff val="15000"/>
                            </a:schemeClr>
                          </a:solidFill>
                          <a:effectLst/>
                        </a:rPr>
                        <a:t>5.92</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4.87</a:t>
                      </a:r>
                    </a:p>
                    <a:p>
                      <a:pPr marL="0" marR="0">
                        <a:lnSpc>
                          <a:spcPct val="115000"/>
                        </a:lnSpc>
                        <a:spcBef>
                          <a:spcPts val="0"/>
                        </a:spcBef>
                        <a:spcAft>
                          <a:spcPts val="0"/>
                        </a:spcAft>
                      </a:pPr>
                      <a:r>
                        <a:rPr lang="en-US" sz="900">
                          <a:solidFill>
                            <a:schemeClr val="tx1">
                              <a:lumMod val="85000"/>
                              <a:lumOff val="15000"/>
                            </a:schemeClr>
                          </a:solidFill>
                          <a:effectLst/>
                        </a:rPr>
                        <a:t>4.705</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1.0378</a:t>
                      </a:r>
                    </a:p>
                    <a:p>
                      <a:pPr marL="0" marR="0">
                        <a:lnSpc>
                          <a:spcPct val="115000"/>
                        </a:lnSpc>
                        <a:spcBef>
                          <a:spcPts val="0"/>
                        </a:spcBef>
                        <a:spcAft>
                          <a:spcPts val="0"/>
                        </a:spcAft>
                      </a:pPr>
                      <a:r>
                        <a:rPr lang="en-US" sz="900">
                          <a:solidFill>
                            <a:schemeClr val="tx1">
                              <a:lumMod val="85000"/>
                              <a:lumOff val="15000"/>
                            </a:schemeClr>
                          </a:solidFill>
                          <a:effectLst/>
                        </a:rPr>
                        <a:t>8.15</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4.51</a:t>
                      </a:r>
                    </a:p>
                    <a:p>
                      <a:pPr marL="0" marR="0">
                        <a:lnSpc>
                          <a:spcPct val="115000"/>
                        </a:lnSpc>
                        <a:spcBef>
                          <a:spcPts val="0"/>
                        </a:spcBef>
                        <a:spcAft>
                          <a:spcPts val="0"/>
                        </a:spcAft>
                      </a:pPr>
                      <a:r>
                        <a:rPr lang="en-US" sz="900">
                          <a:solidFill>
                            <a:schemeClr val="tx1">
                              <a:lumMod val="85000"/>
                              <a:lumOff val="15000"/>
                            </a:schemeClr>
                          </a:solidFill>
                          <a:effectLst/>
                        </a:rPr>
                        <a:t>9.41</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marL="0" marR="0">
                        <a:lnSpc>
                          <a:spcPct val="115000"/>
                        </a:lnSpc>
                        <a:spcBef>
                          <a:spcPts val="0"/>
                        </a:spcBef>
                        <a:spcAft>
                          <a:spcPts val="0"/>
                        </a:spcAft>
                      </a:pPr>
                      <a:r>
                        <a:rPr lang="en-US" sz="900">
                          <a:solidFill>
                            <a:schemeClr val="tx1">
                              <a:lumMod val="85000"/>
                              <a:lumOff val="15000"/>
                            </a:schemeClr>
                          </a:solidFill>
                          <a:effectLst/>
                        </a:rPr>
                        <a:t>75.107</a:t>
                      </a:r>
                    </a:p>
                    <a:p>
                      <a:pPr marL="0" marR="0">
                        <a:lnSpc>
                          <a:spcPct val="115000"/>
                        </a:lnSpc>
                        <a:spcBef>
                          <a:spcPts val="0"/>
                        </a:spcBef>
                        <a:spcAft>
                          <a:spcPts val="0"/>
                        </a:spcAft>
                      </a:pPr>
                      <a:r>
                        <a:rPr lang="en-US" sz="900">
                          <a:solidFill>
                            <a:schemeClr val="tx1">
                              <a:lumMod val="85000"/>
                              <a:lumOff val="15000"/>
                            </a:schemeClr>
                          </a:solidFill>
                          <a:effectLst/>
                        </a:rPr>
                        <a:t>19.07</a:t>
                      </a:r>
                      <a:endParaRPr lang="en-US" sz="9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2691" marR="79614" marT="79614" marB="79614">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1423864473"/>
                  </a:ext>
                </a:extLst>
              </a:tr>
            </a:tbl>
          </a:graphicData>
        </a:graphic>
      </p:graphicFrame>
    </p:spTree>
    <p:extLst>
      <p:ext uri="{BB962C8B-B14F-4D97-AF65-F5344CB8AC3E}">
        <p14:creationId xmlns:p14="http://schemas.microsoft.com/office/powerpoint/2010/main" val="3110577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CF433-4DE5-4962-949E-9D041EA5A63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DA6CCCA-F4D4-43A8-9ABE-555A0B7B50C1}"/>
              </a:ext>
            </a:extLst>
          </p:cNvPr>
          <p:cNvSpPr>
            <a:spLocks noGrp="1"/>
          </p:cNvSpPr>
          <p:nvPr>
            <p:ph idx="1"/>
          </p:nvPr>
        </p:nvSpPr>
        <p:spPr/>
        <p:txBody>
          <a:bodyPr/>
          <a:lstStyle/>
          <a:p>
            <a:r>
              <a:rPr lang="en-US" dirty="0"/>
              <a:t>With the increase in buffer size we observe that the branch misprediction rate is decreasing more in comparison to the change in BTB miss. This is because if size of the local and global predictors are increased then we can store more combinations of pattern history and it will lead to better results due to spatial and temporal locality.</a:t>
            </a:r>
          </a:p>
          <a:p>
            <a:r>
              <a:rPr lang="en-US" dirty="0"/>
              <a:t>Also it was observed that tournament predictor works better than the other two predictors in most of the cases.</a:t>
            </a:r>
          </a:p>
          <a:p>
            <a:endParaRPr lang="en-US" dirty="0"/>
          </a:p>
        </p:txBody>
      </p:sp>
    </p:spTree>
    <p:extLst>
      <p:ext uri="{BB962C8B-B14F-4D97-AF65-F5344CB8AC3E}">
        <p14:creationId xmlns:p14="http://schemas.microsoft.com/office/powerpoint/2010/main" val="1435014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3830676-5C19-429F-AB54-E68A43030D08}"/>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4400" kern="1200" spc="-50" baseline="0">
                <a:solidFill>
                  <a:srgbClr val="FFFFFF"/>
                </a:solidFill>
                <a:latin typeface="+mj-lt"/>
                <a:ea typeface="+mj-ea"/>
                <a:cs typeface="+mj-cs"/>
              </a:rPr>
              <a:t>THANK YOU</a:t>
            </a:r>
          </a:p>
        </p:txBody>
      </p:sp>
      <p:sp useBgFill="1">
        <p:nvSpPr>
          <p:cNvPr id="15" name="Rectangle 14">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miling Face with No Fill">
            <a:extLst>
              <a:ext uri="{FF2B5EF4-FFF2-40B4-BE49-F238E27FC236}">
                <a16:creationId xmlns:a16="http://schemas.microsoft.com/office/drawing/2014/main" id="{BD404BE0-74BA-4C4B-A860-B7F61B57BA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1662" y="484632"/>
            <a:ext cx="5882248" cy="5882248"/>
          </a:xfrm>
          <a:prstGeom prst="rect">
            <a:avLst/>
          </a:prstGeom>
        </p:spPr>
      </p:pic>
      <p:sp>
        <p:nvSpPr>
          <p:cNvPr id="17" name="Rectangle 16">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418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937F7-89D3-4052-974D-79452F0D9F9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70B7864-F37F-4C95-9CEA-1E68A144CD2F}"/>
              </a:ext>
            </a:extLst>
          </p:cNvPr>
          <p:cNvSpPr>
            <a:spLocks noGrp="1"/>
          </p:cNvSpPr>
          <p:nvPr>
            <p:ph idx="1"/>
          </p:nvPr>
        </p:nvSpPr>
        <p:spPr/>
        <p:txBody>
          <a:bodyPr/>
          <a:lstStyle/>
          <a:p>
            <a:r>
              <a:rPr lang="en-US" dirty="0"/>
              <a:t>Our project is implemented on gem5 simulator. </a:t>
            </a:r>
          </a:p>
          <a:p>
            <a:r>
              <a:rPr lang="en-US" dirty="0"/>
              <a:t>This project is an implementation of three different branch predictors on the above mentioned gem5 simulator.</a:t>
            </a:r>
          </a:p>
          <a:p>
            <a:r>
              <a:rPr lang="en-US" dirty="0"/>
              <a:t>Challenges and Issues faced during the project are explicitly stated.</a:t>
            </a:r>
          </a:p>
          <a:p>
            <a:r>
              <a:rPr lang="en-US" dirty="0"/>
              <a:t>Results for 5 different benchmarks are provided by running all 3 branch predictors on it.</a:t>
            </a:r>
          </a:p>
          <a:p>
            <a:endParaRPr lang="en-US" dirty="0"/>
          </a:p>
        </p:txBody>
      </p:sp>
    </p:spTree>
    <p:extLst>
      <p:ext uri="{BB962C8B-B14F-4D97-AF65-F5344CB8AC3E}">
        <p14:creationId xmlns:p14="http://schemas.microsoft.com/office/powerpoint/2010/main" val="1755442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85C1-2AD1-46C0-9E63-0DF7A213E87E}"/>
              </a:ext>
            </a:extLst>
          </p:cNvPr>
          <p:cNvSpPr>
            <a:spLocks noGrp="1"/>
          </p:cNvSpPr>
          <p:nvPr>
            <p:ph type="title"/>
          </p:nvPr>
        </p:nvSpPr>
        <p:spPr/>
        <p:txBody>
          <a:bodyPr/>
          <a:lstStyle/>
          <a:p>
            <a:r>
              <a:rPr lang="en-US" dirty="0"/>
              <a:t>Gem 5</a:t>
            </a:r>
          </a:p>
        </p:txBody>
      </p:sp>
      <p:sp>
        <p:nvSpPr>
          <p:cNvPr id="3" name="Content Placeholder 2">
            <a:extLst>
              <a:ext uri="{FF2B5EF4-FFF2-40B4-BE49-F238E27FC236}">
                <a16:creationId xmlns:a16="http://schemas.microsoft.com/office/drawing/2014/main" id="{7C7CE3B9-61F6-4C3A-98C4-B3A4200A822B}"/>
              </a:ext>
            </a:extLst>
          </p:cNvPr>
          <p:cNvSpPr>
            <a:spLocks noGrp="1"/>
          </p:cNvSpPr>
          <p:nvPr>
            <p:ph idx="1"/>
          </p:nvPr>
        </p:nvSpPr>
        <p:spPr/>
        <p:txBody>
          <a:bodyPr>
            <a:normAutofit fontScale="92500" lnSpcReduction="10000"/>
          </a:bodyPr>
          <a:lstStyle/>
          <a:p>
            <a:r>
              <a:rPr lang="en-US" dirty="0"/>
              <a:t>Gem5 simulator is a platform for simulating computer system architecture. It incorporates  system level architecture and processor microarchitecture.</a:t>
            </a:r>
          </a:p>
          <a:p>
            <a:r>
              <a:rPr lang="en-US" dirty="0"/>
              <a:t>Key Features :</a:t>
            </a:r>
          </a:p>
          <a:p>
            <a:pPr lvl="1"/>
            <a:r>
              <a:rPr lang="en-US" dirty="0"/>
              <a:t>Multiple CPUs sharing a common ISA architecture.</a:t>
            </a:r>
          </a:p>
          <a:p>
            <a:pPr lvl="1"/>
            <a:r>
              <a:rPr lang="en-US" dirty="0"/>
              <a:t>A completely coordinated GPU mode.</a:t>
            </a:r>
          </a:p>
          <a:p>
            <a:pPr lvl="1"/>
            <a:r>
              <a:rPr lang="en-US" dirty="0"/>
              <a:t>Integrated </a:t>
            </a:r>
            <a:r>
              <a:rPr lang="en-US" dirty="0" err="1"/>
              <a:t>NoMali</a:t>
            </a:r>
            <a:r>
              <a:rPr lang="en-US" dirty="0"/>
              <a:t> GPU model removes the need for software rendering.</a:t>
            </a:r>
          </a:p>
          <a:p>
            <a:pPr lvl="1"/>
            <a:r>
              <a:rPr lang="en-US" dirty="0"/>
              <a:t>Implemented event-driven memory system captures the impact of current and emerging memories.</a:t>
            </a:r>
          </a:p>
          <a:p>
            <a:pPr lvl="1"/>
            <a:r>
              <a:rPr lang="en-US" dirty="0"/>
              <a:t>A model that plays back elastic traces.</a:t>
            </a:r>
          </a:p>
          <a:p>
            <a:pPr lvl="1"/>
            <a:r>
              <a:rPr lang="en-US" dirty="0"/>
              <a:t>Homogenous and Heterogeneous multicore model.</a:t>
            </a:r>
          </a:p>
          <a:p>
            <a:pPr lvl="1"/>
            <a:r>
              <a:rPr lang="en-US" dirty="0"/>
              <a:t>Full system capacity for Alpha, ARM, SPARC and x86</a:t>
            </a:r>
          </a:p>
          <a:p>
            <a:pPr lvl="1"/>
            <a:r>
              <a:rPr lang="en-US" dirty="0"/>
              <a:t>Various frameworks can be launched inside a solitary reenactment process.</a:t>
            </a:r>
          </a:p>
          <a:p>
            <a:pPr lvl="1"/>
            <a:r>
              <a:rPr lang="en-US" dirty="0"/>
              <a:t>Gem5's items are masterminded in OS-obvious power and clock areas, empowering a scope of tests in power-and vitality proficiency.</a:t>
            </a:r>
          </a:p>
          <a:p>
            <a:pPr lvl="1"/>
            <a:r>
              <a:rPr lang="en-US" dirty="0"/>
              <a:t>Gem5 can be effectively ran as a thread inside system event kernel, which synchronizes events and timeline.</a:t>
            </a:r>
          </a:p>
          <a:p>
            <a:pPr lvl="1"/>
            <a:endParaRPr lang="en-US" dirty="0"/>
          </a:p>
        </p:txBody>
      </p:sp>
    </p:spTree>
    <p:extLst>
      <p:ext uri="{BB962C8B-B14F-4D97-AF65-F5344CB8AC3E}">
        <p14:creationId xmlns:p14="http://schemas.microsoft.com/office/powerpoint/2010/main" val="3432996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BC3D-B2CE-44A0-AE52-DC88183716FE}"/>
              </a:ext>
            </a:extLst>
          </p:cNvPr>
          <p:cNvSpPr>
            <a:spLocks noGrp="1"/>
          </p:cNvSpPr>
          <p:nvPr>
            <p:ph type="title"/>
          </p:nvPr>
        </p:nvSpPr>
        <p:spPr>
          <a:xfrm>
            <a:off x="1261872" y="365760"/>
            <a:ext cx="9692640" cy="942109"/>
          </a:xfrm>
        </p:spPr>
        <p:txBody>
          <a:bodyPr/>
          <a:lstStyle/>
          <a:p>
            <a:r>
              <a:rPr lang="en-US" dirty="0"/>
              <a:t>Branch Predictors</a:t>
            </a:r>
          </a:p>
        </p:txBody>
      </p:sp>
      <p:sp>
        <p:nvSpPr>
          <p:cNvPr id="3" name="Content Placeholder 2">
            <a:extLst>
              <a:ext uri="{FF2B5EF4-FFF2-40B4-BE49-F238E27FC236}">
                <a16:creationId xmlns:a16="http://schemas.microsoft.com/office/drawing/2014/main" id="{12D33AEA-801F-4069-91EB-53490926A4F9}"/>
              </a:ext>
            </a:extLst>
          </p:cNvPr>
          <p:cNvSpPr>
            <a:spLocks noGrp="1"/>
          </p:cNvSpPr>
          <p:nvPr>
            <p:ph idx="1"/>
          </p:nvPr>
        </p:nvSpPr>
        <p:spPr>
          <a:xfrm>
            <a:off x="1261872" y="1668088"/>
            <a:ext cx="9692640" cy="4512050"/>
          </a:xfrm>
        </p:spPr>
        <p:txBody>
          <a:bodyPr/>
          <a:lstStyle/>
          <a:p>
            <a:r>
              <a:rPr lang="en-US" dirty="0"/>
              <a:t>Branch expectation is a way to deal with PC design that endeavors to relieve the expenses of branches. Branch predication accelerates the handling of branch instructions with CPUs utilizing pipelining. The strategy includes possibly executing certain guidelines if certain predicates are valid. The branch forecast is normally actualized in hardware utilizing a branch indicator.</a:t>
            </a:r>
          </a:p>
          <a:p>
            <a:r>
              <a:rPr lang="en-US" dirty="0"/>
              <a:t>If predicted output does not matches the actual then CPU needs to execute correct branch of operation which adds extra overhead. </a:t>
            </a:r>
          </a:p>
          <a:p>
            <a:r>
              <a:rPr lang="en-US" dirty="0"/>
              <a:t>If predicted output is correct, extra clock cycle overhead for executing those instructions is reduced and a significant increase in speed is obtained.</a:t>
            </a:r>
          </a:p>
          <a:p>
            <a:r>
              <a:rPr lang="en-US" dirty="0"/>
              <a:t>Branch predictors used for our project :</a:t>
            </a:r>
          </a:p>
          <a:p>
            <a:pPr lvl="1"/>
            <a:r>
              <a:rPr lang="en-US" dirty="0"/>
              <a:t>Local Branch Predictor</a:t>
            </a:r>
          </a:p>
          <a:p>
            <a:pPr lvl="1"/>
            <a:r>
              <a:rPr lang="en-US" dirty="0"/>
              <a:t>Bi-Mode Branch Predictor</a:t>
            </a:r>
          </a:p>
          <a:p>
            <a:pPr lvl="1"/>
            <a:r>
              <a:rPr lang="en-US" dirty="0"/>
              <a:t>Tournament Branch Predictor</a:t>
            </a:r>
          </a:p>
        </p:txBody>
      </p:sp>
    </p:spTree>
    <p:extLst>
      <p:ext uri="{BB962C8B-B14F-4D97-AF65-F5344CB8AC3E}">
        <p14:creationId xmlns:p14="http://schemas.microsoft.com/office/powerpoint/2010/main" val="3425763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BC7BF-D461-40A9-8232-8AD8AA5586BB}"/>
              </a:ext>
            </a:extLst>
          </p:cNvPr>
          <p:cNvSpPr>
            <a:spLocks noGrp="1"/>
          </p:cNvSpPr>
          <p:nvPr>
            <p:ph type="title"/>
          </p:nvPr>
        </p:nvSpPr>
        <p:spPr/>
        <p:txBody>
          <a:bodyPr/>
          <a:lstStyle/>
          <a:p>
            <a:r>
              <a:rPr lang="en-US" dirty="0"/>
              <a:t>Challenges and Issues</a:t>
            </a:r>
          </a:p>
        </p:txBody>
      </p:sp>
      <p:sp>
        <p:nvSpPr>
          <p:cNvPr id="3" name="Content Placeholder 2">
            <a:extLst>
              <a:ext uri="{FF2B5EF4-FFF2-40B4-BE49-F238E27FC236}">
                <a16:creationId xmlns:a16="http://schemas.microsoft.com/office/drawing/2014/main" id="{52949DC5-8A57-4166-8CE3-404EB26FE1FE}"/>
              </a:ext>
            </a:extLst>
          </p:cNvPr>
          <p:cNvSpPr>
            <a:spLocks noGrp="1"/>
          </p:cNvSpPr>
          <p:nvPr>
            <p:ph idx="1"/>
          </p:nvPr>
        </p:nvSpPr>
        <p:spPr/>
        <p:txBody>
          <a:bodyPr>
            <a:normAutofit fontScale="92500" lnSpcReduction="10000"/>
          </a:bodyPr>
          <a:lstStyle/>
          <a:p>
            <a:r>
              <a:rPr lang="en-US" dirty="0"/>
              <a:t>To build on gem5, we had to install dependencies for which we referred to the official documentation of gem5 where required </a:t>
            </a:r>
            <a:r>
              <a:rPr lang="en-US" dirty="0" err="1"/>
              <a:t>softwares</a:t>
            </a:r>
            <a:r>
              <a:rPr lang="en-US" dirty="0"/>
              <a:t> and libraries are mentioned.</a:t>
            </a:r>
          </a:p>
          <a:p>
            <a:r>
              <a:rPr lang="en-US" dirty="0"/>
              <a:t>Installing dependencies as mentioned on our local system did not work for our machine.</a:t>
            </a:r>
          </a:p>
          <a:p>
            <a:pPr lvl="1"/>
            <a:r>
              <a:rPr lang="en-US" dirty="0"/>
              <a:t>This happened because in our system we are using deep learning </a:t>
            </a:r>
            <a:r>
              <a:rPr lang="en-US" dirty="0" err="1"/>
              <a:t>cuda</a:t>
            </a:r>
            <a:r>
              <a:rPr lang="en-US" dirty="0"/>
              <a:t> network with python 3.6 libraries for Machine Learning.</a:t>
            </a:r>
          </a:p>
          <a:p>
            <a:pPr lvl="1"/>
            <a:r>
              <a:rPr lang="en-US" dirty="0"/>
              <a:t>We are using cuda10.1, Python 3.6, </a:t>
            </a:r>
            <a:r>
              <a:rPr lang="en-US" dirty="0" err="1"/>
              <a:t>cudnn</a:t>
            </a:r>
            <a:r>
              <a:rPr lang="en-US" dirty="0"/>
              <a:t> 2.1., cross compiler is upgraded to latest version and kernel version had been upgraded to &gt; 4.3.3. Official manual page of gem5 suggests using kernel version between 3.1.3 to 4.1.1.</a:t>
            </a:r>
          </a:p>
          <a:p>
            <a:pPr lvl="1"/>
            <a:r>
              <a:rPr lang="en-US" dirty="0"/>
              <a:t>Ubuntu version is 18.04.5 LTS. Libraries suggested in gem5 manual page are not directly compatible for this Ubuntu version.</a:t>
            </a:r>
          </a:p>
          <a:p>
            <a:pPr lvl="0"/>
            <a:r>
              <a:rPr lang="en-US" dirty="0"/>
              <a:t>To solve the above-mentioned issues, we created two instances of the kernel and installed the following files :</a:t>
            </a:r>
          </a:p>
          <a:p>
            <a:pPr lvl="1"/>
            <a:r>
              <a:rPr lang="en-US" dirty="0" err="1"/>
              <a:t>Softwares</a:t>
            </a:r>
            <a:r>
              <a:rPr lang="en-US" dirty="0"/>
              <a:t> : SCons1, zlib1, m41, protobuf1, pydot1</a:t>
            </a:r>
          </a:p>
          <a:p>
            <a:pPr lvl="1"/>
            <a:r>
              <a:rPr lang="en-US" dirty="0"/>
              <a:t>Dependencies : libfdt1, dnet1, iostream3, libelf1, PLY1, x11ksyms1, fputils1</a:t>
            </a:r>
          </a:p>
          <a:p>
            <a:pPr lvl="1"/>
            <a:endParaRPr lang="en-US" dirty="0"/>
          </a:p>
        </p:txBody>
      </p:sp>
    </p:spTree>
    <p:extLst>
      <p:ext uri="{BB962C8B-B14F-4D97-AF65-F5344CB8AC3E}">
        <p14:creationId xmlns:p14="http://schemas.microsoft.com/office/powerpoint/2010/main" val="352136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A52B8-E09D-43CC-933C-AE9A2E7FA97B}"/>
              </a:ext>
            </a:extLst>
          </p:cNvPr>
          <p:cNvSpPr>
            <a:spLocks noGrp="1"/>
          </p:cNvSpPr>
          <p:nvPr>
            <p:ph type="title"/>
          </p:nvPr>
        </p:nvSpPr>
        <p:spPr/>
        <p:txBody>
          <a:bodyPr/>
          <a:lstStyle/>
          <a:p>
            <a:r>
              <a:rPr lang="en-US" dirty="0"/>
              <a:t>Challenges and Issues (contd.)</a:t>
            </a:r>
          </a:p>
        </p:txBody>
      </p:sp>
      <p:sp>
        <p:nvSpPr>
          <p:cNvPr id="3" name="Content Placeholder 2">
            <a:extLst>
              <a:ext uri="{FF2B5EF4-FFF2-40B4-BE49-F238E27FC236}">
                <a16:creationId xmlns:a16="http://schemas.microsoft.com/office/drawing/2014/main" id="{A12078B2-A0D3-4E90-A279-D5DF8C095902}"/>
              </a:ext>
            </a:extLst>
          </p:cNvPr>
          <p:cNvSpPr>
            <a:spLocks noGrp="1"/>
          </p:cNvSpPr>
          <p:nvPr>
            <p:ph idx="1"/>
          </p:nvPr>
        </p:nvSpPr>
        <p:spPr/>
        <p:txBody>
          <a:bodyPr>
            <a:normAutofit fontScale="85000" lnSpcReduction="20000"/>
          </a:bodyPr>
          <a:lstStyle/>
          <a:p>
            <a:pPr lvl="0"/>
            <a:r>
              <a:rPr lang="en-US" dirty="0"/>
              <a:t>Cross compiler issue was solved by aliasing UEFI mode in boot system so that simulator can run on CPU kernel instead of GPU (default for </a:t>
            </a:r>
            <a:r>
              <a:rPr lang="en-US" dirty="0" err="1"/>
              <a:t>cuda</a:t>
            </a:r>
            <a:r>
              <a:rPr lang="en-US" dirty="0"/>
              <a:t> network).</a:t>
            </a:r>
          </a:p>
          <a:p>
            <a:pPr lvl="0"/>
            <a:r>
              <a:rPr lang="en-US" dirty="0"/>
              <a:t>Faced an issue of &lt;boost/bind.hpp&gt; while building gem5. This was because of kernel version issue. This was solved by reducing kernel version.</a:t>
            </a:r>
          </a:p>
          <a:p>
            <a:pPr lvl="0"/>
            <a:r>
              <a:rPr lang="en-US" dirty="0"/>
              <a:t>Issue faced of parsing Input arguments in benchmark files. These took string values for which appropriate changes were made in shell file.</a:t>
            </a:r>
          </a:p>
          <a:p>
            <a:pPr lvl="0"/>
            <a:r>
              <a:rPr lang="en-US" dirty="0"/>
              <a:t> Last thread was implicitly exiting every time. The reason for this was that the number of channels and time steps (</a:t>
            </a:r>
            <a:r>
              <a:rPr lang="en-US" dirty="0" err="1"/>
              <a:t>lbm</a:t>
            </a:r>
            <a:r>
              <a:rPr lang="en-US" dirty="0"/>
              <a:t>) were not synchronized.</a:t>
            </a:r>
          </a:p>
          <a:p>
            <a:pPr lvl="0"/>
            <a:r>
              <a:rPr lang="en-US" dirty="0"/>
              <a:t>Maximum number of threads that can run parallelly in gem5 was prespecified at a less value. Because of that gem5 was not able to execute all instructions if the total number of instructions were given a high value. Solved by increasing the maximum thread count.</a:t>
            </a:r>
          </a:p>
          <a:p>
            <a:pPr lvl="0"/>
            <a:r>
              <a:rPr lang="en-US" dirty="0"/>
              <a:t>Panic condition </a:t>
            </a:r>
            <a:r>
              <a:rPr lang="en-US" dirty="0" err="1"/>
              <a:t>fd</a:t>
            </a:r>
            <a:r>
              <a:rPr lang="en-US" dirty="0"/>
              <a:t>&lt;0 occurred which led the failure of opening the .</a:t>
            </a:r>
            <a:r>
              <a:rPr lang="en-US" dirty="0" err="1"/>
              <a:t>src</a:t>
            </a:r>
            <a:r>
              <a:rPr lang="en-US" dirty="0"/>
              <a:t>/benchmark file because DRAM memory capacity usage exceeded/did not match the address range that was assigned.</a:t>
            </a:r>
          </a:p>
          <a:p>
            <a:pPr lvl="0"/>
            <a:r>
              <a:rPr lang="en-US" dirty="0"/>
              <a:t>CPU type in shell was given as Atomic but name convention of executable created by python libraries in gem5/build/86 is different.</a:t>
            </a:r>
          </a:p>
          <a:p>
            <a:endParaRPr lang="en-US" dirty="0"/>
          </a:p>
        </p:txBody>
      </p:sp>
    </p:spTree>
    <p:extLst>
      <p:ext uri="{BB962C8B-B14F-4D97-AF65-F5344CB8AC3E}">
        <p14:creationId xmlns:p14="http://schemas.microsoft.com/office/powerpoint/2010/main" val="1472851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50CD-5C31-48DF-9297-11B081E3930C}"/>
              </a:ext>
            </a:extLst>
          </p:cNvPr>
          <p:cNvSpPr>
            <a:spLocks noGrp="1"/>
          </p:cNvSpPr>
          <p:nvPr>
            <p:ph type="title"/>
          </p:nvPr>
        </p:nvSpPr>
        <p:spPr>
          <a:xfrm>
            <a:off x="643831" y="640080"/>
            <a:ext cx="3690425" cy="1363344"/>
          </a:xfrm>
        </p:spPr>
        <p:txBody>
          <a:bodyPr>
            <a:normAutofit/>
          </a:bodyPr>
          <a:lstStyle/>
          <a:p>
            <a:r>
              <a:rPr lang="en-US" sz="3200" dirty="0"/>
              <a:t>Modifications and Changes</a:t>
            </a:r>
          </a:p>
        </p:txBody>
      </p:sp>
      <p:sp>
        <p:nvSpPr>
          <p:cNvPr id="3" name="Content Placeholder 2">
            <a:extLst>
              <a:ext uri="{FF2B5EF4-FFF2-40B4-BE49-F238E27FC236}">
                <a16:creationId xmlns:a16="http://schemas.microsoft.com/office/drawing/2014/main" id="{63D63598-8FBF-4EA7-9EE5-66BFC469C657}"/>
              </a:ext>
            </a:extLst>
          </p:cNvPr>
          <p:cNvSpPr>
            <a:spLocks noGrp="1"/>
          </p:cNvSpPr>
          <p:nvPr>
            <p:ph idx="1"/>
          </p:nvPr>
        </p:nvSpPr>
        <p:spPr>
          <a:xfrm>
            <a:off x="643831" y="2325157"/>
            <a:ext cx="3690425" cy="3854979"/>
          </a:xfrm>
        </p:spPr>
        <p:txBody>
          <a:bodyPr>
            <a:normAutofit/>
          </a:bodyPr>
          <a:lstStyle/>
          <a:p>
            <a:r>
              <a:rPr lang="en-US" sz="1600" dirty="0"/>
              <a:t>Following are the changes and modifications made for our project </a:t>
            </a:r>
          </a:p>
          <a:p>
            <a:pPr lvl="1"/>
            <a:r>
              <a:rPr lang="en-US" sz="1600" dirty="0"/>
              <a:t>BaseSimpleCPU.py </a:t>
            </a:r>
            <a:r>
              <a:rPr lang="en-US" sz="1600" dirty="0">
                <a:sym typeface="Wingdings" panose="05000000000000000000" pitchFamily="2" charset="2"/>
              </a:rPr>
              <a:t> Change NULL to branch predictor function call.</a:t>
            </a:r>
          </a:p>
          <a:p>
            <a:pPr marL="274320" lvl="1" indent="0">
              <a:buNone/>
            </a:pPr>
            <a:endParaRPr lang="en-US" sz="1600" dirty="0"/>
          </a:p>
        </p:txBody>
      </p:sp>
      <p:pic>
        <p:nvPicPr>
          <p:cNvPr id="4" name="Picture 3">
            <a:extLst>
              <a:ext uri="{FF2B5EF4-FFF2-40B4-BE49-F238E27FC236}">
                <a16:creationId xmlns:a16="http://schemas.microsoft.com/office/drawing/2014/main" id="{2C491657-0881-4017-B8CE-F30AFD58D3FF}"/>
              </a:ext>
            </a:extLst>
          </p:cNvPr>
          <p:cNvPicPr>
            <a:picLocks noChangeAspect="1"/>
          </p:cNvPicPr>
          <p:nvPr/>
        </p:nvPicPr>
        <p:blipFill>
          <a:blip r:embed="rId2"/>
          <a:stretch>
            <a:fillRect/>
          </a:stretch>
        </p:blipFill>
        <p:spPr>
          <a:xfrm>
            <a:off x="4511594" y="2003424"/>
            <a:ext cx="6566104" cy="3250220"/>
          </a:xfrm>
          <a:prstGeom prst="rect">
            <a:avLst/>
          </a:prstGeom>
        </p:spPr>
      </p:pic>
    </p:spTree>
    <p:extLst>
      <p:ext uri="{BB962C8B-B14F-4D97-AF65-F5344CB8AC3E}">
        <p14:creationId xmlns:p14="http://schemas.microsoft.com/office/powerpoint/2010/main" val="65086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9B06D-24AC-4396-AFED-59477CF7B58D}"/>
              </a:ext>
            </a:extLst>
          </p:cNvPr>
          <p:cNvSpPr>
            <a:spLocks noGrp="1"/>
          </p:cNvSpPr>
          <p:nvPr>
            <p:ph type="title"/>
          </p:nvPr>
        </p:nvSpPr>
        <p:spPr/>
        <p:txBody>
          <a:bodyPr/>
          <a:lstStyle/>
          <a:p>
            <a:r>
              <a:rPr lang="en-US" dirty="0"/>
              <a:t>Modifications and Changes (contd.)</a:t>
            </a:r>
          </a:p>
        </p:txBody>
      </p:sp>
      <p:sp>
        <p:nvSpPr>
          <p:cNvPr id="3" name="Content Placeholder 2">
            <a:extLst>
              <a:ext uri="{FF2B5EF4-FFF2-40B4-BE49-F238E27FC236}">
                <a16:creationId xmlns:a16="http://schemas.microsoft.com/office/drawing/2014/main" id="{65D2160B-3EB6-425C-9F7A-90EEE9B5DC86}"/>
              </a:ext>
            </a:extLst>
          </p:cNvPr>
          <p:cNvSpPr>
            <a:spLocks noGrp="1"/>
          </p:cNvSpPr>
          <p:nvPr>
            <p:ph idx="1"/>
          </p:nvPr>
        </p:nvSpPr>
        <p:spPr/>
        <p:txBody>
          <a:bodyPr/>
          <a:lstStyle/>
          <a:p>
            <a:r>
              <a:rPr lang="en-US" dirty="0"/>
              <a:t>base.cc </a:t>
            </a:r>
            <a:r>
              <a:rPr lang="en-US" dirty="0">
                <a:sym typeface="Wingdings" panose="05000000000000000000" pitchFamily="2" charset="2"/>
              </a:rPr>
              <a:t> Add branch miss prediction rate</a:t>
            </a: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r>
              <a:rPr lang="en-US" dirty="0" err="1">
                <a:sym typeface="Wingdings" panose="05000000000000000000" pitchFamily="2" charset="2"/>
              </a:rPr>
              <a:t>exec_context.hh</a:t>
            </a:r>
            <a:r>
              <a:rPr lang="en-US" dirty="0">
                <a:sym typeface="Wingdings" panose="05000000000000000000" pitchFamily="2" charset="2"/>
              </a:rPr>
              <a:t>  Add the name used in base.cc in header file</a:t>
            </a:r>
          </a:p>
          <a:p>
            <a:endParaRPr lang="en-US" dirty="0">
              <a:sym typeface="Wingdings" panose="05000000000000000000" pitchFamily="2" charset="2"/>
            </a:endParaRPr>
          </a:p>
          <a:p>
            <a:endParaRPr lang="en-US" dirty="0"/>
          </a:p>
        </p:txBody>
      </p:sp>
      <p:pic>
        <p:nvPicPr>
          <p:cNvPr id="4" name="Picture 3">
            <a:extLst>
              <a:ext uri="{FF2B5EF4-FFF2-40B4-BE49-F238E27FC236}">
                <a16:creationId xmlns:a16="http://schemas.microsoft.com/office/drawing/2014/main" id="{32C73C45-131F-4824-B2E7-BAB1A8A8AEFA}"/>
              </a:ext>
            </a:extLst>
          </p:cNvPr>
          <p:cNvPicPr>
            <a:picLocks noChangeAspect="1"/>
          </p:cNvPicPr>
          <p:nvPr/>
        </p:nvPicPr>
        <p:blipFill>
          <a:blip r:embed="rId2"/>
          <a:stretch>
            <a:fillRect/>
          </a:stretch>
        </p:blipFill>
        <p:spPr>
          <a:xfrm>
            <a:off x="1261872" y="2675747"/>
            <a:ext cx="7786947" cy="1131991"/>
          </a:xfrm>
          <a:prstGeom prst="rect">
            <a:avLst/>
          </a:prstGeom>
        </p:spPr>
      </p:pic>
      <p:pic>
        <p:nvPicPr>
          <p:cNvPr id="5" name="Picture 4">
            <a:extLst>
              <a:ext uri="{FF2B5EF4-FFF2-40B4-BE49-F238E27FC236}">
                <a16:creationId xmlns:a16="http://schemas.microsoft.com/office/drawing/2014/main" id="{CA1B290C-E510-445A-8F3D-49CE2395E63F}"/>
              </a:ext>
            </a:extLst>
          </p:cNvPr>
          <p:cNvPicPr>
            <a:picLocks noChangeAspect="1"/>
          </p:cNvPicPr>
          <p:nvPr/>
        </p:nvPicPr>
        <p:blipFill>
          <a:blip r:embed="rId3"/>
          <a:stretch>
            <a:fillRect/>
          </a:stretch>
        </p:blipFill>
        <p:spPr>
          <a:xfrm>
            <a:off x="1400418" y="4791011"/>
            <a:ext cx="6493632" cy="405852"/>
          </a:xfrm>
          <a:prstGeom prst="rect">
            <a:avLst/>
          </a:prstGeom>
        </p:spPr>
      </p:pic>
    </p:spTree>
    <p:extLst>
      <p:ext uri="{BB962C8B-B14F-4D97-AF65-F5344CB8AC3E}">
        <p14:creationId xmlns:p14="http://schemas.microsoft.com/office/powerpoint/2010/main" val="171863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483D-499E-4D8A-ABA5-F6EA836724ED}"/>
              </a:ext>
            </a:extLst>
          </p:cNvPr>
          <p:cNvSpPr>
            <a:spLocks noGrp="1"/>
          </p:cNvSpPr>
          <p:nvPr>
            <p:ph type="title"/>
          </p:nvPr>
        </p:nvSpPr>
        <p:spPr>
          <a:xfrm>
            <a:off x="1261872" y="365760"/>
            <a:ext cx="9692640" cy="1325562"/>
          </a:xfrm>
        </p:spPr>
        <p:txBody>
          <a:bodyPr/>
          <a:lstStyle/>
          <a:p>
            <a:r>
              <a:rPr lang="en-US" dirty="0"/>
              <a:t>Modifications and Changes (contd.)</a:t>
            </a:r>
          </a:p>
        </p:txBody>
      </p:sp>
      <p:sp>
        <p:nvSpPr>
          <p:cNvPr id="3" name="Content Placeholder 2">
            <a:extLst>
              <a:ext uri="{FF2B5EF4-FFF2-40B4-BE49-F238E27FC236}">
                <a16:creationId xmlns:a16="http://schemas.microsoft.com/office/drawing/2014/main" id="{651B948D-5393-4300-88A1-B85B78F15332}"/>
              </a:ext>
            </a:extLst>
          </p:cNvPr>
          <p:cNvSpPr>
            <a:spLocks noGrp="1"/>
          </p:cNvSpPr>
          <p:nvPr>
            <p:ph idx="1"/>
          </p:nvPr>
        </p:nvSpPr>
        <p:spPr>
          <a:xfrm>
            <a:off x="1261872" y="1828800"/>
            <a:ext cx="8595360" cy="4351337"/>
          </a:xfrm>
        </p:spPr>
        <p:txBody>
          <a:bodyPr/>
          <a:lstStyle/>
          <a:p>
            <a:r>
              <a:rPr lang="en-US" dirty="0">
                <a:sym typeface="Wingdings" panose="05000000000000000000" pitchFamily="2" charset="2"/>
              </a:rPr>
              <a:t>bpred_unit.cc  Branch Target Buffer Miss percentage. </a:t>
            </a:r>
            <a:endParaRPr lang="en-US" dirty="0"/>
          </a:p>
          <a:p>
            <a:endParaRPr lang="en-US" dirty="0"/>
          </a:p>
          <a:p>
            <a:endParaRPr lang="en-US" dirty="0"/>
          </a:p>
          <a:p>
            <a:endParaRPr lang="en-US" dirty="0"/>
          </a:p>
          <a:p>
            <a:r>
              <a:rPr lang="en-US" dirty="0" err="1"/>
              <a:t>bpred_unit.hh</a:t>
            </a:r>
            <a:r>
              <a:rPr lang="en-US" dirty="0"/>
              <a:t> </a:t>
            </a:r>
            <a:r>
              <a:rPr lang="en-US" dirty="0">
                <a:sym typeface="Wingdings" panose="05000000000000000000" pitchFamily="2" charset="2"/>
              </a:rPr>
              <a:t> Add variables used in bpred_unit.cc.</a:t>
            </a:r>
          </a:p>
          <a:p>
            <a:endParaRPr lang="en-US" dirty="0"/>
          </a:p>
        </p:txBody>
      </p:sp>
      <p:pic>
        <p:nvPicPr>
          <p:cNvPr id="6" name="Picture 5">
            <a:extLst>
              <a:ext uri="{FF2B5EF4-FFF2-40B4-BE49-F238E27FC236}">
                <a16:creationId xmlns:a16="http://schemas.microsoft.com/office/drawing/2014/main" id="{F797BD83-74BF-409D-A3F4-787E799243EB}"/>
              </a:ext>
            </a:extLst>
          </p:cNvPr>
          <p:cNvPicPr>
            <a:picLocks noChangeAspect="1"/>
          </p:cNvPicPr>
          <p:nvPr/>
        </p:nvPicPr>
        <p:blipFill>
          <a:blip r:embed="rId2"/>
          <a:stretch>
            <a:fillRect/>
          </a:stretch>
        </p:blipFill>
        <p:spPr>
          <a:xfrm>
            <a:off x="2724885" y="2371415"/>
            <a:ext cx="4215159" cy="938357"/>
          </a:xfrm>
          <a:prstGeom prst="rect">
            <a:avLst/>
          </a:prstGeom>
        </p:spPr>
      </p:pic>
      <p:pic>
        <p:nvPicPr>
          <p:cNvPr id="7" name="Picture 6">
            <a:extLst>
              <a:ext uri="{FF2B5EF4-FFF2-40B4-BE49-F238E27FC236}">
                <a16:creationId xmlns:a16="http://schemas.microsoft.com/office/drawing/2014/main" id="{AD7D02D5-860D-4794-9AFA-156FB20F5D1E}"/>
              </a:ext>
            </a:extLst>
          </p:cNvPr>
          <p:cNvPicPr>
            <a:picLocks noChangeAspect="1"/>
          </p:cNvPicPr>
          <p:nvPr/>
        </p:nvPicPr>
        <p:blipFill>
          <a:blip r:embed="rId3"/>
          <a:stretch>
            <a:fillRect/>
          </a:stretch>
        </p:blipFill>
        <p:spPr>
          <a:xfrm>
            <a:off x="1765414" y="4657985"/>
            <a:ext cx="6134100" cy="390525"/>
          </a:xfrm>
          <a:prstGeom prst="rect">
            <a:avLst/>
          </a:prstGeom>
        </p:spPr>
      </p:pic>
    </p:spTree>
    <p:extLst>
      <p:ext uri="{BB962C8B-B14F-4D97-AF65-F5344CB8AC3E}">
        <p14:creationId xmlns:p14="http://schemas.microsoft.com/office/powerpoint/2010/main" val="7131176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1441</Words>
  <Application>Microsoft Office PowerPoint</Application>
  <PresentationFormat>Widescreen</PresentationFormat>
  <Paragraphs>366</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Schoolbook</vt:lpstr>
      <vt:lpstr>Wingdings 2</vt:lpstr>
      <vt:lpstr>View</vt:lpstr>
      <vt:lpstr>Computer Architecture Project 1</vt:lpstr>
      <vt:lpstr>Introduction</vt:lpstr>
      <vt:lpstr>Gem 5</vt:lpstr>
      <vt:lpstr>Branch Predictors</vt:lpstr>
      <vt:lpstr>Challenges and Issues</vt:lpstr>
      <vt:lpstr>Challenges and Issues (contd.)</vt:lpstr>
      <vt:lpstr>Modifications and Changes</vt:lpstr>
      <vt:lpstr>Modifications and Changes (contd.)</vt:lpstr>
      <vt:lpstr>Modifications and Changes (contd.)</vt:lpstr>
      <vt:lpstr>Modifications and Changes (contd.)</vt:lpstr>
      <vt:lpstr>Stats File generated</vt:lpstr>
      <vt:lpstr>Results </vt:lpstr>
      <vt:lpstr>Results (contd.)</vt:lpstr>
      <vt:lpstr>Results (contd.)</vt:lpstr>
      <vt:lpstr>Results (contd.)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Project 1</dc:title>
  <dc:creator>Anmol Gautam</dc:creator>
  <cp:lastModifiedBy>Anmol Gautam</cp:lastModifiedBy>
  <cp:revision>4</cp:revision>
  <dcterms:created xsi:type="dcterms:W3CDTF">2019-10-31T04:00:08Z</dcterms:created>
  <dcterms:modified xsi:type="dcterms:W3CDTF">2019-10-31T04:07:15Z</dcterms:modified>
</cp:coreProperties>
</file>