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8" r:id="rId3"/>
    <p:sldId id="259" r:id="rId4"/>
    <p:sldId id="257" r:id="rId5"/>
    <p:sldId id="260" r:id="rId6"/>
    <p:sldId id="261" r:id="rId7"/>
    <p:sldId id="262" r:id="rId8"/>
    <p:sldId id="266" r:id="rId9"/>
    <p:sldId id="263" r:id="rId10"/>
    <p:sldId id="265" r:id="rId11"/>
    <p:sldId id="273" r:id="rId12"/>
    <p:sldId id="274" r:id="rId13"/>
    <p:sldId id="275" r:id="rId14"/>
    <p:sldId id="276" r:id="rId15"/>
    <p:sldId id="277" r:id="rId16"/>
    <p:sldId id="26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70" r:id="rId38"/>
    <p:sldId id="298" r:id="rId39"/>
    <p:sldId id="27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86"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mol\OneDrive\Desktop\Study%20materials\CA\Project%202\CA_report_2_Deriv_4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mol\OneDrive\Desktop\Study%20materials\CA\Project%202\CA_report_2_Minor_45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mol\OneDrive\Desktop\Study%20materials\CA\Project%202\CA_report_2_Timing_456.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mol\OneDrive\Desktop\Study%20materials\CA\Project%202\CA_report_2_Deriv_456.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mol\OneDrive\Desktop\Study%20materials\CA\Project%202\CA_report_2_Minor_47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nmol\OneDrive\Desktop\Study%20materials\CA\Project%202\CA_report_2_Timing_47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nmol\OneDrive\Desktop\Study%20materials\CA\Project%202\CA_report_2_Deriv_470.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Sheet1!$D$220</c:f>
              <c:strCache>
                <c:ptCount val="1"/>
                <c:pt idx="0">
                  <c:v>CPI</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Sheet1!$C$221:$C$232</c:f>
              <c:strCache>
                <c:ptCount val="12"/>
                <c:pt idx="0">
                  <c:v>64, 256</c:v>
                </c:pt>
                <c:pt idx="1">
                  <c:v>128, 256</c:v>
                </c:pt>
                <c:pt idx="2">
                  <c:v>256, 256</c:v>
                </c:pt>
                <c:pt idx="3">
                  <c:v>64, 512</c:v>
                </c:pt>
                <c:pt idx="4">
                  <c:v>128, 512</c:v>
                </c:pt>
                <c:pt idx="5">
                  <c:v>256, 512</c:v>
                </c:pt>
                <c:pt idx="6">
                  <c:v>64, 1024</c:v>
                </c:pt>
                <c:pt idx="7">
                  <c:v>256, 1024</c:v>
                </c:pt>
                <c:pt idx="8">
                  <c:v>128, 1024</c:v>
                </c:pt>
                <c:pt idx="9">
                  <c:v>64, 2048</c:v>
                </c:pt>
                <c:pt idx="10">
                  <c:v>128, 2048</c:v>
                </c:pt>
                <c:pt idx="11">
                  <c:v>256, 2048</c:v>
                </c:pt>
              </c:strCache>
            </c:strRef>
          </c:cat>
          <c:val>
            <c:numRef>
              <c:f>Sheet1!$D$221:$D$232</c:f>
              <c:numCache>
                <c:formatCode>General</c:formatCode>
                <c:ptCount val="12"/>
                <c:pt idx="0">
                  <c:v>1.1829000000000001</c:v>
                </c:pt>
                <c:pt idx="1">
                  <c:v>1.17</c:v>
                </c:pt>
                <c:pt idx="2">
                  <c:v>1.1599999999999999</c:v>
                </c:pt>
                <c:pt idx="3">
                  <c:v>1.1399999999999999</c:v>
                </c:pt>
                <c:pt idx="4">
                  <c:v>1.1299999999999999</c:v>
                </c:pt>
                <c:pt idx="5">
                  <c:v>1.127</c:v>
                </c:pt>
                <c:pt idx="6">
                  <c:v>1.08</c:v>
                </c:pt>
                <c:pt idx="7">
                  <c:v>1.0720000000000001</c:v>
                </c:pt>
                <c:pt idx="8">
                  <c:v>1.07</c:v>
                </c:pt>
                <c:pt idx="9">
                  <c:v>1.048</c:v>
                </c:pt>
                <c:pt idx="10">
                  <c:v>1.04</c:v>
                </c:pt>
                <c:pt idx="11">
                  <c:v>1.0345</c:v>
                </c:pt>
              </c:numCache>
            </c:numRef>
          </c:val>
          <c:smooth val="0"/>
          <c:extLst>
            <c:ext xmlns:c16="http://schemas.microsoft.com/office/drawing/2014/chart" uri="{C3380CC4-5D6E-409C-BE32-E72D297353CC}">
              <c16:uniqueId val="{00000000-E9AC-40E3-8E57-562A0A1EE4F3}"/>
            </c:ext>
          </c:extLst>
        </c:ser>
        <c:dLbls>
          <c:dLblPos val="ctr"/>
          <c:showLegendKey val="0"/>
          <c:showVal val="1"/>
          <c:showCatName val="0"/>
          <c:showSerName val="0"/>
          <c:showPercent val="0"/>
          <c:showBubbleSize val="0"/>
        </c:dLbls>
        <c:smooth val="0"/>
        <c:axId val="500947704"/>
        <c:axId val="500948344"/>
      </c:lineChart>
      <c:catAx>
        <c:axId val="50094770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L1 &amp; L2 Cache Size (kB)</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0948344"/>
        <c:crosses val="autoZero"/>
        <c:auto val="1"/>
        <c:lblAlgn val="ctr"/>
        <c:lblOffset val="100"/>
        <c:noMultiLvlLbl val="0"/>
      </c:catAx>
      <c:valAx>
        <c:axId val="50094834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CPI</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0947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Sheet1!$R$1</c:f>
              <c:strCache>
                <c:ptCount val="1"/>
                <c:pt idx="0">
                  <c:v>CPI</c:v>
                </c:pt>
              </c:strCache>
            </c:strRef>
          </c:tx>
          <c:spPr>
            <a:solidFill>
              <a:schemeClr val="accent1"/>
            </a:solidFill>
            <a:ln>
              <a:noFill/>
            </a:ln>
            <a:effectLst/>
          </c:spPr>
          <c:invertIfNegative val="0"/>
          <c:cat>
            <c:numRef>
              <c:f>Sheet1!$A$2:$A$217</c:f>
              <c:numCache>
                <c:formatCode>General</c:formatCode>
                <c:ptCount val="2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numCache>
            </c:numRef>
          </c:cat>
          <c:val>
            <c:numRef>
              <c:f>Sheet1!$R$2:$R$217</c:f>
              <c:numCache>
                <c:formatCode>General</c:formatCode>
                <c:ptCount val="216"/>
                <c:pt idx="0">
                  <c:v>1.0002331972643199</c:v>
                </c:pt>
                <c:pt idx="1">
                  <c:v>1.00022924396416</c:v>
                </c:pt>
                <c:pt idx="2">
                  <c:v>1.00022793700864</c:v>
                </c:pt>
                <c:pt idx="3">
                  <c:v>1.00023098518528</c:v>
                </c:pt>
                <c:pt idx="4">
                  <c:v>1.00022703302944</c:v>
                </c:pt>
                <c:pt idx="5">
                  <c:v>1.0002258342419199</c:v>
                </c:pt>
                <c:pt idx="6">
                  <c:v>1.0002300832028801</c:v>
                </c:pt>
                <c:pt idx="7">
                  <c:v>1.0002260817030399</c:v>
                </c:pt>
                <c:pt idx="8">
                  <c:v>1.0002250036239999</c:v>
                </c:pt>
                <c:pt idx="9">
                  <c:v>1.0001826893007999</c:v>
                </c:pt>
                <c:pt idx="10">
                  <c:v>1.0001787368799999</c:v>
                </c:pt>
                <c:pt idx="11">
                  <c:v>1.0001768293379201</c:v>
                </c:pt>
                <c:pt idx="12">
                  <c:v>1.00018027870816</c:v>
                </c:pt>
                <c:pt idx="13">
                  <c:v>1.00017655555936</c:v>
                </c:pt>
                <c:pt idx="14">
                  <c:v>1.00017454879168</c:v>
                </c:pt>
                <c:pt idx="15">
                  <c:v>1.0001794085084801</c:v>
                </c:pt>
                <c:pt idx="16">
                  <c:v>1.0001755286464</c:v>
                </c:pt>
                <c:pt idx="17">
                  <c:v>1.00017352228576</c:v>
                </c:pt>
                <c:pt idx="18">
                  <c:v>1.0001813199548799</c:v>
                </c:pt>
                <c:pt idx="19">
                  <c:v>1.00018001172736</c:v>
                </c:pt>
                <c:pt idx="20">
                  <c:v>1.0001789744848</c:v>
                </c:pt>
                <c:pt idx="21">
                  <c:v>1.0001791689232</c:v>
                </c:pt>
                <c:pt idx="22">
                  <c:v>1.0001779549830401</c:v>
                </c:pt>
                <c:pt idx="23">
                  <c:v>1.0001767875136001</c:v>
                </c:pt>
                <c:pt idx="24">
                  <c:v>1.00017829024</c:v>
                </c:pt>
                <c:pt idx="25">
                  <c:v>1.0001771387065601</c:v>
                </c:pt>
                <c:pt idx="26">
                  <c:v>1.00017595775584</c:v>
                </c:pt>
                <c:pt idx="27">
                  <c:v>1.0001373576803201</c:v>
                </c:pt>
                <c:pt idx="28">
                  <c:v>1.0001372475952</c:v>
                </c:pt>
                <c:pt idx="29">
                  <c:v>1.00013668213024</c:v>
                </c:pt>
                <c:pt idx="30">
                  <c:v>1.0001349950262399</c:v>
                </c:pt>
                <c:pt idx="31">
                  <c:v>1.0001347055276799</c:v>
                </c:pt>
                <c:pt idx="32">
                  <c:v>1.0001342592812801</c:v>
                </c:pt>
                <c:pt idx="33">
                  <c:v>1.0001341974467199</c:v>
                </c:pt>
                <c:pt idx="34">
                  <c:v>1.00013387218912</c:v>
                </c:pt>
                <c:pt idx="35">
                  <c:v>1.00013345983168</c:v>
                </c:pt>
                <c:pt idx="36">
                  <c:v>1.0001377768345601</c:v>
                </c:pt>
                <c:pt idx="37">
                  <c:v>1.0001348579401601</c:v>
                </c:pt>
                <c:pt idx="38">
                  <c:v>1.00013062929376</c:v>
                </c:pt>
                <c:pt idx="39">
                  <c:v>1.0001356597187201</c:v>
                </c:pt>
                <c:pt idx="40">
                  <c:v>1.0001326093456</c:v>
                </c:pt>
                <c:pt idx="41">
                  <c:v>1.00012832291968</c:v>
                </c:pt>
                <c:pt idx="42">
                  <c:v>1.00013468700928</c:v>
                </c:pt>
                <c:pt idx="43">
                  <c:v>1.0001319000659199</c:v>
                </c:pt>
                <c:pt idx="44">
                  <c:v>1.0001275519513599</c:v>
                </c:pt>
                <c:pt idx="45">
                  <c:v>1.0000895725475201</c:v>
                </c:pt>
                <c:pt idx="46">
                  <c:v>1.0000846418732801</c:v>
                </c:pt>
                <c:pt idx="47">
                  <c:v>1.000083450232</c:v>
                </c:pt>
                <c:pt idx="48">
                  <c:v>1.0000871609641599</c:v>
                </c:pt>
                <c:pt idx="49">
                  <c:v>1.00008221822944</c:v>
                </c:pt>
                <c:pt idx="50">
                  <c:v>1.00008082302304</c:v>
                </c:pt>
                <c:pt idx="51">
                  <c:v>1.0000860632089601</c:v>
                </c:pt>
                <c:pt idx="52">
                  <c:v>1.0000812273980799</c:v>
                </c:pt>
                <c:pt idx="53">
                  <c:v>1.0000799524316799</c:v>
                </c:pt>
                <c:pt idx="54">
                  <c:v>1.0000873007055999</c:v>
                </c:pt>
                <c:pt idx="55">
                  <c:v>1.0000857489049599</c:v>
                </c:pt>
                <c:pt idx="56">
                  <c:v>1.0000843810844799</c:v>
                </c:pt>
                <c:pt idx="57">
                  <c:v>1.0000851133772799</c:v>
                </c:pt>
                <c:pt idx="58">
                  <c:v>1.0000833692655999</c:v>
                </c:pt>
                <c:pt idx="59">
                  <c:v>1.00008221798464</c:v>
                </c:pt>
                <c:pt idx="60">
                  <c:v>1.0000842707142401</c:v>
                </c:pt>
                <c:pt idx="61">
                  <c:v>1.0000826589567999</c:v>
                </c:pt>
                <c:pt idx="62">
                  <c:v>1.0000813517152001</c:v>
                </c:pt>
                <c:pt idx="63">
                  <c:v>1.0000516283295999</c:v>
                </c:pt>
                <c:pt idx="64">
                  <c:v>1.00004972869792</c:v>
                </c:pt>
                <c:pt idx="65">
                  <c:v>1.0000471147849599</c:v>
                </c:pt>
                <c:pt idx="66">
                  <c:v>1.00004932542112</c:v>
                </c:pt>
                <c:pt idx="67">
                  <c:v>1.00004712719968</c:v>
                </c:pt>
                <c:pt idx="68">
                  <c:v>1.0000445000089599</c:v>
                </c:pt>
                <c:pt idx="69">
                  <c:v>1.00004827610752</c:v>
                </c:pt>
                <c:pt idx="70">
                  <c:v>1.00004630437792</c:v>
                </c:pt>
                <c:pt idx="71">
                  <c:v>1.0000436051814401</c:v>
                </c:pt>
                <c:pt idx="72">
                  <c:v>1.00022327394904</c:v>
                </c:pt>
                <c:pt idx="73">
                  <c:v>1.0002194881400801</c:v>
                </c:pt>
                <c:pt idx="74">
                  <c:v>1.00021824068056</c:v>
                </c:pt>
                <c:pt idx="75">
                  <c:v>1.00022170053304</c:v>
                </c:pt>
                <c:pt idx="76">
                  <c:v>1.0002176880517599</c:v>
                </c:pt>
                <c:pt idx="77">
                  <c:v>1.0002167415205601</c:v>
                </c:pt>
                <c:pt idx="78">
                  <c:v>1.0002210965608</c:v>
                </c:pt>
                <c:pt idx="79">
                  <c:v>1.0002170705444799</c:v>
                </c:pt>
                <c:pt idx="80">
                  <c:v>1.0002158617163199</c:v>
                </c:pt>
                <c:pt idx="81">
                  <c:v>1.00017596618416</c:v>
                </c:pt>
                <c:pt idx="82">
                  <c:v>1.0001721696088</c:v>
                </c:pt>
                <c:pt idx="83">
                  <c:v>1.0001702963358401</c:v>
                </c:pt>
                <c:pt idx="84">
                  <c:v>1.00017432304024</c:v>
                </c:pt>
                <c:pt idx="85">
                  <c:v>1.0001704550005599</c:v>
                </c:pt>
                <c:pt idx="86">
                  <c:v>1.0001684739628001</c:v>
                </c:pt>
                <c:pt idx="87">
                  <c:v>1.0001734805723199</c:v>
                </c:pt>
                <c:pt idx="88">
                  <c:v>1.00016955297904</c:v>
                </c:pt>
                <c:pt idx="89">
                  <c:v>1.0001675948603199</c:v>
                </c:pt>
                <c:pt idx="90">
                  <c:v>1.00017163635544</c:v>
                </c:pt>
                <c:pt idx="91">
                  <c:v>1.0001703275211999</c:v>
                </c:pt>
                <c:pt idx="92">
                  <c:v>1.00016926492888</c:v>
                </c:pt>
                <c:pt idx="93">
                  <c:v>1.00016999209336</c:v>
                </c:pt>
                <c:pt idx="94">
                  <c:v>1.0001686830402401</c:v>
                </c:pt>
                <c:pt idx="95">
                  <c:v>1.00016761015768</c:v>
                </c:pt>
                <c:pt idx="96">
                  <c:v>1.0001693167182399</c:v>
                </c:pt>
                <c:pt idx="97">
                  <c:v>1.0001681029892799</c:v>
                </c:pt>
                <c:pt idx="98">
                  <c:v>1.00016717369584</c:v>
                </c:pt>
                <c:pt idx="99">
                  <c:v>1.0001306348823999</c:v>
                </c:pt>
                <c:pt idx="100">
                  <c:v>1.0001305968107199</c:v>
                </c:pt>
                <c:pt idx="101">
                  <c:v>1.0001299341015999</c:v>
                </c:pt>
                <c:pt idx="102">
                  <c:v>1.0001288827832799</c:v>
                </c:pt>
                <c:pt idx="103">
                  <c:v>1.0001287615708001</c:v>
                </c:pt>
                <c:pt idx="104">
                  <c:v>1.00012818292408</c:v>
                </c:pt>
                <c:pt idx="105">
                  <c:v>1.00012824473296</c:v>
                </c:pt>
                <c:pt idx="106">
                  <c:v>1.0001280752939199</c:v>
                </c:pt>
                <c:pt idx="107">
                  <c:v>1.0001276288056</c:v>
                </c:pt>
                <c:pt idx="108">
                  <c:v>1.00012809196408</c:v>
                </c:pt>
                <c:pt idx="109">
                  <c:v>1.0001251973519201</c:v>
                </c:pt>
                <c:pt idx="110">
                  <c:v>1.0001207895724</c:v>
                </c:pt>
                <c:pt idx="111">
                  <c:v>1.0001265568453599</c:v>
                </c:pt>
                <c:pt idx="112">
                  <c:v>1.0001235179144801</c:v>
                </c:pt>
                <c:pt idx="113">
                  <c:v>1.0001192411836</c:v>
                </c:pt>
                <c:pt idx="114">
                  <c:v>1.0001259283566399</c:v>
                </c:pt>
                <c:pt idx="115">
                  <c:v>1.00012278123472</c:v>
                </c:pt>
                <c:pt idx="116">
                  <c:v>1.0001185644913599</c:v>
                </c:pt>
                <c:pt idx="117">
                  <c:v>1.0000828375700801</c:v>
                </c:pt>
                <c:pt idx="118">
                  <c:v>1.00007774908432</c:v>
                </c:pt>
                <c:pt idx="119">
                  <c:v>1.00007661901648</c:v>
                </c:pt>
                <c:pt idx="120">
                  <c:v>1.00008110933848</c:v>
                </c:pt>
                <c:pt idx="121">
                  <c:v>1.0000760699778399</c:v>
                </c:pt>
                <c:pt idx="122">
                  <c:v>1.0000747950844</c:v>
                </c:pt>
                <c:pt idx="123">
                  <c:v>1.00008028014832</c:v>
                </c:pt>
                <c:pt idx="124">
                  <c:v>1.0000754555262401</c:v>
                </c:pt>
                <c:pt idx="125">
                  <c:v>1.0000740610648</c:v>
                </c:pt>
                <c:pt idx="126">
                  <c:v>1.0000774606348</c:v>
                </c:pt>
                <c:pt idx="127">
                  <c:v>1.0000759091336799</c:v>
                </c:pt>
                <c:pt idx="128">
                  <c:v>1.00007475748408</c:v>
                </c:pt>
                <c:pt idx="129">
                  <c:v>1.0000760439052001</c:v>
                </c:pt>
                <c:pt idx="130">
                  <c:v>1.00007421739768</c:v>
                </c:pt>
                <c:pt idx="131">
                  <c:v>1.0000729927708001</c:v>
                </c:pt>
                <c:pt idx="132">
                  <c:v>1.00007528350768</c:v>
                </c:pt>
                <c:pt idx="133">
                  <c:v>1.00007376835696</c:v>
                </c:pt>
                <c:pt idx="134">
                  <c:v>1.0000724008744</c:v>
                </c:pt>
                <c:pt idx="135">
                  <c:v>1.00004488202512</c:v>
                </c:pt>
                <c:pt idx="136">
                  <c:v>1.00004300472496</c:v>
                </c:pt>
                <c:pt idx="137">
                  <c:v>1.00004035617808</c:v>
                </c:pt>
                <c:pt idx="138">
                  <c:v>1.00004324993176</c:v>
                </c:pt>
                <c:pt idx="139">
                  <c:v>1.0000411590181599</c:v>
                </c:pt>
                <c:pt idx="140">
                  <c:v>1.0000386043554399</c:v>
                </c:pt>
                <c:pt idx="141">
                  <c:v>1.00004246765488</c:v>
                </c:pt>
                <c:pt idx="142">
                  <c:v>1.00004044766032</c:v>
                </c:pt>
                <c:pt idx="143">
                  <c:v>1.0000377739134401</c:v>
                </c:pt>
                <c:pt idx="144">
                  <c:v>1.00021360076272</c:v>
                </c:pt>
                <c:pt idx="145">
                  <c:v>1.0002096826148801</c:v>
                </c:pt>
                <c:pt idx="146">
                  <c:v>1.00020838743568</c:v>
                </c:pt>
                <c:pt idx="147">
                  <c:v>1.0002126443656001</c:v>
                </c:pt>
                <c:pt idx="148">
                  <c:v>1.0002086195934401</c:v>
                </c:pt>
                <c:pt idx="149">
                  <c:v>1.0002075051102399</c:v>
                </c:pt>
                <c:pt idx="150">
                  <c:v>1.0002120370528</c:v>
                </c:pt>
                <c:pt idx="151">
                  <c:v>1.0002081557699201</c:v>
                </c:pt>
                <c:pt idx="152">
                  <c:v>1.0002069820825601</c:v>
                </c:pt>
                <c:pt idx="153">
                  <c:v>1.0001693135641601</c:v>
                </c:pt>
                <c:pt idx="154">
                  <c:v>1.0001654576041601</c:v>
                </c:pt>
                <c:pt idx="155">
                  <c:v>1.0001635495091199</c:v>
                </c:pt>
                <c:pt idx="156">
                  <c:v>1.0001681736520001</c:v>
                </c:pt>
                <c:pt idx="157">
                  <c:v>1.0001641148987199</c:v>
                </c:pt>
                <c:pt idx="158">
                  <c:v>1.0001623730775999</c:v>
                </c:pt>
                <c:pt idx="159">
                  <c:v>1.0001677923174399</c:v>
                </c:pt>
                <c:pt idx="160">
                  <c:v>1.00016367328096</c:v>
                </c:pt>
                <c:pt idx="161">
                  <c:v>1.00016175172768</c:v>
                </c:pt>
                <c:pt idx="162">
                  <c:v>1.00016196378736</c:v>
                </c:pt>
                <c:pt idx="163">
                  <c:v>1.0001604621467199</c:v>
                </c:pt>
                <c:pt idx="164">
                  <c:v>1.00015966594864</c:v>
                </c:pt>
                <c:pt idx="165">
                  <c:v>1.0001608635860799</c:v>
                </c:pt>
                <c:pt idx="166">
                  <c:v>1.0001593862276801</c:v>
                </c:pt>
                <c:pt idx="167">
                  <c:v>1.0001585772702399</c:v>
                </c:pt>
                <c:pt idx="168">
                  <c:v>1.00016040048448</c:v>
                </c:pt>
                <c:pt idx="169">
                  <c:v>1.00015905603328</c:v>
                </c:pt>
                <c:pt idx="170">
                  <c:v>1.0001579349548799</c:v>
                </c:pt>
                <c:pt idx="171">
                  <c:v>1.00012406614432</c:v>
                </c:pt>
                <c:pt idx="172">
                  <c:v>1.0001238851248</c:v>
                </c:pt>
                <c:pt idx="173">
                  <c:v>1.0001232814163199</c:v>
                </c:pt>
                <c:pt idx="174">
                  <c:v>1.00012274662672</c:v>
                </c:pt>
                <c:pt idx="175">
                  <c:v>1.00012250617648</c:v>
                </c:pt>
                <c:pt idx="176">
                  <c:v>1.0001222137057599</c:v>
                </c:pt>
                <c:pt idx="177">
                  <c:v>1.0001224012547201</c:v>
                </c:pt>
                <c:pt idx="178">
                  <c:v>1.0001220275209599</c:v>
                </c:pt>
                <c:pt idx="179">
                  <c:v>1.00012165377184</c:v>
                </c:pt>
                <c:pt idx="180">
                  <c:v>1.00011831180016</c:v>
                </c:pt>
                <c:pt idx="181">
                  <c:v>1.0001153333752</c:v>
                </c:pt>
                <c:pt idx="182">
                  <c:v>1.00011107987824</c:v>
                </c:pt>
                <c:pt idx="183">
                  <c:v>1.0001173309787199</c:v>
                </c:pt>
                <c:pt idx="184">
                  <c:v>1.0001143643224</c:v>
                </c:pt>
                <c:pt idx="185">
                  <c:v>1.0001100178206399</c:v>
                </c:pt>
                <c:pt idx="186">
                  <c:v>1.0001168571222401</c:v>
                </c:pt>
                <c:pt idx="187">
                  <c:v>1.00011397311136</c:v>
                </c:pt>
                <c:pt idx="188">
                  <c:v>1.0001096264137601</c:v>
                </c:pt>
                <c:pt idx="189">
                  <c:v>1.00007602856704</c:v>
                </c:pt>
                <c:pt idx="190">
                  <c:v>1.0000711814022401</c:v>
                </c:pt>
                <c:pt idx="191">
                  <c:v>1.0000700497177599</c:v>
                </c:pt>
                <c:pt idx="192">
                  <c:v>1.0000750100392</c:v>
                </c:pt>
                <c:pt idx="193">
                  <c:v>1.00006993520752</c:v>
                </c:pt>
                <c:pt idx="194">
                  <c:v>1.0000686350104</c:v>
                </c:pt>
                <c:pt idx="195">
                  <c:v>1.00007451967648</c:v>
                </c:pt>
                <c:pt idx="196">
                  <c:v>1.0000694562563199</c:v>
                </c:pt>
                <c:pt idx="197">
                  <c:v>1.0000682905484799</c:v>
                </c:pt>
                <c:pt idx="198">
                  <c:v>1.0000677285361601</c:v>
                </c:pt>
                <c:pt idx="199">
                  <c:v>1.0000662483918401</c:v>
                </c:pt>
                <c:pt idx="200">
                  <c:v>1.00006494157648</c:v>
                </c:pt>
                <c:pt idx="201">
                  <c:v>1.00006674704272</c:v>
                </c:pt>
                <c:pt idx="202">
                  <c:v>1.0000649922068801</c:v>
                </c:pt>
                <c:pt idx="203">
                  <c:v>1.00006378021648</c:v>
                </c:pt>
                <c:pt idx="204">
                  <c:v>1.0000663928809601</c:v>
                </c:pt>
                <c:pt idx="205">
                  <c:v>1.0000646260652799</c:v>
                </c:pt>
                <c:pt idx="206">
                  <c:v>1.0000633661209599</c:v>
                </c:pt>
                <c:pt idx="207">
                  <c:v>1.0000383134368001</c:v>
                </c:pt>
                <c:pt idx="208">
                  <c:v>1.00003632920512</c:v>
                </c:pt>
                <c:pt idx="209">
                  <c:v>1.00003369141312</c:v>
                </c:pt>
                <c:pt idx="210">
                  <c:v>1.0000370782312</c:v>
                </c:pt>
                <c:pt idx="211">
                  <c:v>1.00003511752912</c:v>
                </c:pt>
                <c:pt idx="212">
                  <c:v>1.0000323601921599</c:v>
                </c:pt>
                <c:pt idx="213">
                  <c:v>1.0000364805030399</c:v>
                </c:pt>
                <c:pt idx="214">
                  <c:v>1.00003444986112</c:v>
                </c:pt>
                <c:pt idx="215">
                  <c:v>1.0000318459081601</c:v>
                </c:pt>
              </c:numCache>
            </c:numRef>
          </c:val>
          <c:extLst>
            <c:ext xmlns:c16="http://schemas.microsoft.com/office/drawing/2014/chart" uri="{C3380CC4-5D6E-409C-BE32-E72D297353CC}">
              <c16:uniqueId val="{00000000-4257-476E-894B-096CB189714B}"/>
            </c:ext>
          </c:extLst>
        </c:ser>
        <c:dLbls>
          <c:showLegendKey val="0"/>
          <c:showVal val="0"/>
          <c:showCatName val="0"/>
          <c:showSerName val="0"/>
          <c:showPercent val="0"/>
          <c:showBubbleSize val="0"/>
        </c:dLbls>
        <c:gapWidth val="219"/>
        <c:overlap val="-27"/>
        <c:axId val="522106232"/>
        <c:axId val="522110712"/>
      </c:barChart>
      <c:catAx>
        <c:axId val="52210623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Experiment Number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2110712"/>
        <c:crosses val="autoZero"/>
        <c:auto val="1"/>
        <c:lblAlgn val="ctr"/>
        <c:lblOffset val="100"/>
        <c:noMultiLvlLbl val="0"/>
      </c:catAx>
      <c:valAx>
        <c:axId val="522110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CPI</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2106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Sheet1!$R$1</c:f>
              <c:strCache>
                <c:ptCount val="1"/>
                <c:pt idx="0">
                  <c:v>CPI</c:v>
                </c:pt>
              </c:strCache>
            </c:strRef>
          </c:tx>
          <c:spPr>
            <a:solidFill>
              <a:schemeClr val="accent1"/>
            </a:solidFill>
            <a:ln>
              <a:noFill/>
            </a:ln>
            <a:effectLst/>
          </c:spPr>
          <c:invertIfNegative val="0"/>
          <c:cat>
            <c:numRef>
              <c:f>Sheet1!$A$2:$A$217</c:f>
              <c:numCache>
                <c:formatCode>General</c:formatCode>
                <c:ptCount val="2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numCache>
            </c:numRef>
          </c:cat>
          <c:val>
            <c:numRef>
              <c:f>Sheet1!$R$2:$R$217</c:f>
              <c:numCache>
                <c:formatCode>General</c:formatCode>
                <c:ptCount val="216"/>
                <c:pt idx="0">
                  <c:v>1.0002244808412204</c:v>
                </c:pt>
                <c:pt idx="1">
                  <c:v>1.0002205533856006</c:v>
                </c:pt>
                <c:pt idx="2">
                  <c:v>1.0002194148974168</c:v>
                </c:pt>
                <c:pt idx="3">
                  <c:v>1.0002224482873232</c:v>
                </c:pt>
                <c:pt idx="4">
                  <c:v>1.0002184528734352</c:v>
                </c:pt>
                <c:pt idx="5">
                  <c:v>1.0002173416978328</c:v>
                </c:pt>
                <c:pt idx="6">
                  <c:v>1.0002215469788269</c:v>
                </c:pt>
                <c:pt idx="7">
                  <c:v>1.0002176919786698</c:v>
                </c:pt>
                <c:pt idx="8">
                  <c:v>1.0002166314853311</c:v>
                </c:pt>
                <c:pt idx="9">
                  <c:v>1.0001768060718248</c:v>
                </c:pt>
                <c:pt idx="10">
                  <c:v>1.0001728894621109</c:v>
                </c:pt>
                <c:pt idx="11">
                  <c:v>1.0001709741816214</c:v>
                </c:pt>
                <c:pt idx="12">
                  <c:v>1.0001744702878419</c:v>
                </c:pt>
                <c:pt idx="13">
                  <c:v>1.0001706130715378</c:v>
                </c:pt>
                <c:pt idx="14">
                  <c:v>1.0001687858680715</c:v>
                </c:pt>
                <c:pt idx="15">
                  <c:v>1.000173755690867</c:v>
                </c:pt>
                <c:pt idx="16">
                  <c:v>1.0001697678188974</c:v>
                </c:pt>
                <c:pt idx="17">
                  <c:v>1.0001679323021273</c:v>
                </c:pt>
                <c:pt idx="18">
                  <c:v>1.0001737055535991</c:v>
                </c:pt>
                <c:pt idx="19">
                  <c:v>1.0001723766366599</c:v>
                </c:pt>
                <c:pt idx="20">
                  <c:v>1.0001715469242365</c:v>
                </c:pt>
                <c:pt idx="21">
                  <c:v>1.0001717321071424</c:v>
                </c:pt>
                <c:pt idx="22">
                  <c:v>1.0001704058924195</c:v>
                </c:pt>
                <c:pt idx="23">
                  <c:v>1.000169393927371</c:v>
                </c:pt>
                <c:pt idx="24">
                  <c:v>1.000170803150765</c:v>
                </c:pt>
                <c:pt idx="25">
                  <c:v>1.0001696551813706</c:v>
                </c:pt>
                <c:pt idx="26">
                  <c:v>1.0001687535360919</c:v>
                </c:pt>
                <c:pt idx="27">
                  <c:v>1.0001322566762973</c:v>
                </c:pt>
                <c:pt idx="28">
                  <c:v>1.0001319980840897</c:v>
                </c:pt>
                <c:pt idx="29">
                  <c:v>1.0001315796988415</c:v>
                </c:pt>
                <c:pt idx="30">
                  <c:v>1.0001300793467296</c:v>
                </c:pt>
                <c:pt idx="31">
                  <c:v>1.0001298916114774</c:v>
                </c:pt>
                <c:pt idx="32">
                  <c:v>1.0001294435877515</c:v>
                </c:pt>
                <c:pt idx="33">
                  <c:v>1.0001292341500261</c:v>
                </c:pt>
                <c:pt idx="34">
                  <c:v>1.0001289564225886</c:v>
                </c:pt>
                <c:pt idx="35">
                  <c:v>1.0001286881420131</c:v>
                </c:pt>
                <c:pt idx="36">
                  <c:v>1.0001310658065701</c:v>
                </c:pt>
                <c:pt idx="37">
                  <c:v>1.0001281605446153</c:v>
                </c:pt>
                <c:pt idx="38">
                  <c:v>1.0001239108317346</c:v>
                </c:pt>
                <c:pt idx="39">
                  <c:v>1.0001289653996721</c:v>
                </c:pt>
                <c:pt idx="40">
                  <c:v>1.0001260487765622</c:v>
                </c:pt>
                <c:pt idx="41">
                  <c:v>1.0001219987133476</c:v>
                </c:pt>
                <c:pt idx="42">
                  <c:v>1.0001282543777412</c:v>
                </c:pt>
                <c:pt idx="43">
                  <c:v>1.000125457374107</c:v>
                </c:pt>
                <c:pt idx="44">
                  <c:v>1.0001211781959924</c:v>
                </c:pt>
                <c:pt idx="45">
                  <c:v>1.0000853560450147</c:v>
                </c:pt>
                <c:pt idx="46">
                  <c:v>1.00008041783247</c:v>
                </c:pt>
                <c:pt idx="47">
                  <c:v>1.0000793775878025</c:v>
                </c:pt>
                <c:pt idx="48">
                  <c:v>1.0000831174934972</c:v>
                </c:pt>
                <c:pt idx="49">
                  <c:v>1.000078280508675</c:v>
                </c:pt>
                <c:pt idx="50">
                  <c:v>1.0000771108873188</c:v>
                </c:pt>
                <c:pt idx="51">
                  <c:v>1.0000823031993313</c:v>
                </c:pt>
                <c:pt idx="52">
                  <c:v>1.0000774945516353</c:v>
                </c:pt>
                <c:pt idx="53">
                  <c:v>1.0000762953858817</c:v>
                </c:pt>
                <c:pt idx="54">
                  <c:v>1.0000814625003651</c:v>
                </c:pt>
                <c:pt idx="55">
                  <c:v>1.0000798381870917</c:v>
                </c:pt>
                <c:pt idx="56">
                  <c:v>1.0000786815996283</c:v>
                </c:pt>
                <c:pt idx="57">
                  <c:v>1.0000795991938292</c:v>
                </c:pt>
                <c:pt idx="58">
                  <c:v>1.0000779863200215</c:v>
                </c:pt>
                <c:pt idx="59">
                  <c:v>1.0000766484700638</c:v>
                </c:pt>
                <c:pt idx="60">
                  <c:v>1.0000786290720338</c:v>
                </c:pt>
                <c:pt idx="61">
                  <c:v>1.0000770358577686</c:v>
                </c:pt>
                <c:pt idx="62">
                  <c:v>1.0000759093074774</c:v>
                </c:pt>
                <c:pt idx="63">
                  <c:v>1.0000481501614951</c:v>
                </c:pt>
                <c:pt idx="64">
                  <c:v>1.0000463256662486</c:v>
                </c:pt>
                <c:pt idx="65">
                  <c:v>1.000043750014711</c:v>
                </c:pt>
                <c:pt idx="66">
                  <c:v>1.000046122966433</c:v>
                </c:pt>
                <c:pt idx="67">
                  <c:v>1.0000441580910178</c:v>
                </c:pt>
                <c:pt idx="68">
                  <c:v>1.0000414431091076</c:v>
                </c:pt>
                <c:pt idx="69">
                  <c:v>1.0000452467386973</c:v>
                </c:pt>
                <c:pt idx="70">
                  <c:v>1.0000432840122058</c:v>
                </c:pt>
                <c:pt idx="71">
                  <c:v>1.0000406282363976</c:v>
                </c:pt>
                <c:pt idx="72">
                  <c:v>1.0002159411962299</c:v>
                </c:pt>
                <c:pt idx="73">
                  <c:v>1.0002120158671592</c:v>
                </c:pt>
                <c:pt idx="74">
                  <c:v>1.0002107863668268</c:v>
                </c:pt>
                <c:pt idx="75">
                  <c:v>1.0002143223768993</c:v>
                </c:pt>
                <c:pt idx="76">
                  <c:v>1.0002104755018861</c:v>
                </c:pt>
                <c:pt idx="77">
                  <c:v>1.0002093169144455</c:v>
                </c:pt>
                <c:pt idx="78">
                  <c:v>1.0002137245492428</c:v>
                </c:pt>
                <c:pt idx="79">
                  <c:v>1.000209809109609</c:v>
                </c:pt>
                <c:pt idx="80">
                  <c:v>1.0002087788565186</c:v>
                </c:pt>
                <c:pt idx="81">
                  <c:v>1.0001706835683419</c:v>
                </c:pt>
                <c:pt idx="82">
                  <c:v>1.0001669568622678</c:v>
                </c:pt>
                <c:pt idx="83">
                  <c:v>1.0001649104623189</c:v>
                </c:pt>
                <c:pt idx="84">
                  <c:v>1.0001692029684286</c:v>
                </c:pt>
                <c:pt idx="85">
                  <c:v>1.0001652058125226</c:v>
                </c:pt>
                <c:pt idx="86">
                  <c:v>1.0001632889028405</c:v>
                </c:pt>
                <c:pt idx="87">
                  <c:v>1.0001684499401782</c:v>
                </c:pt>
                <c:pt idx="88">
                  <c:v>1.0001646425631467</c:v>
                </c:pt>
                <c:pt idx="89">
                  <c:v>1.0001627354115301</c:v>
                </c:pt>
                <c:pt idx="90">
                  <c:v>1.0001651069474555</c:v>
                </c:pt>
                <c:pt idx="91">
                  <c:v>1.0001639885187297</c:v>
                </c:pt>
                <c:pt idx="92">
                  <c:v>1.0001629665059171</c:v>
                </c:pt>
                <c:pt idx="93">
                  <c:v>1.000163537541747</c:v>
                </c:pt>
                <c:pt idx="94">
                  <c:v>1.0001623287565555</c:v>
                </c:pt>
                <c:pt idx="95">
                  <c:v>1.000161307845747</c:v>
                </c:pt>
                <c:pt idx="96">
                  <c:v>1.0001630085572222</c:v>
                </c:pt>
                <c:pt idx="97">
                  <c:v>1.0001618519661801</c:v>
                </c:pt>
                <c:pt idx="98">
                  <c:v>1.0001608694178874</c:v>
                </c:pt>
                <c:pt idx="99">
                  <c:v>1.0001263028221334</c:v>
                </c:pt>
                <c:pt idx="100">
                  <c:v>1.0001260344644021</c:v>
                </c:pt>
                <c:pt idx="101">
                  <c:v>1.0001257260988905</c:v>
                </c:pt>
                <c:pt idx="102">
                  <c:v>1.0001246528919665</c:v>
                </c:pt>
                <c:pt idx="103">
                  <c:v>1.0001245141409563</c:v>
                </c:pt>
                <c:pt idx="104">
                  <c:v>1.0001240345478222</c:v>
                </c:pt>
                <c:pt idx="105">
                  <c:v>1.0001239880563415</c:v>
                </c:pt>
                <c:pt idx="106">
                  <c:v>1.000123910546779</c:v>
                </c:pt>
                <c:pt idx="107">
                  <c:v>1.0001233517888197</c:v>
                </c:pt>
                <c:pt idx="108">
                  <c:v>1.0001224873071419</c:v>
                </c:pt>
                <c:pt idx="109">
                  <c:v>1.0001196419927418</c:v>
                </c:pt>
                <c:pt idx="110">
                  <c:v>1.0001154909943797</c:v>
                </c:pt>
                <c:pt idx="111">
                  <c:v>1.0001210293808482</c:v>
                </c:pt>
                <c:pt idx="112">
                  <c:v>1.000118092847494</c:v>
                </c:pt>
                <c:pt idx="113">
                  <c:v>1.0001138727237602</c:v>
                </c:pt>
                <c:pt idx="114">
                  <c:v>1.0001203698645711</c:v>
                </c:pt>
                <c:pt idx="115">
                  <c:v>1.0001174350014297</c:v>
                </c:pt>
                <c:pt idx="116">
                  <c:v>1.000113335746315</c:v>
                </c:pt>
                <c:pt idx="117">
                  <c:v>1.0000793219986039</c:v>
                </c:pt>
                <c:pt idx="118">
                  <c:v>1.0000744230802121</c:v>
                </c:pt>
                <c:pt idx="119">
                  <c:v>1.0000733649382711</c:v>
                </c:pt>
                <c:pt idx="120">
                  <c:v>1.0000777807478267</c:v>
                </c:pt>
                <c:pt idx="121">
                  <c:v>1.0000729232352199</c:v>
                </c:pt>
                <c:pt idx="122">
                  <c:v>1.0000717547055329</c:v>
                </c:pt>
                <c:pt idx="123">
                  <c:v>1.0000771278042746</c:v>
                </c:pt>
                <c:pt idx="124">
                  <c:v>1.0000722584079056</c:v>
                </c:pt>
                <c:pt idx="125">
                  <c:v>1.0000711500764756</c:v>
                </c:pt>
                <c:pt idx="126">
                  <c:v>1.0000729728073732</c:v>
                </c:pt>
                <c:pt idx="127">
                  <c:v>1.000071420144715</c:v>
                </c:pt>
                <c:pt idx="128">
                  <c:v>1.000070131779232</c:v>
                </c:pt>
                <c:pt idx="129">
                  <c:v>1.0000713732061652</c:v>
                </c:pt>
                <c:pt idx="130">
                  <c:v>1.000069869866778</c:v>
                </c:pt>
                <c:pt idx="131">
                  <c:v>1.0000685244673437</c:v>
                </c:pt>
                <c:pt idx="132">
                  <c:v>1.0000708565878424</c:v>
                </c:pt>
                <c:pt idx="133">
                  <c:v>1.0000692431458258</c:v>
                </c:pt>
                <c:pt idx="134">
                  <c:v>1.000068085226326</c:v>
                </c:pt>
                <c:pt idx="135">
                  <c:v>1.0000421851417947</c:v>
                </c:pt>
                <c:pt idx="136">
                  <c:v>1.0000403306727708</c:v>
                </c:pt>
                <c:pt idx="137">
                  <c:v>1.0000377458284999</c:v>
                </c:pt>
                <c:pt idx="138">
                  <c:v>1.0000406143279743</c:v>
                </c:pt>
                <c:pt idx="139">
                  <c:v>1.0000387119617959</c:v>
                </c:pt>
                <c:pt idx="140">
                  <c:v>1.0000360554975951</c:v>
                </c:pt>
                <c:pt idx="141">
                  <c:v>1.0000400599899442</c:v>
                </c:pt>
                <c:pt idx="142">
                  <c:v>1.0000379474298322</c:v>
                </c:pt>
                <c:pt idx="143">
                  <c:v>1.0000355506635377</c:v>
                </c:pt>
                <c:pt idx="144">
                  <c:v>1.0002073516448431</c:v>
                </c:pt>
                <c:pt idx="145">
                  <c:v>1.0002035267349181</c:v>
                </c:pt>
                <c:pt idx="146">
                  <c:v>1.0002022677320608</c:v>
                </c:pt>
                <c:pt idx="147">
                  <c:v>1.0002062855066733</c:v>
                </c:pt>
                <c:pt idx="148">
                  <c:v>1.0002025008959481</c:v>
                </c:pt>
                <c:pt idx="149">
                  <c:v>1.0002013898674855</c:v>
                </c:pt>
                <c:pt idx="150">
                  <c:v>1.0002059801638346</c:v>
                </c:pt>
                <c:pt idx="151">
                  <c:v>1.0002021039885205</c:v>
                </c:pt>
                <c:pt idx="152">
                  <c:v>1.0002008761331496</c:v>
                </c:pt>
                <c:pt idx="153">
                  <c:v>1.0001646791939707</c:v>
                </c:pt>
                <c:pt idx="154">
                  <c:v>1.00016101247189</c:v>
                </c:pt>
                <c:pt idx="155">
                  <c:v>1.0001590164197574</c:v>
                </c:pt>
                <c:pt idx="156">
                  <c:v>1.0001637763777129</c:v>
                </c:pt>
                <c:pt idx="157">
                  <c:v>1.0001599383841131</c:v>
                </c:pt>
                <c:pt idx="158">
                  <c:v>1.0001578918527931</c:v>
                </c:pt>
                <c:pt idx="159">
                  <c:v>1.0001632327286021</c:v>
                </c:pt>
                <c:pt idx="160">
                  <c:v>1.000159476439987</c:v>
                </c:pt>
                <c:pt idx="161">
                  <c:v>1.0001575601739483</c:v>
                </c:pt>
                <c:pt idx="162">
                  <c:v>1.0001566279160383</c:v>
                </c:pt>
                <c:pt idx="163">
                  <c:v>1.0001552904723841</c:v>
                </c:pt>
                <c:pt idx="164">
                  <c:v>1.0001543280187666</c:v>
                </c:pt>
                <c:pt idx="165">
                  <c:v>1.0001556302624732</c:v>
                </c:pt>
                <c:pt idx="166">
                  <c:v>1.000154313045718</c:v>
                </c:pt>
                <c:pt idx="167">
                  <c:v>1.0001534530511733</c:v>
                </c:pt>
                <c:pt idx="168">
                  <c:v>1.0001551257859704</c:v>
                </c:pt>
                <c:pt idx="169">
                  <c:v>1.0001538882127505</c:v>
                </c:pt>
                <c:pt idx="170">
                  <c:v>1.0001530172520168</c:v>
                </c:pt>
                <c:pt idx="171">
                  <c:v>1.0001203086679173</c:v>
                </c:pt>
                <c:pt idx="172">
                  <c:v>1.0001200798613272</c:v>
                </c:pt>
                <c:pt idx="173">
                  <c:v>1.0001197523149841</c:v>
                </c:pt>
                <c:pt idx="174">
                  <c:v>1.0001193451523174</c:v>
                </c:pt>
                <c:pt idx="175">
                  <c:v>1.0001189765151217</c:v>
                </c:pt>
                <c:pt idx="176">
                  <c:v>1.0001185681813665</c:v>
                </c:pt>
                <c:pt idx="177">
                  <c:v>1.0001188120362867</c:v>
                </c:pt>
                <c:pt idx="178">
                  <c:v>1.0001185535195136</c:v>
                </c:pt>
                <c:pt idx="179">
                  <c:v>1.0001181666506138</c:v>
                </c:pt>
                <c:pt idx="180">
                  <c:v>1.0001140493843532</c:v>
                </c:pt>
                <c:pt idx="181">
                  <c:v>1.0001110741018284</c:v>
                </c:pt>
                <c:pt idx="182">
                  <c:v>1.0001068826459394</c:v>
                </c:pt>
                <c:pt idx="183">
                  <c:v>1.0001130318205438</c:v>
                </c:pt>
                <c:pt idx="184">
                  <c:v>1.0001101380399275</c:v>
                </c:pt>
                <c:pt idx="185">
                  <c:v>1.0001057865899288</c:v>
                </c:pt>
                <c:pt idx="186">
                  <c:v>1.0001126063961403</c:v>
                </c:pt>
                <c:pt idx="187">
                  <c:v>1.0001097421487342</c:v>
                </c:pt>
                <c:pt idx="188">
                  <c:v>1.0001055621331636</c:v>
                </c:pt>
                <c:pt idx="189">
                  <c:v>1.0000734172003878</c:v>
                </c:pt>
                <c:pt idx="190">
                  <c:v>1.0000684399899944</c:v>
                </c:pt>
                <c:pt idx="191">
                  <c:v>1.0000672796712204</c:v>
                </c:pt>
                <c:pt idx="192">
                  <c:v>1.0000723729280609</c:v>
                </c:pt>
                <c:pt idx="193">
                  <c:v>1.0000674060430901</c:v>
                </c:pt>
                <c:pt idx="194">
                  <c:v>1.0000662673213949</c:v>
                </c:pt>
                <c:pt idx="195">
                  <c:v>1.0000718111367273</c:v>
                </c:pt>
                <c:pt idx="196">
                  <c:v>1.0000669227095431</c:v>
                </c:pt>
                <c:pt idx="197">
                  <c:v>1.0000658433812577</c:v>
                </c:pt>
                <c:pt idx="198">
                  <c:v>1.0000643432800465</c:v>
                </c:pt>
                <c:pt idx="199">
                  <c:v>1.0000628809096064</c:v>
                </c:pt>
                <c:pt idx="200">
                  <c:v>1.0000616033341927</c:v>
                </c:pt>
                <c:pt idx="201">
                  <c:v>1.0000634983430199</c:v>
                </c:pt>
                <c:pt idx="202">
                  <c:v>1.0000617760297243</c:v>
                </c:pt>
                <c:pt idx="203">
                  <c:v>1.0000604681638789</c:v>
                </c:pt>
                <c:pt idx="204">
                  <c:v>1.0000629734663744</c:v>
                </c:pt>
                <c:pt idx="205">
                  <c:v>1.0000613797733984</c:v>
                </c:pt>
                <c:pt idx="206">
                  <c:v>1.0000602614953908</c:v>
                </c:pt>
                <c:pt idx="207">
                  <c:v>1.00003621078595</c:v>
                </c:pt>
                <c:pt idx="208">
                  <c:v>1.0000342869437289</c:v>
                </c:pt>
                <c:pt idx="209">
                  <c:v>1.0000317416012687</c:v>
                </c:pt>
                <c:pt idx="210">
                  <c:v>1.00003519868395</c:v>
                </c:pt>
                <c:pt idx="211">
                  <c:v>1.0000333134139268</c:v>
                </c:pt>
                <c:pt idx="212">
                  <c:v>1.0000306190398172</c:v>
                </c:pt>
                <c:pt idx="213">
                  <c:v>1.0000346655074013</c:v>
                </c:pt>
                <c:pt idx="214">
                  <c:v>1.0000328113550319</c:v>
                </c:pt>
                <c:pt idx="215">
                  <c:v>1.0000302655048807</c:v>
                </c:pt>
              </c:numCache>
            </c:numRef>
          </c:val>
          <c:extLst>
            <c:ext xmlns:c16="http://schemas.microsoft.com/office/drawing/2014/chart" uri="{C3380CC4-5D6E-409C-BE32-E72D297353CC}">
              <c16:uniqueId val="{00000000-9451-4612-9AFB-9197968D6471}"/>
            </c:ext>
          </c:extLst>
        </c:ser>
        <c:dLbls>
          <c:showLegendKey val="0"/>
          <c:showVal val="0"/>
          <c:showCatName val="0"/>
          <c:showSerName val="0"/>
          <c:showPercent val="0"/>
          <c:showBubbleSize val="0"/>
        </c:dLbls>
        <c:gapWidth val="267"/>
        <c:overlap val="-43"/>
        <c:axId val="500939384"/>
        <c:axId val="500940024"/>
      </c:barChart>
      <c:catAx>
        <c:axId val="500939384"/>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Experiment number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500940024"/>
        <c:crosses val="autoZero"/>
        <c:auto val="1"/>
        <c:lblAlgn val="ctr"/>
        <c:lblOffset val="100"/>
        <c:noMultiLvlLbl val="0"/>
      </c:catAx>
      <c:valAx>
        <c:axId val="50094002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CPI</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500939384"/>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Sheet1!$R$1</c:f>
              <c:strCache>
                <c:ptCount val="1"/>
                <c:pt idx="0">
                  <c:v>CPI</c:v>
                </c:pt>
              </c:strCache>
            </c:strRef>
          </c:tx>
          <c:spPr>
            <a:solidFill>
              <a:schemeClr val="accent1"/>
            </a:solidFill>
            <a:ln>
              <a:noFill/>
            </a:ln>
            <a:effectLst/>
          </c:spPr>
          <c:invertIfNegative val="0"/>
          <c:cat>
            <c:numRef>
              <c:f>Sheet1!$A$2:$A$217</c:f>
              <c:numCache>
                <c:formatCode>General</c:formatCode>
                <c:ptCount val="2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numCache>
            </c:numRef>
          </c:cat>
          <c:val>
            <c:numRef>
              <c:f>Sheet1!$R$2:$R$217</c:f>
              <c:numCache>
                <c:formatCode>General</c:formatCode>
                <c:ptCount val="216"/>
                <c:pt idx="0">
                  <c:v>1.000223175219616</c:v>
                </c:pt>
                <c:pt idx="1">
                  <c:v>1.0002191844417281</c:v>
                </c:pt>
                <c:pt idx="2">
                  <c:v>1.0002181854801999</c:v>
                </c:pt>
                <c:pt idx="3">
                  <c:v>1.0002213713133521</c:v>
                </c:pt>
                <c:pt idx="4">
                  <c:v>1.0002173610412</c:v>
                </c:pt>
                <c:pt idx="5">
                  <c:v>1.000216219766608</c:v>
                </c:pt>
                <c:pt idx="6">
                  <c:v>1.000220737001656</c:v>
                </c:pt>
                <c:pt idx="7">
                  <c:v>1.000216793414056</c:v>
                </c:pt>
                <c:pt idx="8">
                  <c:v>1.0002155685590799</c:v>
                </c:pt>
                <c:pt idx="9">
                  <c:v>1.0001764619567679</c:v>
                </c:pt>
                <c:pt idx="10">
                  <c:v>1.0001725623106721</c:v>
                </c:pt>
                <c:pt idx="11">
                  <c:v>1.00017056560852</c:v>
                </c:pt>
                <c:pt idx="12">
                  <c:v>1.000174565862112</c:v>
                </c:pt>
                <c:pt idx="13">
                  <c:v>1.000170515036152</c:v>
                </c:pt>
                <c:pt idx="14">
                  <c:v>1.000168609918096</c:v>
                </c:pt>
                <c:pt idx="15">
                  <c:v>1.0001736876899681</c:v>
                </c:pt>
                <c:pt idx="16">
                  <c:v>1.0001698543458639</c:v>
                </c:pt>
                <c:pt idx="17">
                  <c:v>1.0001679413531681</c:v>
                </c:pt>
                <c:pt idx="18">
                  <c:v>1.000171657592128</c:v>
                </c:pt>
                <c:pt idx="19">
                  <c:v>1.000170279654832</c:v>
                </c:pt>
                <c:pt idx="20">
                  <c:v>1.0001694070617519</c:v>
                </c:pt>
                <c:pt idx="21">
                  <c:v>1.00016979153892</c:v>
                </c:pt>
                <c:pt idx="22">
                  <c:v>1.000168516082824</c:v>
                </c:pt>
                <c:pt idx="23">
                  <c:v>1.000167610992112</c:v>
                </c:pt>
                <c:pt idx="24">
                  <c:v>1.0001690654887361</c:v>
                </c:pt>
                <c:pt idx="25">
                  <c:v>1.0001678225302719</c:v>
                </c:pt>
                <c:pt idx="26">
                  <c:v>1.0001669184950559</c:v>
                </c:pt>
                <c:pt idx="27">
                  <c:v>1.0001312832874241</c:v>
                </c:pt>
                <c:pt idx="28">
                  <c:v>1.000131073638328</c:v>
                </c:pt>
                <c:pt idx="29">
                  <c:v>1.0001306531896479</c:v>
                </c:pt>
                <c:pt idx="30">
                  <c:v>1.000129369931656</c:v>
                </c:pt>
                <c:pt idx="31">
                  <c:v>1.000129177628944</c:v>
                </c:pt>
                <c:pt idx="32">
                  <c:v>1.00012868150908</c:v>
                </c:pt>
                <c:pt idx="33">
                  <c:v>1.000128592333696</c:v>
                </c:pt>
                <c:pt idx="34">
                  <c:v>1.0001284144401761</c:v>
                </c:pt>
                <c:pt idx="35">
                  <c:v>1.0001278944382479</c:v>
                </c:pt>
                <c:pt idx="36">
                  <c:v>1.000128218056072</c:v>
                </c:pt>
                <c:pt idx="37">
                  <c:v>1.0001253508752159</c:v>
                </c:pt>
                <c:pt idx="38">
                  <c:v>1.000121023418296</c:v>
                </c:pt>
                <c:pt idx="39">
                  <c:v>1.000126454938072</c:v>
                </c:pt>
                <c:pt idx="40">
                  <c:v>1.0001235125216319</c:v>
                </c:pt>
                <c:pt idx="41">
                  <c:v>1.0001191938715599</c:v>
                </c:pt>
                <c:pt idx="42">
                  <c:v>1.0001257705945359</c:v>
                </c:pt>
                <c:pt idx="43">
                  <c:v>1.000122885790744</c:v>
                </c:pt>
                <c:pt idx="44">
                  <c:v>1.0001185592014961</c:v>
                </c:pt>
                <c:pt idx="45">
                  <c:v>1.0000835259881919</c:v>
                </c:pt>
                <c:pt idx="46">
                  <c:v>1.0000785508648</c:v>
                </c:pt>
                <c:pt idx="47">
                  <c:v>1.0000774716202721</c:v>
                </c:pt>
                <c:pt idx="48">
                  <c:v>1.000081554191248</c:v>
                </c:pt>
                <c:pt idx="49">
                  <c:v>1.00007668969912</c:v>
                </c:pt>
                <c:pt idx="50">
                  <c:v>1.0000754156748879</c:v>
                </c:pt>
                <c:pt idx="51">
                  <c:v>1.0000808160863921</c:v>
                </c:pt>
                <c:pt idx="52">
                  <c:v>1.0000758187621119</c:v>
                </c:pt>
                <c:pt idx="53">
                  <c:v>1.0000746116344481</c:v>
                </c:pt>
                <c:pt idx="54">
                  <c:v>1.000077922347304</c:v>
                </c:pt>
                <c:pt idx="55">
                  <c:v>1.000076284319968</c:v>
                </c:pt>
                <c:pt idx="56">
                  <c:v>1.0000750580498321</c:v>
                </c:pt>
                <c:pt idx="57">
                  <c:v>1.000076193881728</c:v>
                </c:pt>
                <c:pt idx="58">
                  <c:v>1.000074495780424</c:v>
                </c:pt>
                <c:pt idx="59">
                  <c:v>1.000073133500152</c:v>
                </c:pt>
                <c:pt idx="60">
                  <c:v>1.0000753901277279</c:v>
                </c:pt>
                <c:pt idx="61">
                  <c:v>1.0000737959111199</c:v>
                </c:pt>
                <c:pt idx="62">
                  <c:v>1.0000725673617761</c:v>
                </c:pt>
                <c:pt idx="63">
                  <c:v>1.000045884676888</c:v>
                </c:pt>
                <c:pt idx="64">
                  <c:v>1.0000439081460879</c:v>
                </c:pt>
                <c:pt idx="65">
                  <c:v>1.0000411880095119</c:v>
                </c:pt>
                <c:pt idx="66">
                  <c:v>1.000043828837512</c:v>
                </c:pt>
                <c:pt idx="67">
                  <c:v>1.0000418108189919</c:v>
                </c:pt>
                <c:pt idx="68">
                  <c:v>1.000039257337336</c:v>
                </c:pt>
                <c:pt idx="69">
                  <c:v>1.000043025319072</c:v>
                </c:pt>
                <c:pt idx="70">
                  <c:v>1.0000410498068799</c:v>
                </c:pt>
                <c:pt idx="71">
                  <c:v>1.0000384286255199</c:v>
                </c:pt>
                <c:pt idx="72">
                  <c:v>1.000215711474352</c:v>
                </c:pt>
                <c:pt idx="73">
                  <c:v>1.0002117267228401</c:v>
                </c:pt>
                <c:pt idx="74">
                  <c:v>1.0002106778227839</c:v>
                </c:pt>
                <c:pt idx="75">
                  <c:v>1.0002143596205679</c:v>
                </c:pt>
                <c:pt idx="76">
                  <c:v>1.000210500517912</c:v>
                </c:pt>
                <c:pt idx="77">
                  <c:v>1.00020935988628</c:v>
                </c:pt>
                <c:pt idx="78">
                  <c:v>1.000213813165528</c:v>
                </c:pt>
                <c:pt idx="79">
                  <c:v>1.0002098542181199</c:v>
                </c:pt>
                <c:pt idx="80">
                  <c:v>1.0002088048398641</c:v>
                </c:pt>
                <c:pt idx="81">
                  <c:v>1.0001712115774479</c:v>
                </c:pt>
                <c:pt idx="82">
                  <c:v>1.000167335266096</c:v>
                </c:pt>
                <c:pt idx="83">
                  <c:v>1.0001652797298399</c:v>
                </c:pt>
                <c:pt idx="84">
                  <c:v>1.0001697789236561</c:v>
                </c:pt>
                <c:pt idx="85">
                  <c:v>1.0001658540196481</c:v>
                </c:pt>
                <c:pt idx="86">
                  <c:v>1.00016383050748</c:v>
                </c:pt>
                <c:pt idx="87">
                  <c:v>1.000169096695648</c:v>
                </c:pt>
                <c:pt idx="88">
                  <c:v>1.000165253530672</c:v>
                </c:pt>
                <c:pt idx="89">
                  <c:v>1.000163249190088</c:v>
                </c:pt>
                <c:pt idx="90">
                  <c:v>1.00016420102092</c:v>
                </c:pt>
                <c:pt idx="91">
                  <c:v>1.0001629567442321</c:v>
                </c:pt>
                <c:pt idx="92">
                  <c:v>1.0001618924964639</c:v>
                </c:pt>
                <c:pt idx="93">
                  <c:v>1.000162899188608</c:v>
                </c:pt>
                <c:pt idx="94">
                  <c:v>1.0001615976449441</c:v>
                </c:pt>
                <c:pt idx="95">
                  <c:v>1.000160524013032</c:v>
                </c:pt>
                <c:pt idx="96">
                  <c:v>1.000162243580704</c:v>
                </c:pt>
                <c:pt idx="97">
                  <c:v>1.000161050720944</c:v>
                </c:pt>
                <c:pt idx="98">
                  <c:v>1.0001600865437681</c:v>
                </c:pt>
                <c:pt idx="99">
                  <c:v>1.000126065670792</c:v>
                </c:pt>
                <c:pt idx="100">
                  <c:v>1.0001258467331919</c:v>
                </c:pt>
                <c:pt idx="101">
                  <c:v>1.000125275787952</c:v>
                </c:pt>
                <c:pt idx="102">
                  <c:v>1.000124516109328</c:v>
                </c:pt>
                <c:pt idx="103">
                  <c:v>1.000124237586328</c:v>
                </c:pt>
                <c:pt idx="104">
                  <c:v>1.0001238261807039</c:v>
                </c:pt>
                <c:pt idx="105">
                  <c:v>1.0001239589125359</c:v>
                </c:pt>
                <c:pt idx="106">
                  <c:v>1.0001238166658559</c:v>
                </c:pt>
                <c:pt idx="107">
                  <c:v>1.0001233609298319</c:v>
                </c:pt>
                <c:pt idx="108">
                  <c:v>1.000120787723368</c:v>
                </c:pt>
                <c:pt idx="109">
                  <c:v>1.0001179373738081</c:v>
                </c:pt>
                <c:pt idx="110">
                  <c:v>1.000113542555944</c:v>
                </c:pt>
                <c:pt idx="111">
                  <c:v>1.00011952806208</c:v>
                </c:pt>
                <c:pt idx="112">
                  <c:v>1.0001164590265601</c:v>
                </c:pt>
                <c:pt idx="113">
                  <c:v>1.000112342548048</c:v>
                </c:pt>
                <c:pt idx="114">
                  <c:v>1.000118973565312</c:v>
                </c:pt>
                <c:pt idx="115">
                  <c:v>1.000116088688944</c:v>
                </c:pt>
                <c:pt idx="116">
                  <c:v>1.0001117438176479</c:v>
                </c:pt>
                <c:pt idx="117">
                  <c:v>1.000078249141072</c:v>
                </c:pt>
                <c:pt idx="118">
                  <c:v>1.000073258665912</c:v>
                </c:pt>
                <c:pt idx="119">
                  <c:v>1.00007206822552</c:v>
                </c:pt>
                <c:pt idx="120">
                  <c:v>1.000076867024968</c:v>
                </c:pt>
                <c:pt idx="121">
                  <c:v>1.0000718836754801</c:v>
                </c:pt>
                <c:pt idx="122">
                  <c:v>1.0000706180340639</c:v>
                </c:pt>
                <c:pt idx="123">
                  <c:v>1.0000762928228799</c:v>
                </c:pt>
                <c:pt idx="124">
                  <c:v>1.000071243072304</c:v>
                </c:pt>
                <c:pt idx="125">
                  <c:v>1.000070063040448</c:v>
                </c:pt>
                <c:pt idx="126">
                  <c:v>1.000070558983744</c:v>
                </c:pt>
                <c:pt idx="127">
                  <c:v>1.000068862572856</c:v>
                </c:pt>
                <c:pt idx="128">
                  <c:v>1.0000674915813761</c:v>
                </c:pt>
                <c:pt idx="129">
                  <c:v>1.0000690810536159</c:v>
                </c:pt>
                <c:pt idx="130">
                  <c:v>1.0000674861640719</c:v>
                </c:pt>
                <c:pt idx="131">
                  <c:v>1.0000662672316241</c:v>
                </c:pt>
                <c:pt idx="132">
                  <c:v>1.0000686354769599</c:v>
                </c:pt>
                <c:pt idx="133">
                  <c:v>1.0000669473232719</c:v>
                </c:pt>
                <c:pt idx="134">
                  <c:v>1.0000657689152319</c:v>
                </c:pt>
                <c:pt idx="135">
                  <c:v>1.0000405993236641</c:v>
                </c:pt>
                <c:pt idx="136">
                  <c:v>1.0000385485897121</c:v>
                </c:pt>
                <c:pt idx="137">
                  <c:v>1.000036019638864</c:v>
                </c:pt>
                <c:pt idx="138">
                  <c:v>1.0000390751572239</c:v>
                </c:pt>
                <c:pt idx="139">
                  <c:v>1.0000371661890159</c:v>
                </c:pt>
                <c:pt idx="140">
                  <c:v>1.0000345214482</c:v>
                </c:pt>
                <c:pt idx="141">
                  <c:v>1.000038434461864</c:v>
                </c:pt>
                <c:pt idx="142">
                  <c:v>1.000036508816752</c:v>
                </c:pt>
                <c:pt idx="143">
                  <c:v>1.0000338290374959</c:v>
                </c:pt>
                <c:pt idx="144">
                  <c:v>1.0002082475423919</c:v>
                </c:pt>
                <c:pt idx="145">
                  <c:v>1.0002044386317519</c:v>
                </c:pt>
                <c:pt idx="146">
                  <c:v>1.0002031308727839</c:v>
                </c:pt>
                <c:pt idx="147">
                  <c:v>1.0002073733366319</c:v>
                </c:pt>
                <c:pt idx="148">
                  <c:v>1.000203516044224</c:v>
                </c:pt>
                <c:pt idx="149">
                  <c:v>1.0002023399881359</c:v>
                </c:pt>
                <c:pt idx="150">
                  <c:v>1.000206997846216</c:v>
                </c:pt>
                <c:pt idx="151">
                  <c:v>1.000203056642704</c:v>
                </c:pt>
                <c:pt idx="152">
                  <c:v>1.000201923754384</c:v>
                </c:pt>
                <c:pt idx="153">
                  <c:v>1.0001659094378561</c:v>
                </c:pt>
                <c:pt idx="154">
                  <c:v>1.000162067700568</c:v>
                </c:pt>
                <c:pt idx="155">
                  <c:v>1.000159996237576</c:v>
                </c:pt>
                <c:pt idx="156">
                  <c:v>1.0001648912313039</c:v>
                </c:pt>
                <c:pt idx="157">
                  <c:v>1.000161006397696</c:v>
                </c:pt>
                <c:pt idx="158">
                  <c:v>1.00015903496728</c:v>
                </c:pt>
                <c:pt idx="159">
                  <c:v>1.0001646224799281</c:v>
                </c:pt>
                <c:pt idx="160">
                  <c:v>1.0001606299753121</c:v>
                </c:pt>
                <c:pt idx="161">
                  <c:v>1.0001587176186639</c:v>
                </c:pt>
                <c:pt idx="162">
                  <c:v>1.0001566700287601</c:v>
                </c:pt>
                <c:pt idx="163">
                  <c:v>1.0001554585516479</c:v>
                </c:pt>
                <c:pt idx="164">
                  <c:v>1.00015445434096</c:v>
                </c:pt>
                <c:pt idx="165">
                  <c:v>1.0001557781989361</c:v>
                </c:pt>
                <c:pt idx="166">
                  <c:v>1.000154544477136</c:v>
                </c:pt>
                <c:pt idx="167">
                  <c:v>1.0001536305841601</c:v>
                </c:pt>
                <c:pt idx="168">
                  <c:v>1.000155555095944</c:v>
                </c:pt>
                <c:pt idx="169">
                  <c:v>1.00015422792796</c:v>
                </c:pt>
                <c:pt idx="170">
                  <c:v>1.0001531629565441</c:v>
                </c:pt>
                <c:pt idx="171">
                  <c:v>1.000120805545504</c:v>
                </c:pt>
                <c:pt idx="172">
                  <c:v>1.000120502808592</c:v>
                </c:pt>
                <c:pt idx="173">
                  <c:v>1.000119998473</c:v>
                </c:pt>
                <c:pt idx="174">
                  <c:v>1.000119778737208</c:v>
                </c:pt>
                <c:pt idx="175">
                  <c:v>1.00011956755096</c:v>
                </c:pt>
                <c:pt idx="176">
                  <c:v>1.000119130037032</c:v>
                </c:pt>
                <c:pt idx="177">
                  <c:v>1.000119409570696</c:v>
                </c:pt>
                <c:pt idx="178">
                  <c:v>1.00011909060856</c:v>
                </c:pt>
                <c:pt idx="179">
                  <c:v>1.0001186945270559</c:v>
                </c:pt>
                <c:pt idx="180">
                  <c:v>1.0001133063113681</c:v>
                </c:pt>
                <c:pt idx="181">
                  <c:v>1.0001103797629121</c:v>
                </c:pt>
                <c:pt idx="182">
                  <c:v>1.000106111294488</c:v>
                </c:pt>
                <c:pt idx="183">
                  <c:v>1.000112416729648</c:v>
                </c:pt>
                <c:pt idx="184">
                  <c:v>1.000109489245528</c:v>
                </c:pt>
                <c:pt idx="185">
                  <c:v>1.0001052712929279</c:v>
                </c:pt>
                <c:pt idx="186">
                  <c:v>1.0001121241167039</c:v>
                </c:pt>
                <c:pt idx="187">
                  <c:v>1.000109148609184</c:v>
                </c:pt>
                <c:pt idx="188">
                  <c:v>1.0001049048928241</c:v>
                </c:pt>
                <c:pt idx="189">
                  <c:v>1.0000730232925601</c:v>
                </c:pt>
                <c:pt idx="190">
                  <c:v>1.0000681415358641</c:v>
                </c:pt>
                <c:pt idx="191">
                  <c:v>1.0000669347193121</c:v>
                </c:pt>
                <c:pt idx="192">
                  <c:v>1.000072112811184</c:v>
                </c:pt>
                <c:pt idx="193">
                  <c:v>1.0000670469817361</c:v>
                </c:pt>
                <c:pt idx="194">
                  <c:v>1.000065956334256</c:v>
                </c:pt>
                <c:pt idx="195">
                  <c:v>1.00007157679156</c:v>
                </c:pt>
                <c:pt idx="196">
                  <c:v>1.0000667362598561</c:v>
                </c:pt>
                <c:pt idx="197">
                  <c:v>1.000065437998648</c:v>
                </c:pt>
                <c:pt idx="198">
                  <c:v>1.0000629851395839</c:v>
                </c:pt>
                <c:pt idx="199">
                  <c:v>1.0000613821506881</c:v>
                </c:pt>
                <c:pt idx="200">
                  <c:v>1.000060154818144</c:v>
                </c:pt>
                <c:pt idx="201">
                  <c:v>1.0000621791486159</c:v>
                </c:pt>
                <c:pt idx="202">
                  <c:v>1.0000604581596639</c:v>
                </c:pt>
                <c:pt idx="203">
                  <c:v>1.000059238949536</c:v>
                </c:pt>
                <c:pt idx="204">
                  <c:v>1.00006169417116</c:v>
                </c:pt>
                <c:pt idx="205">
                  <c:v>1.0000601323323519</c:v>
                </c:pt>
                <c:pt idx="206">
                  <c:v>1.0000588971217119</c:v>
                </c:pt>
                <c:pt idx="207">
                  <c:v>1.0000351809769841</c:v>
                </c:pt>
                <c:pt idx="208">
                  <c:v>1.0000332874630959</c:v>
                </c:pt>
                <c:pt idx="209">
                  <c:v>1.0000306007045201</c:v>
                </c:pt>
                <c:pt idx="210">
                  <c:v>1.000034354971312</c:v>
                </c:pt>
                <c:pt idx="211">
                  <c:v>1.00003230347224</c:v>
                </c:pt>
                <c:pt idx="212">
                  <c:v>1.0000297416930399</c:v>
                </c:pt>
                <c:pt idx="213">
                  <c:v>1.0000338507476081</c:v>
                </c:pt>
                <c:pt idx="214">
                  <c:v>1.000031950033144</c:v>
                </c:pt>
                <c:pt idx="215">
                  <c:v>1.0000293635595039</c:v>
                </c:pt>
              </c:numCache>
            </c:numRef>
          </c:val>
          <c:extLst>
            <c:ext xmlns:c16="http://schemas.microsoft.com/office/drawing/2014/chart" uri="{C3380CC4-5D6E-409C-BE32-E72D297353CC}">
              <c16:uniqueId val="{00000000-1222-4FEA-AC36-75ACF385E722}"/>
            </c:ext>
          </c:extLst>
        </c:ser>
        <c:dLbls>
          <c:showLegendKey val="0"/>
          <c:showVal val="0"/>
          <c:showCatName val="0"/>
          <c:showSerName val="0"/>
          <c:showPercent val="0"/>
          <c:showBubbleSize val="0"/>
        </c:dLbls>
        <c:gapWidth val="267"/>
        <c:overlap val="-43"/>
        <c:axId val="398634488"/>
        <c:axId val="398632248"/>
      </c:barChart>
      <c:catAx>
        <c:axId val="39863448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Experiment Number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398632248"/>
        <c:crosses val="autoZero"/>
        <c:auto val="1"/>
        <c:lblAlgn val="ctr"/>
        <c:lblOffset val="100"/>
        <c:noMultiLvlLbl val="0"/>
      </c:catAx>
      <c:valAx>
        <c:axId val="39863224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CPI</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398634488"/>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Sheet1!$R$1</c:f>
              <c:strCache>
                <c:ptCount val="1"/>
                <c:pt idx="0">
                  <c:v>CPI</c:v>
                </c:pt>
              </c:strCache>
            </c:strRef>
          </c:tx>
          <c:spPr>
            <a:solidFill>
              <a:schemeClr val="accent1"/>
            </a:solidFill>
            <a:ln>
              <a:noFill/>
            </a:ln>
            <a:effectLst/>
          </c:spPr>
          <c:invertIfNegative val="0"/>
          <c:cat>
            <c:numRef>
              <c:f>Sheet1!$A$2:$A$217</c:f>
              <c:numCache>
                <c:formatCode>General</c:formatCode>
                <c:ptCount val="2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numCache>
            </c:numRef>
          </c:cat>
          <c:val>
            <c:numRef>
              <c:f>Sheet1!$R$2:$R$217</c:f>
              <c:numCache>
                <c:formatCode>General</c:formatCode>
                <c:ptCount val="216"/>
                <c:pt idx="0">
                  <c:v>1.0002169269971199</c:v>
                </c:pt>
                <c:pt idx="1">
                  <c:v>1.0002132437211999</c:v>
                </c:pt>
                <c:pt idx="2">
                  <c:v>1.0002121532106401</c:v>
                </c:pt>
                <c:pt idx="3">
                  <c:v>1.00021496011564</c:v>
                </c:pt>
                <c:pt idx="4">
                  <c:v>1.0002113296485999</c:v>
                </c:pt>
                <c:pt idx="5">
                  <c:v>1.0002102402853601</c:v>
                </c:pt>
                <c:pt idx="6">
                  <c:v>1.0002142726551999</c:v>
                </c:pt>
                <c:pt idx="7">
                  <c:v>1.0002105002978801</c:v>
                </c:pt>
                <c:pt idx="8">
                  <c:v>1.0002094648519599</c:v>
                </c:pt>
                <c:pt idx="9">
                  <c:v>1.00016992651576</c:v>
                </c:pt>
                <c:pt idx="10">
                  <c:v>1.00016630119576</c:v>
                </c:pt>
                <c:pt idx="11">
                  <c:v>1.0001645971722399</c:v>
                </c:pt>
                <c:pt idx="12">
                  <c:v>1.0001677814164001</c:v>
                </c:pt>
                <c:pt idx="13">
                  <c:v>1.0001641096507601</c:v>
                </c:pt>
                <c:pt idx="14">
                  <c:v>1.0001623866493601</c:v>
                </c:pt>
                <c:pt idx="15">
                  <c:v>1.0001670620027201</c:v>
                </c:pt>
                <c:pt idx="16">
                  <c:v>1.00016330418004</c:v>
                </c:pt>
                <c:pt idx="17">
                  <c:v>1.0001615912959601</c:v>
                </c:pt>
                <c:pt idx="18">
                  <c:v>1.00016847144148</c:v>
                </c:pt>
                <c:pt idx="19">
                  <c:v>1.0001671678409201</c:v>
                </c:pt>
                <c:pt idx="20">
                  <c:v>1.00016628337036</c:v>
                </c:pt>
                <c:pt idx="21">
                  <c:v>1.00016655899212</c:v>
                </c:pt>
                <c:pt idx="22">
                  <c:v>1.0001652102862</c:v>
                </c:pt>
                <c:pt idx="23">
                  <c:v>1.00016445849832</c:v>
                </c:pt>
                <c:pt idx="24">
                  <c:v>1.00016576231464</c:v>
                </c:pt>
                <c:pt idx="25">
                  <c:v>1.00016446873168</c:v>
                </c:pt>
                <c:pt idx="26">
                  <c:v>1.0001635859614</c:v>
                </c:pt>
                <c:pt idx="27">
                  <c:v>1.00012753935196</c:v>
                </c:pt>
                <c:pt idx="28">
                  <c:v>1.0001272909754799</c:v>
                </c:pt>
                <c:pt idx="29">
                  <c:v>1.0001268617760399</c:v>
                </c:pt>
                <c:pt idx="30">
                  <c:v>1.0001253821196401</c:v>
                </c:pt>
                <c:pt idx="31">
                  <c:v>1.00012517850724</c:v>
                </c:pt>
                <c:pt idx="32">
                  <c:v>1.00012479226288</c:v>
                </c:pt>
                <c:pt idx="33">
                  <c:v>1.0001246857500401</c:v>
                </c:pt>
                <c:pt idx="34">
                  <c:v>1.0001243059321601</c:v>
                </c:pt>
                <c:pt idx="35">
                  <c:v>1.0001238652459601</c:v>
                </c:pt>
                <c:pt idx="36">
                  <c:v>1.00012770448684</c:v>
                </c:pt>
                <c:pt idx="37">
                  <c:v>1.00012483472416</c:v>
                </c:pt>
                <c:pt idx="38">
                  <c:v>1.00012078277092</c:v>
                </c:pt>
                <c:pt idx="39">
                  <c:v>1.00012581400804</c:v>
                </c:pt>
                <c:pt idx="40">
                  <c:v>1.00012303290268</c:v>
                </c:pt>
                <c:pt idx="41">
                  <c:v>1.0001190018050801</c:v>
                </c:pt>
                <c:pt idx="42">
                  <c:v>1.00012499367844</c:v>
                </c:pt>
                <c:pt idx="43">
                  <c:v>1.0001222249313999</c:v>
                </c:pt>
                <c:pt idx="44">
                  <c:v>1.0001180839252</c:v>
                </c:pt>
                <c:pt idx="45">
                  <c:v>1.00008263865436</c:v>
                </c:pt>
                <c:pt idx="46">
                  <c:v>1.0000778604660401</c:v>
                </c:pt>
                <c:pt idx="47">
                  <c:v>1.0000768434075999</c:v>
                </c:pt>
                <c:pt idx="48">
                  <c:v>1.0000804367602001</c:v>
                </c:pt>
                <c:pt idx="49">
                  <c:v>1.0000757691202</c:v>
                </c:pt>
                <c:pt idx="50">
                  <c:v>1.0000747082578001</c:v>
                </c:pt>
                <c:pt idx="51">
                  <c:v>1.000079630833</c:v>
                </c:pt>
                <c:pt idx="52">
                  <c:v>1.0000749183900399</c:v>
                </c:pt>
                <c:pt idx="53">
                  <c:v>1.0000738695356799</c:v>
                </c:pt>
                <c:pt idx="54">
                  <c:v>1.0000802055362801</c:v>
                </c:pt>
                <c:pt idx="55">
                  <c:v>1.00007871621472</c:v>
                </c:pt>
                <c:pt idx="56">
                  <c:v>1.00007740264036</c:v>
                </c:pt>
                <c:pt idx="57">
                  <c:v>1.0000783484312801</c:v>
                </c:pt>
                <c:pt idx="58">
                  <c:v>1.0000768358694401</c:v>
                </c:pt>
                <c:pt idx="59">
                  <c:v>1.00007570080564</c:v>
                </c:pt>
                <c:pt idx="60">
                  <c:v>1.0000776402887199</c:v>
                </c:pt>
                <c:pt idx="61">
                  <c:v>1.0000759730581601</c:v>
                </c:pt>
                <c:pt idx="62">
                  <c:v>1.0000748706384399</c:v>
                </c:pt>
                <c:pt idx="63">
                  <c:v>1.0000471459049201</c:v>
                </c:pt>
                <c:pt idx="64">
                  <c:v>1.00004508767224</c:v>
                </c:pt>
                <c:pt idx="65">
                  <c:v>1.00004272392112</c:v>
                </c:pt>
                <c:pt idx="66">
                  <c:v>1.00004487788992</c:v>
                </c:pt>
                <c:pt idx="67">
                  <c:v>1.0000429838910401</c:v>
                </c:pt>
                <c:pt idx="68">
                  <c:v>1.0000406989661199</c:v>
                </c:pt>
                <c:pt idx="69">
                  <c:v>1.00004420427244</c:v>
                </c:pt>
                <c:pt idx="70">
                  <c:v>1.00004226612652</c:v>
                </c:pt>
                <c:pt idx="71">
                  <c:v>1.0000398492356799</c:v>
                </c:pt>
                <c:pt idx="72">
                  <c:v>1.0002081112341099</c:v>
                </c:pt>
                <c:pt idx="73">
                  <c:v>1.0002044477655101</c:v>
                </c:pt>
                <c:pt idx="74">
                  <c:v>1.0002034787655101</c:v>
                </c:pt>
                <c:pt idx="75">
                  <c:v>1.0002067250300799</c:v>
                </c:pt>
                <c:pt idx="76">
                  <c:v>1.00020302939332</c:v>
                </c:pt>
                <c:pt idx="77">
                  <c:v>1.00020196190416</c:v>
                </c:pt>
                <c:pt idx="78">
                  <c:v>1.00020621608587</c:v>
                </c:pt>
                <c:pt idx="79">
                  <c:v>1.00020246529123</c:v>
                </c:pt>
                <c:pt idx="80">
                  <c:v>1.00020142063447</c:v>
                </c:pt>
                <c:pt idx="81">
                  <c:v>1.0001640485336201</c:v>
                </c:pt>
                <c:pt idx="82">
                  <c:v>1.0001603123571401</c:v>
                </c:pt>
                <c:pt idx="83">
                  <c:v>1.0001586529501001</c:v>
                </c:pt>
                <c:pt idx="84">
                  <c:v>1.0001623734709899</c:v>
                </c:pt>
                <c:pt idx="85">
                  <c:v>1.0001586801239499</c:v>
                </c:pt>
                <c:pt idx="86">
                  <c:v>1.00015696654255</c:v>
                </c:pt>
                <c:pt idx="87">
                  <c:v>1.00016186975482</c:v>
                </c:pt>
                <c:pt idx="88">
                  <c:v>1.00015815486454</c:v>
                </c:pt>
                <c:pt idx="89">
                  <c:v>1.00015630957426</c:v>
                </c:pt>
                <c:pt idx="90">
                  <c:v>1.00015959997411</c:v>
                </c:pt>
                <c:pt idx="91">
                  <c:v>1.0001584377619901</c:v>
                </c:pt>
                <c:pt idx="92">
                  <c:v>1.00015756705087</c:v>
                </c:pt>
                <c:pt idx="93">
                  <c:v>1.0001581704103599</c:v>
                </c:pt>
                <c:pt idx="94">
                  <c:v>1.00015706429824</c:v>
                </c:pt>
                <c:pt idx="95">
                  <c:v>1.00015615911712</c:v>
                </c:pt>
                <c:pt idx="96">
                  <c:v>1.0001576053085499</c:v>
                </c:pt>
                <c:pt idx="97">
                  <c:v>1.00015642240207</c:v>
                </c:pt>
                <c:pt idx="98">
                  <c:v>1.0001555173977099</c:v>
                </c:pt>
                <c:pt idx="99">
                  <c:v>1.00012159565362</c:v>
                </c:pt>
                <c:pt idx="100">
                  <c:v>1.0001214007379799</c:v>
                </c:pt>
                <c:pt idx="101">
                  <c:v>1.0001208498771399</c:v>
                </c:pt>
                <c:pt idx="102">
                  <c:v>1.0001198858898701</c:v>
                </c:pt>
                <c:pt idx="103">
                  <c:v>1.0001196825766301</c:v>
                </c:pt>
                <c:pt idx="104">
                  <c:v>1.00011938488339</c:v>
                </c:pt>
                <c:pt idx="105">
                  <c:v>1.00011929589454</c:v>
                </c:pt>
                <c:pt idx="106">
                  <c:v>1.0001190899777801</c:v>
                </c:pt>
                <c:pt idx="107">
                  <c:v>1.00011878226694</c:v>
                </c:pt>
                <c:pt idx="108">
                  <c:v>1.00011879974791</c:v>
                </c:pt>
                <c:pt idx="109">
                  <c:v>1.00011613953031</c:v>
                </c:pt>
                <c:pt idx="110">
                  <c:v>1.00011204158467</c:v>
                </c:pt>
                <c:pt idx="111">
                  <c:v>1.00011746907796</c:v>
                </c:pt>
                <c:pt idx="112">
                  <c:v>1.0001145663914801</c:v>
                </c:pt>
                <c:pt idx="113">
                  <c:v>1.00011064659388</c:v>
                </c:pt>
                <c:pt idx="114">
                  <c:v>1.0001169274061501</c:v>
                </c:pt>
                <c:pt idx="115">
                  <c:v>1.00011407999095</c:v>
                </c:pt>
                <c:pt idx="116">
                  <c:v>1.00011018229531</c:v>
                </c:pt>
                <c:pt idx="117">
                  <c:v>1.00007656078798</c:v>
                </c:pt>
                <c:pt idx="118">
                  <c:v>1.0000719924439001</c:v>
                </c:pt>
                <c:pt idx="119">
                  <c:v>1.00007073381658</c:v>
                </c:pt>
                <c:pt idx="120">
                  <c:v>1.00007512832311</c:v>
                </c:pt>
                <c:pt idx="121">
                  <c:v>1.0000704935298701</c:v>
                </c:pt>
                <c:pt idx="122">
                  <c:v>1.0000692563428299</c:v>
                </c:pt>
                <c:pt idx="123">
                  <c:v>1.0000745150583401</c:v>
                </c:pt>
                <c:pt idx="124">
                  <c:v>1.0000698032583399</c:v>
                </c:pt>
                <c:pt idx="125">
                  <c:v>1.0000686863769399</c:v>
                </c:pt>
                <c:pt idx="126">
                  <c:v>1.0000714116052301</c:v>
                </c:pt>
                <c:pt idx="127">
                  <c:v>1.0000699002619899</c:v>
                </c:pt>
                <c:pt idx="128">
                  <c:v>1.0000687746052299</c:v>
                </c:pt>
                <c:pt idx="129">
                  <c:v>1.00007014683472</c:v>
                </c:pt>
                <c:pt idx="130">
                  <c:v>1.0000684253236001</c:v>
                </c:pt>
                <c:pt idx="131">
                  <c:v>1.00006729971472</c:v>
                </c:pt>
                <c:pt idx="132">
                  <c:v>1.0000695163644699</c:v>
                </c:pt>
                <c:pt idx="133">
                  <c:v>1.0000680710682699</c:v>
                </c:pt>
                <c:pt idx="134">
                  <c:v>1.0000666707485499</c:v>
                </c:pt>
                <c:pt idx="135">
                  <c:v>1.0000410234641799</c:v>
                </c:pt>
                <c:pt idx="136">
                  <c:v>1.00003936208686</c:v>
                </c:pt>
                <c:pt idx="137">
                  <c:v>1.0000367010300999</c:v>
                </c:pt>
                <c:pt idx="138">
                  <c:v>1.0000396350595899</c:v>
                </c:pt>
                <c:pt idx="139">
                  <c:v>1.0000376317633899</c:v>
                </c:pt>
                <c:pt idx="140">
                  <c:v>1.0000352903169101</c:v>
                </c:pt>
                <c:pt idx="141">
                  <c:v>1.00003888971046</c:v>
                </c:pt>
                <c:pt idx="142">
                  <c:v>1.0000371182186201</c:v>
                </c:pt>
                <c:pt idx="143">
                  <c:v>1.00003450151482</c:v>
                </c:pt>
                <c:pt idx="144">
                  <c:v>1.0001994596887001</c:v>
                </c:pt>
                <c:pt idx="145">
                  <c:v>1.0001956651127799</c:v>
                </c:pt>
                <c:pt idx="146">
                  <c:v>1.00019472835546</c:v>
                </c:pt>
                <c:pt idx="147">
                  <c:v>1.0001984260535199</c:v>
                </c:pt>
                <c:pt idx="148">
                  <c:v>1.0001947743294399</c:v>
                </c:pt>
                <c:pt idx="149">
                  <c:v>1.0001937274997199</c:v>
                </c:pt>
                <c:pt idx="150">
                  <c:v>1.0001982377030201</c:v>
                </c:pt>
                <c:pt idx="151">
                  <c:v>1.0001945088854201</c:v>
                </c:pt>
                <c:pt idx="152">
                  <c:v>1.00019322978838</c:v>
                </c:pt>
                <c:pt idx="153">
                  <c:v>1.0001581373123201</c:v>
                </c:pt>
                <c:pt idx="154">
                  <c:v>1.0001543440134399</c:v>
                </c:pt>
                <c:pt idx="155">
                  <c:v>1.0001526872552799</c:v>
                </c:pt>
                <c:pt idx="156">
                  <c:v>1.00015694245954</c:v>
                </c:pt>
                <c:pt idx="157">
                  <c:v>1.00015338271714</c:v>
                </c:pt>
                <c:pt idx="158">
                  <c:v>1.0001515576201001</c:v>
                </c:pt>
                <c:pt idx="159">
                  <c:v>1.00015655572312</c:v>
                </c:pt>
                <c:pt idx="160">
                  <c:v>1.00015292867692</c:v>
                </c:pt>
                <c:pt idx="161">
                  <c:v>1.00015123703368</c:v>
                </c:pt>
                <c:pt idx="162">
                  <c:v>1.0001508379484201</c:v>
                </c:pt>
                <c:pt idx="163">
                  <c:v>1.0001497314511001</c:v>
                </c:pt>
                <c:pt idx="164">
                  <c:v>1.0001487721589799</c:v>
                </c:pt>
                <c:pt idx="165">
                  <c:v>1.00015004574676</c:v>
                </c:pt>
                <c:pt idx="166">
                  <c:v>1.0001486991302799</c:v>
                </c:pt>
                <c:pt idx="167">
                  <c:v>1.00014787127704</c:v>
                </c:pt>
                <c:pt idx="168">
                  <c:v>1.00014963681838</c:v>
                </c:pt>
                <c:pt idx="169">
                  <c:v>1.0001484769397799</c:v>
                </c:pt>
                <c:pt idx="170">
                  <c:v>1.0001474176965399</c:v>
                </c:pt>
                <c:pt idx="171">
                  <c:v>1.00011550762852</c:v>
                </c:pt>
                <c:pt idx="172">
                  <c:v>1.0001153915390799</c:v>
                </c:pt>
                <c:pt idx="173">
                  <c:v>1.0001150049599199</c:v>
                </c:pt>
                <c:pt idx="174">
                  <c:v>1.0001145888974201</c:v>
                </c:pt>
                <c:pt idx="175">
                  <c:v>1.0001142626977</c:v>
                </c:pt>
                <c:pt idx="176">
                  <c:v>1.0001140080941799</c:v>
                </c:pt>
                <c:pt idx="177">
                  <c:v>1.0001140800496</c:v>
                </c:pt>
                <c:pt idx="178">
                  <c:v>1.00011392055256</c:v>
                </c:pt>
                <c:pt idx="179">
                  <c:v>1.00011343460692</c:v>
                </c:pt>
                <c:pt idx="180">
                  <c:v>1.00011013669954</c:v>
                </c:pt>
                <c:pt idx="181">
                  <c:v>1.00010736607546</c:v>
                </c:pt>
                <c:pt idx="182">
                  <c:v>1.00010327021926</c:v>
                </c:pt>
                <c:pt idx="183">
                  <c:v>1.0001090806470401</c:v>
                </c:pt>
                <c:pt idx="184">
                  <c:v>1.00010636531944</c:v>
                </c:pt>
                <c:pt idx="185">
                  <c:v>1.0001023019986</c:v>
                </c:pt>
                <c:pt idx="186">
                  <c:v>1.0001089037419</c:v>
                </c:pt>
                <c:pt idx="187">
                  <c:v>1.0001059573933</c:v>
                </c:pt>
                <c:pt idx="188">
                  <c:v>1.0001020040257</c:v>
                </c:pt>
                <c:pt idx="189">
                  <c:v>1.0000706944020401</c:v>
                </c:pt>
                <c:pt idx="190">
                  <c:v>1.0000659160564001</c:v>
                </c:pt>
                <c:pt idx="191">
                  <c:v>1.00006487713612</c:v>
                </c:pt>
                <c:pt idx="192">
                  <c:v>1.0000697315271401</c:v>
                </c:pt>
                <c:pt idx="193">
                  <c:v>1.0000649419874199</c:v>
                </c:pt>
                <c:pt idx="194">
                  <c:v>1.00006389195334</c:v>
                </c:pt>
                <c:pt idx="195">
                  <c:v>1.00006920104284</c:v>
                </c:pt>
                <c:pt idx="196">
                  <c:v>1.00006446824932</c:v>
                </c:pt>
                <c:pt idx="197">
                  <c:v>1.0000633171607201</c:v>
                </c:pt>
                <c:pt idx="198">
                  <c:v>1.00006277128954</c:v>
                </c:pt>
                <c:pt idx="199">
                  <c:v>1.0000613252287001</c:v>
                </c:pt>
                <c:pt idx="200">
                  <c:v>1.0000599014984199</c:v>
                </c:pt>
                <c:pt idx="201">
                  <c:v>1.00006172575324</c:v>
                </c:pt>
                <c:pt idx="202">
                  <c:v>1.00006019208592</c:v>
                </c:pt>
                <c:pt idx="203">
                  <c:v>1.0000590786424</c:v>
                </c:pt>
                <c:pt idx="204">
                  <c:v>1.0000613376416201</c:v>
                </c:pt>
                <c:pt idx="205">
                  <c:v>1.00005995950486</c:v>
                </c:pt>
                <c:pt idx="206">
                  <c:v>1.00005880103302</c:v>
                </c:pt>
                <c:pt idx="207">
                  <c:v>1.0000351671087999</c:v>
                </c:pt>
                <c:pt idx="208">
                  <c:v>1.00003320857992</c:v>
                </c:pt>
                <c:pt idx="209">
                  <c:v>1.00003079068288</c:v>
                </c:pt>
                <c:pt idx="210">
                  <c:v>1.0000340509144601</c:v>
                </c:pt>
                <c:pt idx="211">
                  <c:v>1.0000321684606599</c:v>
                </c:pt>
                <c:pt idx="212">
                  <c:v>1.00002979416094</c:v>
                </c:pt>
                <c:pt idx="213">
                  <c:v>1.0000337851396</c:v>
                </c:pt>
                <c:pt idx="214">
                  <c:v>1.0000319034090399</c:v>
                </c:pt>
                <c:pt idx="215">
                  <c:v>1.0000293958996</c:v>
                </c:pt>
              </c:numCache>
            </c:numRef>
          </c:val>
          <c:extLst>
            <c:ext xmlns:c16="http://schemas.microsoft.com/office/drawing/2014/chart" uri="{C3380CC4-5D6E-409C-BE32-E72D297353CC}">
              <c16:uniqueId val="{00000000-C83F-4BE8-ABA0-83D77A6B08B0}"/>
            </c:ext>
          </c:extLst>
        </c:ser>
        <c:dLbls>
          <c:showLegendKey val="0"/>
          <c:showVal val="0"/>
          <c:showCatName val="0"/>
          <c:showSerName val="0"/>
          <c:showPercent val="0"/>
          <c:showBubbleSize val="0"/>
        </c:dLbls>
        <c:gapWidth val="267"/>
        <c:overlap val="-43"/>
        <c:axId val="595585648"/>
        <c:axId val="595586608"/>
      </c:barChart>
      <c:catAx>
        <c:axId val="59558564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Experiment number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595586608"/>
        <c:crosses val="autoZero"/>
        <c:auto val="1"/>
        <c:lblAlgn val="ctr"/>
        <c:lblOffset val="100"/>
        <c:noMultiLvlLbl val="0"/>
      </c:catAx>
      <c:valAx>
        <c:axId val="59558660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CPI</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595585648"/>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Sheet1!$R$1</c:f>
              <c:strCache>
                <c:ptCount val="1"/>
                <c:pt idx="0">
                  <c:v>CPI</c:v>
                </c:pt>
              </c:strCache>
            </c:strRef>
          </c:tx>
          <c:spPr>
            <a:solidFill>
              <a:schemeClr val="accent1"/>
            </a:solidFill>
            <a:ln>
              <a:noFill/>
            </a:ln>
            <a:effectLst/>
          </c:spPr>
          <c:invertIfNegative val="0"/>
          <c:cat>
            <c:numRef>
              <c:f>Sheet1!$A$2:$A$217</c:f>
              <c:numCache>
                <c:formatCode>General</c:formatCode>
                <c:ptCount val="2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numCache>
            </c:numRef>
          </c:cat>
          <c:val>
            <c:numRef>
              <c:f>Sheet1!$R$2:$R$217</c:f>
              <c:numCache>
                <c:formatCode>General</c:formatCode>
                <c:ptCount val="216"/>
                <c:pt idx="0">
                  <c:v>1.0002089138119232</c:v>
                </c:pt>
                <c:pt idx="1">
                  <c:v>1.000205316740638</c:v>
                </c:pt>
                <c:pt idx="2">
                  <c:v>1.000204118663115</c:v>
                </c:pt>
                <c:pt idx="3">
                  <c:v>1.0002071965448158</c:v>
                </c:pt>
                <c:pt idx="4">
                  <c:v>1.0002035269203762</c:v>
                </c:pt>
                <c:pt idx="5">
                  <c:v>1.000202348515989</c:v>
                </c:pt>
                <c:pt idx="6">
                  <c:v>1.0002063827964878</c:v>
                </c:pt>
                <c:pt idx="7">
                  <c:v>1.0002029054735506</c:v>
                </c:pt>
                <c:pt idx="8">
                  <c:v>1.0002017351952708</c:v>
                </c:pt>
                <c:pt idx="9">
                  <c:v>1.0001644763413593</c:v>
                </c:pt>
                <c:pt idx="10">
                  <c:v>1.0001608695229021</c:v>
                </c:pt>
                <c:pt idx="11">
                  <c:v>1.0001589452547539</c:v>
                </c:pt>
                <c:pt idx="12">
                  <c:v>1.000162429106755</c:v>
                </c:pt>
                <c:pt idx="13">
                  <c:v>1.0001589229998884</c:v>
                </c:pt>
                <c:pt idx="14">
                  <c:v>1.0001570629571161</c:v>
                </c:pt>
                <c:pt idx="15">
                  <c:v>1.0001617622719574</c:v>
                </c:pt>
                <c:pt idx="16">
                  <c:v>1.000158191404122</c:v>
                </c:pt>
                <c:pt idx="17">
                  <c:v>1.0001564692078191</c:v>
                </c:pt>
                <c:pt idx="18">
                  <c:v>1.0001612758861831</c:v>
                </c:pt>
                <c:pt idx="19">
                  <c:v>1.0001601148425296</c:v>
                </c:pt>
                <c:pt idx="20">
                  <c:v>1.0001591591329684</c:v>
                </c:pt>
                <c:pt idx="21">
                  <c:v>1.0001595861568653</c:v>
                </c:pt>
                <c:pt idx="22">
                  <c:v>1.0001584088263866</c:v>
                </c:pt>
                <c:pt idx="23">
                  <c:v>1.0001575619984733</c:v>
                </c:pt>
                <c:pt idx="24">
                  <c:v>1.0001588817407243</c:v>
                </c:pt>
                <c:pt idx="25">
                  <c:v>1.000157620836116</c:v>
                </c:pt>
                <c:pt idx="26">
                  <c:v>1.0001568848618148</c:v>
                </c:pt>
                <c:pt idx="27">
                  <c:v>1.0001228135880589</c:v>
                </c:pt>
                <c:pt idx="28">
                  <c:v>1.000122635308563</c:v>
                </c:pt>
                <c:pt idx="29">
                  <c:v>1.0001221519575658</c:v>
                </c:pt>
                <c:pt idx="30">
                  <c:v>1.0001209492374141</c:v>
                </c:pt>
                <c:pt idx="31">
                  <c:v>1.0001205875510517</c:v>
                </c:pt>
                <c:pt idx="32">
                  <c:v>1.0001202781514209</c:v>
                </c:pt>
                <c:pt idx="33">
                  <c:v>1.0001201733759328</c:v>
                </c:pt>
                <c:pt idx="34">
                  <c:v>1.000119856673471</c:v>
                </c:pt>
                <c:pt idx="35">
                  <c:v>1.000119428898935</c:v>
                </c:pt>
                <c:pt idx="36">
                  <c:v>1.0001214124018738</c:v>
                </c:pt>
                <c:pt idx="37">
                  <c:v>1.0001185688904222</c:v>
                </c:pt>
                <c:pt idx="38">
                  <c:v>1.0001146048867253</c:v>
                </c:pt>
                <c:pt idx="39">
                  <c:v>1.0001195131171747</c:v>
                </c:pt>
                <c:pt idx="40">
                  <c:v>1.0001168993728795</c:v>
                </c:pt>
                <c:pt idx="41">
                  <c:v>1.0001129894619762</c:v>
                </c:pt>
                <c:pt idx="42">
                  <c:v>1.0001189637447465</c:v>
                </c:pt>
                <c:pt idx="43">
                  <c:v>1.000116230910407</c:v>
                </c:pt>
                <c:pt idx="44">
                  <c:v>1.0001122470477348</c:v>
                </c:pt>
                <c:pt idx="45">
                  <c:v>1.0000787788560588</c:v>
                </c:pt>
                <c:pt idx="46">
                  <c:v>1.0000741858752586</c:v>
                </c:pt>
                <c:pt idx="47">
                  <c:v>1.0000731460131342</c:v>
                </c:pt>
                <c:pt idx="48">
                  <c:v>1.0000768685418742</c:v>
                </c:pt>
                <c:pt idx="49">
                  <c:v>1.0000722849251276</c:v>
                </c:pt>
                <c:pt idx="50">
                  <c:v>1.0000711439765879</c:v>
                </c:pt>
                <c:pt idx="51">
                  <c:v>1.000076091533793</c:v>
                </c:pt>
                <c:pt idx="52">
                  <c:v>1.0000715371526609</c:v>
                </c:pt>
                <c:pt idx="53">
                  <c:v>1.0000704968558296</c:v>
                </c:pt>
                <c:pt idx="54">
                  <c:v>1.0000748272496576</c:v>
                </c:pt>
                <c:pt idx="55">
                  <c:v>1.0000733784018654</c:v>
                </c:pt>
                <c:pt idx="56">
                  <c:v>1.0000721443537397</c:v>
                </c:pt>
                <c:pt idx="57">
                  <c:v>1.0000730916135356</c:v>
                </c:pt>
                <c:pt idx="58">
                  <c:v>1.000071598547325</c:v>
                </c:pt>
                <c:pt idx="59">
                  <c:v>1.0000705291462941</c:v>
                </c:pt>
                <c:pt idx="60">
                  <c:v>1.0000724151194487</c:v>
                </c:pt>
                <c:pt idx="61">
                  <c:v>1.0000709039582627</c:v>
                </c:pt>
                <c:pt idx="62">
                  <c:v>1.0000697147459554</c:v>
                </c:pt>
                <c:pt idx="63">
                  <c:v>1.0000439453680978</c:v>
                </c:pt>
                <c:pt idx="64">
                  <c:v>1.0000421772709163</c:v>
                </c:pt>
                <c:pt idx="65">
                  <c:v>1.000039671513776</c:v>
                </c:pt>
                <c:pt idx="66">
                  <c:v>1.0000419620786372</c:v>
                </c:pt>
                <c:pt idx="67">
                  <c:v>1.000040202460363</c:v>
                </c:pt>
                <c:pt idx="68">
                  <c:v>1.0000377158880622</c:v>
                </c:pt>
                <c:pt idx="69">
                  <c:v>1.0000413677496975</c:v>
                </c:pt>
                <c:pt idx="70">
                  <c:v>1.0000394812082896</c:v>
                </c:pt>
                <c:pt idx="71">
                  <c:v>1.0000369838733207</c:v>
                </c:pt>
                <c:pt idx="72">
                  <c:v>1.000201269116344</c:v>
                </c:pt>
                <c:pt idx="73">
                  <c:v>1.0001976631503231</c:v>
                </c:pt>
                <c:pt idx="74">
                  <c:v>1.0001965025857504</c:v>
                </c:pt>
                <c:pt idx="75">
                  <c:v>1.0002000067723253</c:v>
                </c:pt>
                <c:pt idx="76">
                  <c:v>1.0001962999907819</c:v>
                </c:pt>
                <c:pt idx="77">
                  <c:v>1.0001952958087539</c:v>
                </c:pt>
                <c:pt idx="78">
                  <c:v>1.0001994539351695</c:v>
                </c:pt>
                <c:pt idx="79">
                  <c:v>1.0001957738724441</c:v>
                </c:pt>
                <c:pt idx="80">
                  <c:v>1.0001947427983444</c:v>
                </c:pt>
                <c:pt idx="81">
                  <c:v>1.0001591570355666</c:v>
                </c:pt>
                <c:pt idx="82">
                  <c:v>1.0001554761267977</c:v>
                </c:pt>
                <c:pt idx="83">
                  <c:v>1.0001536519716188</c:v>
                </c:pt>
                <c:pt idx="84">
                  <c:v>1.000157733477306</c:v>
                </c:pt>
                <c:pt idx="85">
                  <c:v>1.0001541079685983</c:v>
                </c:pt>
                <c:pt idx="86">
                  <c:v>1.0001523116252482</c:v>
                </c:pt>
                <c:pt idx="87">
                  <c:v>1.0001570945731566</c:v>
                </c:pt>
                <c:pt idx="88">
                  <c:v>1.0001534888824208</c:v>
                </c:pt>
                <c:pt idx="89">
                  <c:v>1.0001517197493319</c:v>
                </c:pt>
                <c:pt idx="90">
                  <c:v>1.0001535851955998</c:v>
                </c:pt>
                <c:pt idx="91">
                  <c:v>1.000152598377352</c:v>
                </c:pt>
                <c:pt idx="92">
                  <c:v>1.000151661739259</c:v>
                </c:pt>
                <c:pt idx="93">
                  <c:v>1.0001523321242884</c:v>
                </c:pt>
                <c:pt idx="94">
                  <c:v>1.0001511541291133</c:v>
                </c:pt>
                <c:pt idx="95">
                  <c:v>1.000150316674693</c:v>
                </c:pt>
                <c:pt idx="96">
                  <c:v>1.0001518891736909</c:v>
                </c:pt>
                <c:pt idx="97">
                  <c:v>1.0001507104729159</c:v>
                </c:pt>
                <c:pt idx="98">
                  <c:v>1.0001497626374476</c:v>
                </c:pt>
                <c:pt idx="99">
                  <c:v>1.0001175762593564</c:v>
                </c:pt>
                <c:pt idx="100">
                  <c:v>1.0001172706314592</c:v>
                </c:pt>
                <c:pt idx="101">
                  <c:v>1.0001168776325271</c:v>
                </c:pt>
                <c:pt idx="102">
                  <c:v>1.0001161070211344</c:v>
                </c:pt>
                <c:pt idx="103">
                  <c:v>1.0001159006210598</c:v>
                </c:pt>
                <c:pt idx="104">
                  <c:v>1.0001154810922954</c:v>
                </c:pt>
                <c:pt idx="105">
                  <c:v>1.000115459483703</c:v>
                </c:pt>
                <c:pt idx="106">
                  <c:v>1.0001152833083216</c:v>
                </c:pt>
                <c:pt idx="107">
                  <c:v>1.0001149626042369</c:v>
                </c:pt>
                <c:pt idx="108">
                  <c:v>1.000113713553719</c:v>
                </c:pt>
                <c:pt idx="109">
                  <c:v>1.0001109797428867</c:v>
                </c:pt>
                <c:pt idx="110">
                  <c:v>1.0001071433333126</c:v>
                </c:pt>
                <c:pt idx="111">
                  <c:v>1.0001123218168666</c:v>
                </c:pt>
                <c:pt idx="112">
                  <c:v>1.0001096164889525</c:v>
                </c:pt>
                <c:pt idx="113">
                  <c:v>1.0001056981589238</c:v>
                </c:pt>
                <c:pt idx="114">
                  <c:v>1.0001119517849093</c:v>
                </c:pt>
                <c:pt idx="115">
                  <c:v>1.0001091918034373</c:v>
                </c:pt>
                <c:pt idx="116">
                  <c:v>1.0001053366562167</c:v>
                </c:pt>
                <c:pt idx="117">
                  <c:v>1.0000735401854779</c:v>
                </c:pt>
                <c:pt idx="118">
                  <c:v>1.0000689859870386</c:v>
                </c:pt>
                <c:pt idx="119">
                  <c:v>1.0000678713005851</c:v>
                </c:pt>
                <c:pt idx="120">
                  <c:v>1.0000719983279265</c:v>
                </c:pt>
                <c:pt idx="121">
                  <c:v>1.0000674523658195</c:v>
                </c:pt>
                <c:pt idx="122">
                  <c:v>1.0000663109227905</c:v>
                </c:pt>
                <c:pt idx="123">
                  <c:v>1.0000715082879754</c:v>
                </c:pt>
                <c:pt idx="124">
                  <c:v>1.0000669434056291</c:v>
                </c:pt>
                <c:pt idx="125">
                  <c:v>1.0000657643929138</c:v>
                </c:pt>
                <c:pt idx="126">
                  <c:v>1.0000673299535874</c:v>
                </c:pt>
                <c:pt idx="127">
                  <c:v>1.0000658625004986</c:v>
                </c:pt>
                <c:pt idx="128">
                  <c:v>1.0000645184618822</c:v>
                </c:pt>
                <c:pt idx="129">
                  <c:v>1.0000660022249073</c:v>
                </c:pt>
                <c:pt idx="130">
                  <c:v>1.0000645374997255</c:v>
                </c:pt>
                <c:pt idx="131">
                  <c:v>1.0000633217985893</c:v>
                </c:pt>
                <c:pt idx="132">
                  <c:v>1.0000653662609145</c:v>
                </c:pt>
                <c:pt idx="133">
                  <c:v>1.0000639839569696</c:v>
                </c:pt>
                <c:pt idx="134">
                  <c:v>1.0000627405636688</c:v>
                </c:pt>
                <c:pt idx="135">
                  <c:v>1.0000386886434451</c:v>
                </c:pt>
                <c:pt idx="136">
                  <c:v>1.0000368119701195</c:v>
                </c:pt>
                <c:pt idx="137">
                  <c:v>1.0000344069024447</c:v>
                </c:pt>
                <c:pt idx="138">
                  <c:v>1.0000371464330937</c:v>
                </c:pt>
                <c:pt idx="139">
                  <c:v>1.0000354152251698</c:v>
                </c:pt>
                <c:pt idx="140">
                  <c:v>1.0000329097703866</c:v>
                </c:pt>
                <c:pt idx="141">
                  <c:v>1.0000366371232496</c:v>
                </c:pt>
                <c:pt idx="142">
                  <c:v>1.0000347608783382</c:v>
                </c:pt>
                <c:pt idx="143">
                  <c:v>1.0000323370667239</c:v>
                </c:pt>
                <c:pt idx="144">
                  <c:v>1.0001935694459714</c:v>
                </c:pt>
                <c:pt idx="145">
                  <c:v>1.0001899990273295</c:v>
                </c:pt>
                <c:pt idx="146">
                  <c:v>1.0001888576728679</c:v>
                </c:pt>
                <c:pt idx="147">
                  <c:v>1.0001927437252485</c:v>
                </c:pt>
                <c:pt idx="148">
                  <c:v>1.000189035916869</c:v>
                </c:pt>
                <c:pt idx="149">
                  <c:v>1.0001881248588638</c:v>
                </c:pt>
                <c:pt idx="150">
                  <c:v>1.0001924697808682</c:v>
                </c:pt>
                <c:pt idx="151">
                  <c:v>1.0001887901559963</c:v>
                </c:pt>
                <c:pt idx="152">
                  <c:v>1.0001877492012288</c:v>
                </c:pt>
                <c:pt idx="153">
                  <c:v>1.0001538634279492</c:v>
                </c:pt>
                <c:pt idx="154">
                  <c:v>1.0001502847836601</c:v>
                </c:pt>
                <c:pt idx="155">
                  <c:v>1.0001483592176834</c:v>
                </c:pt>
                <c:pt idx="156">
                  <c:v>1.0001528537323436</c:v>
                </c:pt>
                <c:pt idx="157">
                  <c:v>1.0001493214043944</c:v>
                </c:pt>
                <c:pt idx="158">
                  <c:v>1.0001474875827046</c:v>
                </c:pt>
                <c:pt idx="159">
                  <c:v>1.0001525484213147</c:v>
                </c:pt>
                <c:pt idx="160">
                  <c:v>1.0001488322739167</c:v>
                </c:pt>
                <c:pt idx="161">
                  <c:v>1.0001470814531066</c:v>
                </c:pt>
                <c:pt idx="162">
                  <c:v>1.0001461151758657</c:v>
                </c:pt>
                <c:pt idx="163">
                  <c:v>1.0001448906218757</c:v>
                </c:pt>
                <c:pt idx="164">
                  <c:v>1.0001438891660783</c:v>
                </c:pt>
                <c:pt idx="165">
                  <c:v>1.0001452438759673</c:v>
                </c:pt>
                <c:pt idx="166">
                  <c:v>1.0001440460595741</c:v>
                </c:pt>
                <c:pt idx="167">
                  <c:v>1.0001431537029279</c:v>
                </c:pt>
                <c:pt idx="168">
                  <c:v>1.000144867569468</c:v>
                </c:pt>
                <c:pt idx="169">
                  <c:v>1.0001436898672107</c:v>
                </c:pt>
                <c:pt idx="170">
                  <c:v>1.0001427969970966</c:v>
                </c:pt>
                <c:pt idx="171">
                  <c:v>1.000112265801103</c:v>
                </c:pt>
                <c:pt idx="172">
                  <c:v>1.0001120229212066</c:v>
                </c:pt>
                <c:pt idx="173">
                  <c:v>1.0001116125833422</c:v>
                </c:pt>
                <c:pt idx="174">
                  <c:v>1.0001112650851869</c:v>
                </c:pt>
                <c:pt idx="175">
                  <c:v>1.0001109768875684</c:v>
                </c:pt>
                <c:pt idx="176">
                  <c:v>1.0001105296100037</c:v>
                </c:pt>
                <c:pt idx="177">
                  <c:v>1.0001107940528309</c:v>
                </c:pt>
                <c:pt idx="178">
                  <c:v>1.0001106427440678</c:v>
                </c:pt>
                <c:pt idx="179">
                  <c:v>1.0001102788075968</c:v>
                </c:pt>
                <c:pt idx="180">
                  <c:v>1.0001061324126264</c:v>
                </c:pt>
                <c:pt idx="181">
                  <c:v>1.0001034093455834</c:v>
                </c:pt>
                <c:pt idx="182">
                  <c:v>1.0000993708514785</c:v>
                </c:pt>
                <c:pt idx="183">
                  <c:v>1.0001052708390208</c:v>
                </c:pt>
                <c:pt idx="184">
                  <c:v>1.0001023998527081</c:v>
                </c:pt>
                <c:pt idx="185">
                  <c:v>1.0000984614464008</c:v>
                </c:pt>
                <c:pt idx="186">
                  <c:v>1.0001048677948248</c:v>
                </c:pt>
                <c:pt idx="187">
                  <c:v>1.0001020522589164</c:v>
                </c:pt>
                <c:pt idx="188">
                  <c:v>1.0000981605123096</c:v>
                </c:pt>
                <c:pt idx="189">
                  <c:v>1.0000681932915525</c:v>
                </c:pt>
                <c:pt idx="190">
                  <c:v>1.0000635651602232</c:v>
                </c:pt>
                <c:pt idx="191">
                  <c:v>1.0000624511226339</c:v>
                </c:pt>
                <c:pt idx="192">
                  <c:v>1.0000672473268335</c:v>
                </c:pt>
                <c:pt idx="193">
                  <c:v>1.0000627483110522</c:v>
                </c:pt>
                <c:pt idx="194">
                  <c:v>1.0000616433194272</c:v>
                </c:pt>
                <c:pt idx="195">
                  <c:v>1.0000667674910881</c:v>
                </c:pt>
                <c:pt idx="196">
                  <c:v>1.0000622488589066</c:v>
                </c:pt>
                <c:pt idx="197">
                  <c:v>1.0000611633104284</c:v>
                </c:pt>
                <c:pt idx="198">
                  <c:v>1.0000595476509673</c:v>
                </c:pt>
                <c:pt idx="199">
                  <c:v>1.0000580527482887</c:v>
                </c:pt>
                <c:pt idx="200">
                  <c:v>1.000056903099557</c:v>
                </c:pt>
                <c:pt idx="201">
                  <c:v>1.0000587306548729</c:v>
                </c:pt>
                <c:pt idx="202">
                  <c:v>1.0000571823398294</c:v>
                </c:pt>
                <c:pt idx="203">
                  <c:v>1.0000561318118419</c:v>
                </c:pt>
                <c:pt idx="204">
                  <c:v>1.00005852052014</c:v>
                </c:pt>
                <c:pt idx="205">
                  <c:v>1.0000568700634274</c:v>
                </c:pt>
                <c:pt idx="206">
                  <c:v>1.000055783761318</c:v>
                </c:pt>
                <c:pt idx="207">
                  <c:v>1.0000334063435279</c:v>
                </c:pt>
                <c:pt idx="208">
                  <c:v>1.000031473596005</c:v>
                </c:pt>
                <c:pt idx="209">
                  <c:v>1.0000290587515945</c:v>
                </c:pt>
                <c:pt idx="210">
                  <c:v>1.0000323225354857</c:v>
                </c:pt>
                <c:pt idx="211">
                  <c:v>1.0000306287774836</c:v>
                </c:pt>
                <c:pt idx="212">
                  <c:v>1.0000280762409786</c:v>
                </c:pt>
                <c:pt idx="213">
                  <c:v>1.0000320081910781</c:v>
                </c:pt>
                <c:pt idx="214">
                  <c:v>1.0000302593040076</c:v>
                </c:pt>
                <c:pt idx="215">
                  <c:v>1.0000277149219274</c:v>
                </c:pt>
              </c:numCache>
            </c:numRef>
          </c:val>
          <c:extLst>
            <c:ext xmlns:c16="http://schemas.microsoft.com/office/drawing/2014/chart" uri="{C3380CC4-5D6E-409C-BE32-E72D297353CC}">
              <c16:uniqueId val="{00000000-5075-41A4-8792-52C367207C3B}"/>
            </c:ext>
          </c:extLst>
        </c:ser>
        <c:dLbls>
          <c:showLegendKey val="0"/>
          <c:showVal val="0"/>
          <c:showCatName val="0"/>
          <c:showSerName val="0"/>
          <c:showPercent val="0"/>
          <c:showBubbleSize val="0"/>
        </c:dLbls>
        <c:gapWidth val="267"/>
        <c:overlap val="-43"/>
        <c:axId val="601135088"/>
        <c:axId val="601134768"/>
      </c:barChart>
      <c:catAx>
        <c:axId val="60113508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Experiment Number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601134768"/>
        <c:crosses val="autoZero"/>
        <c:auto val="1"/>
        <c:lblAlgn val="ctr"/>
        <c:lblOffset val="100"/>
        <c:noMultiLvlLbl val="0"/>
      </c:catAx>
      <c:valAx>
        <c:axId val="60113476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CPI</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01135088"/>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Sheet1!$R$1</c:f>
              <c:strCache>
                <c:ptCount val="1"/>
                <c:pt idx="0">
                  <c:v>CPI</c:v>
                </c:pt>
              </c:strCache>
            </c:strRef>
          </c:tx>
          <c:spPr>
            <a:solidFill>
              <a:schemeClr val="accent1"/>
            </a:solidFill>
            <a:ln>
              <a:noFill/>
            </a:ln>
            <a:effectLst/>
          </c:spPr>
          <c:invertIfNegative val="0"/>
          <c:cat>
            <c:numRef>
              <c:f>Sheet1!$A$2:$A$217</c:f>
              <c:numCache>
                <c:formatCode>General</c:formatCode>
                <c:ptCount val="2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numCache>
            </c:numRef>
          </c:cat>
          <c:val>
            <c:numRef>
              <c:f>Sheet1!$R$2:$R$217</c:f>
              <c:numCache>
                <c:formatCode>General</c:formatCode>
                <c:ptCount val="216"/>
                <c:pt idx="0">
                  <c:v>1.0002079316705095</c:v>
                </c:pt>
                <c:pt idx="1">
                  <c:v>1.000205588108944</c:v>
                </c:pt>
                <c:pt idx="2">
                  <c:v>1.000204653481489</c:v>
                </c:pt>
                <c:pt idx="3">
                  <c:v>1.0002077317872864</c:v>
                </c:pt>
                <c:pt idx="4">
                  <c:v>1.0002040615766605</c:v>
                </c:pt>
                <c:pt idx="5">
                  <c:v>1.0002028924293309</c:v>
                </c:pt>
                <c:pt idx="6">
                  <c:v>1.0002071915437569</c:v>
                </c:pt>
                <c:pt idx="7">
                  <c:v>1.0002034718647479</c:v>
                </c:pt>
                <c:pt idx="8">
                  <c:v>1.0002024114574419</c:v>
                </c:pt>
                <c:pt idx="9">
                  <c:v>1.0001650709901251</c:v>
                </c:pt>
                <c:pt idx="10">
                  <c:v>1.0001614391169895</c:v>
                </c:pt>
                <c:pt idx="11">
                  <c:v>1.000159547808358</c:v>
                </c:pt>
                <c:pt idx="12">
                  <c:v>1.0001632687591644</c:v>
                </c:pt>
                <c:pt idx="13">
                  <c:v>1.0001597541769509</c:v>
                </c:pt>
                <c:pt idx="14">
                  <c:v>1.000157954588194</c:v>
                </c:pt>
                <c:pt idx="15">
                  <c:v>1.000162704903661</c:v>
                </c:pt>
                <c:pt idx="16">
                  <c:v>1.0001589206131585</c:v>
                </c:pt>
                <c:pt idx="17">
                  <c:v>1.0001572132392444</c:v>
                </c:pt>
                <c:pt idx="18">
                  <c:v>1.0001610886313561</c:v>
                </c:pt>
                <c:pt idx="19">
                  <c:v>1.0001598728955969</c:v>
                </c:pt>
                <c:pt idx="20">
                  <c:v>1.0001589638641015</c:v>
                </c:pt>
                <c:pt idx="21">
                  <c:v>1.0001593270842295</c:v>
                </c:pt>
                <c:pt idx="22">
                  <c:v>1.000158239948683</c:v>
                </c:pt>
                <c:pt idx="23">
                  <c:v>1.0001572881189731</c:v>
                </c:pt>
                <c:pt idx="24">
                  <c:v>1.0001588471882905</c:v>
                </c:pt>
                <c:pt idx="25">
                  <c:v>1.0001575824149651</c:v>
                </c:pt>
                <c:pt idx="26">
                  <c:v>1.000156731729325</c:v>
                </c:pt>
                <c:pt idx="27">
                  <c:v>1.000122738522889</c:v>
                </c:pt>
                <c:pt idx="28">
                  <c:v>1.0001225187757179</c:v>
                </c:pt>
                <c:pt idx="29">
                  <c:v>1.0001221341147355</c:v>
                </c:pt>
                <c:pt idx="30">
                  <c:v>1.000121103681787</c:v>
                </c:pt>
                <c:pt idx="31">
                  <c:v>1.0001208076923984</c:v>
                </c:pt>
                <c:pt idx="32">
                  <c:v>1.000120449865753</c:v>
                </c:pt>
                <c:pt idx="33">
                  <c:v>1.0001203712190581</c:v>
                </c:pt>
                <c:pt idx="34">
                  <c:v>1.000120175751934</c:v>
                </c:pt>
                <c:pt idx="35">
                  <c:v>1.0001196155671646</c:v>
                </c:pt>
                <c:pt idx="36">
                  <c:v>1.000120301272498</c:v>
                </c:pt>
                <c:pt idx="37">
                  <c:v>1.0001175740715444</c:v>
                </c:pt>
                <c:pt idx="38">
                  <c:v>1.0001136311239436</c:v>
                </c:pt>
                <c:pt idx="39">
                  <c:v>1.0001186993691116</c:v>
                </c:pt>
                <c:pt idx="40">
                  <c:v>1.0001159486396696</c:v>
                </c:pt>
                <c:pt idx="41">
                  <c:v>1.0001119975260639</c:v>
                </c:pt>
                <c:pt idx="42">
                  <c:v>1.0001181846120655</c:v>
                </c:pt>
                <c:pt idx="43">
                  <c:v>1.0001154087059514</c:v>
                </c:pt>
                <c:pt idx="44">
                  <c:v>1.0001113893018161</c:v>
                </c:pt>
                <c:pt idx="45">
                  <c:v>1.0000780495934529</c:v>
                </c:pt>
                <c:pt idx="46">
                  <c:v>1.0000733260620609</c:v>
                </c:pt>
                <c:pt idx="47">
                  <c:v>1.00007227782937</c:v>
                </c:pt>
                <c:pt idx="48">
                  <c:v>1.0000762448461105</c:v>
                </c:pt>
                <c:pt idx="49">
                  <c:v>1.0000716141083605</c:v>
                </c:pt>
                <c:pt idx="50">
                  <c:v>1.0000705077295511</c:v>
                </c:pt>
                <c:pt idx="51">
                  <c:v>1.000075588567279</c:v>
                </c:pt>
                <c:pt idx="52">
                  <c:v>1.0000709486429784</c:v>
                </c:pt>
                <c:pt idx="53">
                  <c:v>1.000069860140119</c:v>
                </c:pt>
                <c:pt idx="54">
                  <c:v>1.0000731850874935</c:v>
                </c:pt>
                <c:pt idx="55">
                  <c:v>1.0000716070841531</c:v>
                </c:pt>
                <c:pt idx="56">
                  <c:v>1.0000704095459709</c:v>
                </c:pt>
                <c:pt idx="57">
                  <c:v>1.0000715171752299</c:v>
                </c:pt>
                <c:pt idx="58">
                  <c:v>1.000070074055194</c:v>
                </c:pt>
                <c:pt idx="59">
                  <c:v>1.0000688749322471</c:v>
                </c:pt>
                <c:pt idx="60">
                  <c:v>1.0000710018430345</c:v>
                </c:pt>
                <c:pt idx="61">
                  <c:v>1.0000693406291605</c:v>
                </c:pt>
                <c:pt idx="62">
                  <c:v>1.0000682260646006</c:v>
                </c:pt>
                <c:pt idx="63">
                  <c:v>1.0000426567669569</c:v>
                </c:pt>
                <c:pt idx="64">
                  <c:v>1.000040796509758</c:v>
                </c:pt>
                <c:pt idx="65">
                  <c:v>1.0000383922633871</c:v>
                </c:pt>
                <c:pt idx="66">
                  <c:v>1.0000408535876171</c:v>
                </c:pt>
                <c:pt idx="67">
                  <c:v>1.0000390856925101</c:v>
                </c:pt>
                <c:pt idx="68">
                  <c:v>1.000036545258721</c:v>
                </c:pt>
                <c:pt idx="69">
                  <c:v>1.0000401131987109</c:v>
                </c:pt>
                <c:pt idx="70">
                  <c:v>1.000038303888235</c:v>
                </c:pt>
                <c:pt idx="71">
                  <c:v>1.0000359391889004</c:v>
                </c:pt>
                <c:pt idx="72">
                  <c:v>1.0002022909577231</c:v>
                </c:pt>
                <c:pt idx="73">
                  <c:v>1.0001987202488154</c:v>
                </c:pt>
                <c:pt idx="74">
                  <c:v>1.0001976271840569</c:v>
                </c:pt>
                <c:pt idx="75">
                  <c:v>1.0002010922893465</c:v>
                </c:pt>
                <c:pt idx="76">
                  <c:v>1.0001974553813064</c:v>
                </c:pt>
                <c:pt idx="77">
                  <c:v>1.000196344437682</c:v>
                </c:pt>
                <c:pt idx="78">
                  <c:v>1.00020071714728</c:v>
                </c:pt>
                <c:pt idx="79">
                  <c:v>1.000196953801858</c:v>
                </c:pt>
                <c:pt idx="80">
                  <c:v>1.0001958345595601</c:v>
                </c:pt>
                <c:pt idx="81">
                  <c:v>1.0001602591283545</c:v>
                </c:pt>
                <c:pt idx="82">
                  <c:v>1.0001565356505175</c:v>
                </c:pt>
                <c:pt idx="83">
                  <c:v>1.0001547529485071</c:v>
                </c:pt>
                <c:pt idx="84">
                  <c:v>1.0001589219774505</c:v>
                </c:pt>
                <c:pt idx="85">
                  <c:v>1.000155290998024</c:v>
                </c:pt>
                <c:pt idx="86">
                  <c:v>1.0001534560910994</c:v>
                </c:pt>
                <c:pt idx="87">
                  <c:v>1.000158377531299</c:v>
                </c:pt>
                <c:pt idx="88">
                  <c:v>1.000154812771417</c:v>
                </c:pt>
                <c:pt idx="89">
                  <c:v>1.000152861685246</c:v>
                </c:pt>
                <c:pt idx="90">
                  <c:v>1.0001540532683786</c:v>
                </c:pt>
                <c:pt idx="91">
                  <c:v>1.000152746853703</c:v>
                </c:pt>
                <c:pt idx="92">
                  <c:v>1.000151854729366</c:v>
                </c:pt>
                <c:pt idx="93">
                  <c:v>1.000152854299672</c:v>
                </c:pt>
                <c:pt idx="94">
                  <c:v>1.0001516320060015</c:v>
                </c:pt>
                <c:pt idx="95">
                  <c:v>1.000150731074176</c:v>
                </c:pt>
                <c:pt idx="96">
                  <c:v>1.000152235721617</c:v>
                </c:pt>
                <c:pt idx="97">
                  <c:v>1.0001511568096615</c:v>
                </c:pt>
                <c:pt idx="98">
                  <c:v>1.0001501209281971</c:v>
                </c:pt>
                <c:pt idx="99">
                  <c:v>1.0001178674098901</c:v>
                </c:pt>
                <c:pt idx="100">
                  <c:v>1.0001176396388649</c:v>
                </c:pt>
                <c:pt idx="101">
                  <c:v>1.0001172555012774</c:v>
                </c:pt>
                <c:pt idx="102">
                  <c:v>1.000116672500599</c:v>
                </c:pt>
                <c:pt idx="103">
                  <c:v>1.000116376974103</c:v>
                </c:pt>
                <c:pt idx="104">
                  <c:v>1.000115917129357</c:v>
                </c:pt>
                <c:pt idx="105">
                  <c:v>1.0001161450600164</c:v>
                </c:pt>
                <c:pt idx="106">
                  <c:v>1.000115891799592</c:v>
                </c:pt>
                <c:pt idx="107">
                  <c:v>1.0001154815712114</c:v>
                </c:pt>
                <c:pt idx="108">
                  <c:v>1.000113384927358</c:v>
                </c:pt>
                <c:pt idx="109">
                  <c:v>1.0001106084111024</c:v>
                </c:pt>
                <c:pt idx="110">
                  <c:v>1.000106665521088</c:v>
                </c:pt>
                <c:pt idx="111">
                  <c:v>1.000112134884358</c:v>
                </c:pt>
                <c:pt idx="112">
                  <c:v>1.0001094586847981</c:v>
                </c:pt>
                <c:pt idx="113">
                  <c:v>1.0001053572649015</c:v>
                </c:pt>
                <c:pt idx="114">
                  <c:v>1.00011175979113</c:v>
                </c:pt>
                <c:pt idx="115">
                  <c:v>1.000108882326892</c:v>
                </c:pt>
                <c:pt idx="116">
                  <c:v>1.000104972788302</c:v>
                </c:pt>
                <c:pt idx="117">
                  <c:v>1.0000731786998696</c:v>
                </c:pt>
                <c:pt idx="118">
                  <c:v>1.0000685809665579</c:v>
                </c:pt>
                <c:pt idx="119">
                  <c:v>1.0000673398145186</c:v>
                </c:pt>
                <c:pt idx="120">
                  <c:v>1.0000718149347776</c:v>
                </c:pt>
                <c:pt idx="121">
                  <c:v>1.0000671167914585</c:v>
                </c:pt>
                <c:pt idx="122">
                  <c:v>1.0000661185046229</c:v>
                </c:pt>
                <c:pt idx="123">
                  <c:v>1.0000713536933274</c:v>
                </c:pt>
                <c:pt idx="124">
                  <c:v>1.0000666550645214</c:v>
                </c:pt>
                <c:pt idx="125">
                  <c:v>1.000065615480406</c:v>
                </c:pt>
                <c:pt idx="126">
                  <c:v>1.0000662427929774</c:v>
                </c:pt>
                <c:pt idx="127">
                  <c:v>1.0000645896700255</c:v>
                </c:pt>
                <c:pt idx="128">
                  <c:v>1.0000634158855795</c:v>
                </c:pt>
                <c:pt idx="129">
                  <c:v>1.0000648759686039</c:v>
                </c:pt>
                <c:pt idx="130">
                  <c:v>1.0000634657655265</c:v>
                </c:pt>
                <c:pt idx="131">
                  <c:v>1.0000621588421874</c:v>
                </c:pt>
                <c:pt idx="132">
                  <c:v>1.0000644681975115</c:v>
                </c:pt>
                <c:pt idx="133">
                  <c:v>1.00006298208244</c:v>
                </c:pt>
                <c:pt idx="134">
                  <c:v>1.0000616839206671</c:v>
                </c:pt>
                <c:pt idx="135">
                  <c:v>1.0000377944906065</c:v>
                </c:pt>
                <c:pt idx="136">
                  <c:v>1.0000359097157154</c:v>
                </c:pt>
                <c:pt idx="137">
                  <c:v>1.000033512371326</c:v>
                </c:pt>
                <c:pt idx="138">
                  <c:v>1.0000364576575285</c:v>
                </c:pt>
                <c:pt idx="139">
                  <c:v>1.0000345211034416</c:v>
                </c:pt>
                <c:pt idx="140">
                  <c:v>1.0000321569799899</c:v>
                </c:pt>
                <c:pt idx="141">
                  <c:v>1.000035886273531</c:v>
                </c:pt>
                <c:pt idx="142">
                  <c:v>1.000034068866301</c:v>
                </c:pt>
                <c:pt idx="143">
                  <c:v>1.0000315695679629</c:v>
                </c:pt>
                <c:pt idx="144">
                  <c:v>1.000195398516484</c:v>
                </c:pt>
                <c:pt idx="145">
                  <c:v>1.0001916789300536</c:v>
                </c:pt>
                <c:pt idx="146">
                  <c:v>1.0001906095876885</c:v>
                </c:pt>
                <c:pt idx="147">
                  <c:v>1.0001945609737766</c:v>
                </c:pt>
                <c:pt idx="148">
                  <c:v>1.0001908241652775</c:v>
                </c:pt>
                <c:pt idx="149">
                  <c:v>1.0001896698533874</c:v>
                </c:pt>
                <c:pt idx="150">
                  <c:v>1.000194298785112</c:v>
                </c:pt>
                <c:pt idx="151">
                  <c:v>1.0001904697931125</c:v>
                </c:pt>
                <c:pt idx="152">
                  <c:v>1.0001894504454416</c:v>
                </c:pt>
                <c:pt idx="153">
                  <c:v>1.000155379884343</c:v>
                </c:pt>
                <c:pt idx="154">
                  <c:v>1.0001516652344065</c:v>
                </c:pt>
                <c:pt idx="155">
                  <c:v>1.000149890041603</c:v>
                </c:pt>
                <c:pt idx="156">
                  <c:v>1.0001544820346966</c:v>
                </c:pt>
                <c:pt idx="157">
                  <c:v>1.0001508005568596</c:v>
                </c:pt>
                <c:pt idx="158">
                  <c:v>1.000148992116874</c:v>
                </c:pt>
                <c:pt idx="159">
                  <c:v>1.000154209964506</c:v>
                </c:pt>
                <c:pt idx="160">
                  <c:v>1.0001505268151576</c:v>
                </c:pt>
                <c:pt idx="161">
                  <c:v>1.0001486421154584</c:v>
                </c:pt>
                <c:pt idx="162">
                  <c:v>1.000146993637018</c:v>
                </c:pt>
                <c:pt idx="163">
                  <c:v>1.0001457305614481</c:v>
                </c:pt>
                <c:pt idx="164">
                  <c:v>1.0001448203155014</c:v>
                </c:pt>
                <c:pt idx="165">
                  <c:v>1.0001461889077601</c:v>
                </c:pt>
                <c:pt idx="166">
                  <c:v>1.0001449081180691</c:v>
                </c:pt>
                <c:pt idx="167">
                  <c:v>1.0001441075663575</c:v>
                </c:pt>
                <c:pt idx="168">
                  <c:v>1.0001458443330205</c:v>
                </c:pt>
                <c:pt idx="169">
                  <c:v>1.0001447216854016</c:v>
                </c:pt>
                <c:pt idx="170">
                  <c:v>1.0001436528490706</c:v>
                </c:pt>
                <c:pt idx="171">
                  <c:v>1.0001129967043796</c:v>
                </c:pt>
                <c:pt idx="172">
                  <c:v>1.0001128859953794</c:v>
                </c:pt>
                <c:pt idx="173">
                  <c:v>1.0001124521692599</c:v>
                </c:pt>
                <c:pt idx="174">
                  <c:v>1.0001120985799135</c:v>
                </c:pt>
                <c:pt idx="175">
                  <c:v>1.0001119139081664</c:v>
                </c:pt>
                <c:pt idx="176">
                  <c:v>1.00011146236501</c:v>
                </c:pt>
                <c:pt idx="177">
                  <c:v>1.0001118765051504</c:v>
                </c:pt>
                <c:pt idx="178">
                  <c:v>1.0001115554054245</c:v>
                </c:pt>
                <c:pt idx="179">
                  <c:v>1.0001111127543205</c:v>
                </c:pt>
                <c:pt idx="180">
                  <c:v>1.0001063245524535</c:v>
                </c:pt>
                <c:pt idx="181">
                  <c:v>1.0001035322574774</c:v>
                </c:pt>
                <c:pt idx="182">
                  <c:v>1.000099596306619</c:v>
                </c:pt>
                <c:pt idx="183">
                  <c:v>1.0001055033410216</c:v>
                </c:pt>
                <c:pt idx="184">
                  <c:v>1.000102818360217</c:v>
                </c:pt>
                <c:pt idx="185">
                  <c:v>1.0000988084057876</c:v>
                </c:pt>
                <c:pt idx="186">
                  <c:v>1.0001051656391036</c:v>
                </c:pt>
                <c:pt idx="187">
                  <c:v>1.000102405726027</c:v>
                </c:pt>
                <c:pt idx="188">
                  <c:v>1.0000985136238225</c:v>
                </c:pt>
                <c:pt idx="189">
                  <c:v>1.0000682314780556</c:v>
                </c:pt>
                <c:pt idx="190">
                  <c:v>1.0000637009068361</c:v>
                </c:pt>
                <c:pt idx="191">
                  <c:v>1.0000625362426736</c:v>
                </c:pt>
                <c:pt idx="192">
                  <c:v>1.0000674690117806</c:v>
                </c:pt>
                <c:pt idx="193">
                  <c:v>1.0000626935386301</c:v>
                </c:pt>
                <c:pt idx="194">
                  <c:v>1.0000616722416025</c:v>
                </c:pt>
                <c:pt idx="195">
                  <c:v>1.0000670350912795</c:v>
                </c:pt>
                <c:pt idx="196">
                  <c:v>1.0000624038906369</c:v>
                </c:pt>
                <c:pt idx="197">
                  <c:v>1.0000612473086485</c:v>
                </c:pt>
                <c:pt idx="198">
                  <c:v>1.0000590826072766</c:v>
                </c:pt>
                <c:pt idx="199">
                  <c:v>1.0000575630802779</c:v>
                </c:pt>
                <c:pt idx="200">
                  <c:v>1.00005645760969</c:v>
                </c:pt>
                <c:pt idx="201">
                  <c:v>1.0000583954721864</c:v>
                </c:pt>
                <c:pt idx="202">
                  <c:v>1.0000568676144386</c:v>
                </c:pt>
                <c:pt idx="203">
                  <c:v>1.0000556360075319</c:v>
                </c:pt>
                <c:pt idx="204">
                  <c:v>1.0000580418348175</c:v>
                </c:pt>
                <c:pt idx="205">
                  <c:v>1.000056480646057</c:v>
                </c:pt>
                <c:pt idx="206">
                  <c:v>1.000055315464264</c:v>
                </c:pt>
                <c:pt idx="207">
                  <c:v>1.000032906447121</c:v>
                </c:pt>
                <c:pt idx="208">
                  <c:v>1.0000310125177554</c:v>
                </c:pt>
                <c:pt idx="209">
                  <c:v>1.0000285058195515</c:v>
                </c:pt>
                <c:pt idx="210">
                  <c:v>1.0000319674940994</c:v>
                </c:pt>
                <c:pt idx="211">
                  <c:v>1.000030249050613</c:v>
                </c:pt>
                <c:pt idx="212">
                  <c:v>1.00002768448111</c:v>
                </c:pt>
                <c:pt idx="213">
                  <c:v>1.0000316276225154</c:v>
                </c:pt>
                <c:pt idx="214">
                  <c:v>1.0000298669938721</c:v>
                </c:pt>
                <c:pt idx="215">
                  <c:v>1.0000273027946831</c:v>
                </c:pt>
              </c:numCache>
            </c:numRef>
          </c:val>
          <c:extLst>
            <c:ext xmlns:c16="http://schemas.microsoft.com/office/drawing/2014/chart" uri="{C3380CC4-5D6E-409C-BE32-E72D297353CC}">
              <c16:uniqueId val="{00000000-29B1-4B5F-A25C-09C756E0EE7D}"/>
            </c:ext>
          </c:extLst>
        </c:ser>
        <c:dLbls>
          <c:showLegendKey val="0"/>
          <c:showVal val="0"/>
          <c:showCatName val="0"/>
          <c:showSerName val="0"/>
          <c:showPercent val="0"/>
          <c:showBubbleSize val="0"/>
        </c:dLbls>
        <c:gapWidth val="267"/>
        <c:overlap val="-43"/>
        <c:axId val="504831216"/>
        <c:axId val="504831536"/>
      </c:barChart>
      <c:catAx>
        <c:axId val="504831216"/>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Experiment Number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504831536"/>
        <c:crosses val="autoZero"/>
        <c:auto val="1"/>
        <c:lblAlgn val="ctr"/>
        <c:lblOffset val="100"/>
        <c:noMultiLvlLbl val="0"/>
      </c:catAx>
      <c:valAx>
        <c:axId val="504831536"/>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CPI</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504831216"/>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2E59E-5A7B-48F9-8B06-61CFB38E0219}" type="datetimeFigureOut">
              <a:rPr lang="en-US" smtClean="0"/>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1727A-C1D1-4A1F-A45D-0F2BFF2E750C}" type="slidenum">
              <a:rPr lang="en-US" smtClean="0"/>
              <a:t>‹#›</a:t>
            </a:fld>
            <a:endParaRPr lang="en-US"/>
          </a:p>
        </p:txBody>
      </p:sp>
    </p:spTree>
    <p:extLst>
      <p:ext uri="{BB962C8B-B14F-4D97-AF65-F5344CB8AC3E}">
        <p14:creationId xmlns:p14="http://schemas.microsoft.com/office/powerpoint/2010/main" val="248420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E1727A-C1D1-4A1F-A45D-0F2BFF2E750C}" type="slidenum">
              <a:rPr lang="en-US" smtClean="0"/>
              <a:t>4</a:t>
            </a:fld>
            <a:endParaRPr lang="en-US"/>
          </a:p>
        </p:txBody>
      </p:sp>
    </p:spTree>
    <p:extLst>
      <p:ext uri="{BB962C8B-B14F-4D97-AF65-F5344CB8AC3E}">
        <p14:creationId xmlns:p14="http://schemas.microsoft.com/office/powerpoint/2010/main" val="37764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9550096-95DC-4DA8-BF64-F046B1A7FD9C}" type="datetimeFigureOut">
              <a:rPr lang="en-US" smtClean="0"/>
              <a:t>11/27/2019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42EDD77-964F-458E-BF3B-52234CEF8E4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57674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0096-95DC-4DA8-BF64-F046B1A7FD9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153705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0096-95DC-4DA8-BF64-F046B1A7FD9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338773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0096-95DC-4DA8-BF64-F046B1A7FD9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35267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0096-95DC-4DA8-BF64-F046B1A7FD9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EDD77-964F-458E-BF3B-52234CEF8E4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5446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0096-95DC-4DA8-BF64-F046B1A7FD9C}"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163085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0096-95DC-4DA8-BF64-F046B1A7FD9C}"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331231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0096-95DC-4DA8-BF64-F046B1A7FD9C}"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279028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0096-95DC-4DA8-BF64-F046B1A7FD9C}"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17068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550096-95DC-4DA8-BF64-F046B1A7FD9C}"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414948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550096-95DC-4DA8-BF64-F046B1A7FD9C}"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177163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9550096-95DC-4DA8-BF64-F046B1A7FD9C}" type="datetimeFigureOut">
              <a:rPr lang="en-US" smtClean="0"/>
              <a:t>11/27/2019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42EDD77-964F-458E-BF3B-52234CEF8E4F}" type="slidenum">
              <a:rPr lang="en-US" smtClean="0"/>
              <a:t>‹#›</a:t>
            </a:fld>
            <a:endParaRPr lang="en-US"/>
          </a:p>
        </p:txBody>
      </p:sp>
    </p:spTree>
    <p:extLst>
      <p:ext uri="{BB962C8B-B14F-4D97-AF65-F5344CB8AC3E}">
        <p14:creationId xmlns:p14="http://schemas.microsoft.com/office/powerpoint/2010/main" val="1651008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pdfs.semanticscholar.org/8b3c/ba0d289955488ddc022d14050a3786afb8ed.pdf" TargetMode="External"/><Relationship Id="rId2" Type="http://schemas.openxmlformats.org/officeDocument/2006/relationships/hyperlink" Target="http://www.cs.ucr.edu/~gupta/hpca9/HPCA-PDFs/30-jeong.pdf" TargetMode="External"/><Relationship Id="rId1" Type="http://schemas.openxmlformats.org/officeDocument/2006/relationships/slideLayout" Target="../slideLayouts/slideLayout2.xml"/><Relationship Id="rId5" Type="http://schemas.openxmlformats.org/officeDocument/2006/relationships/hyperlink" Target="https://www.diva-portal.org/smash/get/diva2:116965/FULLTEXT01.pdf" TargetMode="External"/><Relationship Id="rId4" Type="http://schemas.openxmlformats.org/officeDocument/2006/relationships/hyperlink" Target="http://pages.cs.wisc.edu/~markhill/papers/toc89_cpu_cache_associativity.pdf"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4632-1634-4F07-A901-9088539EC270}"/>
              </a:ext>
            </a:extLst>
          </p:cNvPr>
          <p:cNvSpPr>
            <a:spLocks noGrp="1"/>
          </p:cNvSpPr>
          <p:nvPr>
            <p:ph type="ctrTitle"/>
          </p:nvPr>
        </p:nvSpPr>
        <p:spPr>
          <a:xfrm>
            <a:off x="961786" y="758952"/>
            <a:ext cx="6271117" cy="3175739"/>
          </a:xfrm>
        </p:spPr>
        <p:txBody>
          <a:bodyPr>
            <a:normAutofit/>
          </a:bodyPr>
          <a:lstStyle/>
          <a:p>
            <a:r>
              <a:rPr lang="en-US" sz="7200" dirty="0"/>
              <a:t>Computer Architecture</a:t>
            </a:r>
            <a:br>
              <a:rPr lang="en-US" sz="7200" dirty="0"/>
            </a:br>
            <a:r>
              <a:rPr lang="en-US" sz="7200" dirty="0"/>
              <a:t>Project 2</a:t>
            </a:r>
          </a:p>
        </p:txBody>
      </p:sp>
      <p:sp>
        <p:nvSpPr>
          <p:cNvPr id="3" name="Subtitle 2">
            <a:extLst>
              <a:ext uri="{FF2B5EF4-FFF2-40B4-BE49-F238E27FC236}">
                <a16:creationId xmlns:a16="http://schemas.microsoft.com/office/drawing/2014/main" id="{E57EB132-8DC0-4C50-A546-A420481E902A}"/>
              </a:ext>
            </a:extLst>
          </p:cNvPr>
          <p:cNvSpPr>
            <a:spLocks noGrp="1"/>
          </p:cNvSpPr>
          <p:nvPr>
            <p:ph type="subTitle" idx="1"/>
          </p:nvPr>
        </p:nvSpPr>
        <p:spPr>
          <a:xfrm>
            <a:off x="961786" y="4800600"/>
            <a:ext cx="6274756" cy="1412294"/>
          </a:xfrm>
        </p:spPr>
        <p:txBody>
          <a:bodyPr>
            <a:normAutofit/>
          </a:bodyPr>
          <a:lstStyle/>
          <a:p>
            <a:r>
              <a:rPr lang="en-US" sz="2200" dirty="0"/>
              <a:t>By-	Anmol Gautam ( AXG190014)</a:t>
            </a:r>
          </a:p>
          <a:p>
            <a:r>
              <a:rPr lang="en-US" sz="2200" dirty="0"/>
              <a:t>	</a:t>
            </a:r>
            <a:r>
              <a:rPr lang="en-US" sz="2200" dirty="0" err="1"/>
              <a:t>Soumyadeep</a:t>
            </a:r>
            <a:r>
              <a:rPr lang="en-US" sz="2200" dirty="0"/>
              <a:t> Choudhury </a:t>
            </a:r>
            <a:r>
              <a:rPr lang="en-US" sz="2200"/>
              <a:t>(SXC180056)</a:t>
            </a:r>
            <a:endParaRPr lang="en-US" sz="2200" dirty="0"/>
          </a:p>
          <a:p>
            <a:endParaRPr lang="en-US" sz="2200" dirty="0"/>
          </a:p>
        </p:txBody>
      </p:sp>
      <p:pic>
        <p:nvPicPr>
          <p:cNvPr id="7" name="Graphic 6" descr="Computer">
            <a:extLst>
              <a:ext uri="{FF2B5EF4-FFF2-40B4-BE49-F238E27FC236}">
                <a16:creationId xmlns:a16="http://schemas.microsoft.com/office/drawing/2014/main" id="{58BF05A5-1719-4E55-976A-F5E84FC0B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944" y="1554214"/>
            <a:ext cx="3744546" cy="3744546"/>
          </a:xfrm>
          <a:prstGeom prst="rect">
            <a:avLst/>
          </a:prstGeom>
        </p:spPr>
      </p:pic>
      <p:sp>
        <p:nvSpPr>
          <p:cNvPr id="4" name="TextBox 3">
            <a:extLst>
              <a:ext uri="{FF2B5EF4-FFF2-40B4-BE49-F238E27FC236}">
                <a16:creationId xmlns:a16="http://schemas.microsoft.com/office/drawing/2014/main" id="{A6DF9D97-CA57-43DB-BFE1-3C51ECFE6259}"/>
              </a:ext>
            </a:extLst>
          </p:cNvPr>
          <p:cNvSpPr txBox="1"/>
          <p:nvPr/>
        </p:nvSpPr>
        <p:spPr>
          <a:xfrm>
            <a:off x="7591737" y="4929428"/>
            <a:ext cx="3220351" cy="369332"/>
          </a:xfrm>
          <a:prstGeom prst="rect">
            <a:avLst/>
          </a:prstGeom>
          <a:noFill/>
        </p:spPr>
        <p:txBody>
          <a:bodyPr wrap="square" rtlCol="0">
            <a:spAutoFit/>
          </a:bodyPr>
          <a:lstStyle/>
          <a:p>
            <a:r>
              <a:rPr lang="en-US" dirty="0"/>
              <a:t>Marks Distribution: 100/100</a:t>
            </a:r>
          </a:p>
        </p:txBody>
      </p:sp>
    </p:spTree>
    <p:extLst>
      <p:ext uri="{BB962C8B-B14F-4D97-AF65-F5344CB8AC3E}">
        <p14:creationId xmlns:p14="http://schemas.microsoft.com/office/powerpoint/2010/main" val="337571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638D8B-AAA5-413F-9D0D-4AAFFC255CBE}"/>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Stats File generated</a:t>
            </a:r>
          </a:p>
        </p:txBody>
      </p:sp>
      <p:sp>
        <p:nvSpPr>
          <p:cNvPr id="3" name="Content Placeholder 2">
            <a:extLst>
              <a:ext uri="{FF2B5EF4-FFF2-40B4-BE49-F238E27FC236}">
                <a16:creationId xmlns:a16="http://schemas.microsoft.com/office/drawing/2014/main" id="{2C719936-9FDA-4414-81B4-3AB88A374D62}"/>
              </a:ext>
            </a:extLst>
          </p:cNvPr>
          <p:cNvSpPr>
            <a:spLocks noGrp="1"/>
          </p:cNvSpPr>
          <p:nvPr>
            <p:ph idx="1"/>
          </p:nvPr>
        </p:nvSpPr>
        <p:spPr>
          <a:xfrm>
            <a:off x="944182" y="6229349"/>
            <a:ext cx="9747821" cy="536576"/>
          </a:xfrm>
        </p:spPr>
        <p:txBody>
          <a:bodyPr vert="horz" lIns="91440" tIns="45720" rIns="91440" bIns="45720" rtlCol="0">
            <a:normAutofit/>
          </a:bodyPr>
          <a:lstStyle/>
          <a:p>
            <a:pPr marL="0" indent="0">
              <a:buNone/>
            </a:pPr>
            <a:r>
              <a:rPr lang="en-US" sz="1600" dirty="0">
                <a:solidFill>
                  <a:srgbClr val="BFBFBF"/>
                </a:solidFill>
              </a:rPr>
              <a:t>Stats generated for L1 Instruction Cache</a:t>
            </a:r>
          </a:p>
        </p:txBody>
      </p:sp>
      <p:sp>
        <p:nvSpPr>
          <p:cNvPr id="16" name="Rectangle 15">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33384F-7C5C-496F-AF7A-760E4ACE8C83}"/>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097280" y="1209440"/>
            <a:ext cx="9594723" cy="2686522"/>
          </a:xfrm>
          <a:prstGeom prst="rect">
            <a:avLst/>
          </a:prstGeom>
          <a:noFill/>
        </p:spPr>
      </p:pic>
      <p:sp>
        <p:nvSpPr>
          <p:cNvPr id="18" name="Rectangle 17">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07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302D-F70E-44D9-B281-708CD3765BAC}"/>
              </a:ext>
            </a:extLst>
          </p:cNvPr>
          <p:cNvSpPr>
            <a:spLocks noGrp="1"/>
          </p:cNvSpPr>
          <p:nvPr>
            <p:ph type="title"/>
          </p:nvPr>
        </p:nvSpPr>
        <p:spPr>
          <a:xfrm>
            <a:off x="7878675" y="640079"/>
            <a:ext cx="3075836" cy="1366141"/>
          </a:xfrm>
        </p:spPr>
        <p:txBody>
          <a:bodyPr>
            <a:normAutofit fontScale="90000"/>
          </a:bodyPr>
          <a:lstStyle/>
          <a:p>
            <a:r>
              <a:rPr lang="en-US" sz="3200" dirty="0"/>
              <a:t>Stats File generated (</a:t>
            </a:r>
            <a:r>
              <a:rPr lang="en-US" sz="3200" dirty="0" err="1"/>
              <a:t>contd</a:t>
            </a:r>
            <a:r>
              <a:rPr lang="en-US" sz="3200" dirty="0"/>
              <a:t>) </a:t>
            </a:r>
          </a:p>
        </p:txBody>
      </p:sp>
      <p:pic>
        <p:nvPicPr>
          <p:cNvPr id="4" name="Picture 3">
            <a:extLst>
              <a:ext uri="{FF2B5EF4-FFF2-40B4-BE49-F238E27FC236}">
                <a16:creationId xmlns:a16="http://schemas.microsoft.com/office/drawing/2014/main" id="{C05B61C0-1D7F-451E-9633-DB965BDB7FFE}"/>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33998" y="2325810"/>
            <a:ext cx="6927007" cy="2216640"/>
          </a:xfrm>
          <a:prstGeom prst="rect">
            <a:avLst/>
          </a:prstGeom>
          <a:noFill/>
        </p:spPr>
      </p:pic>
      <p:sp>
        <p:nvSpPr>
          <p:cNvPr id="3" name="Content Placeholder 2">
            <a:extLst>
              <a:ext uri="{FF2B5EF4-FFF2-40B4-BE49-F238E27FC236}">
                <a16:creationId xmlns:a16="http://schemas.microsoft.com/office/drawing/2014/main" id="{F72621C3-D84E-45BA-9C8F-99F7278F041A}"/>
              </a:ext>
            </a:extLst>
          </p:cNvPr>
          <p:cNvSpPr>
            <a:spLocks noGrp="1"/>
          </p:cNvSpPr>
          <p:nvPr>
            <p:ph idx="1"/>
          </p:nvPr>
        </p:nvSpPr>
        <p:spPr>
          <a:xfrm>
            <a:off x="7878675" y="2325157"/>
            <a:ext cx="3075836" cy="3854979"/>
          </a:xfrm>
        </p:spPr>
        <p:txBody>
          <a:bodyPr>
            <a:normAutofit/>
          </a:bodyPr>
          <a:lstStyle/>
          <a:p>
            <a:r>
              <a:rPr lang="en-US" sz="1600" dirty="0"/>
              <a:t>Stats generated for L1 Data Cache</a:t>
            </a:r>
          </a:p>
          <a:p>
            <a:endParaRPr lang="en-US" sz="1600" dirty="0"/>
          </a:p>
        </p:txBody>
      </p:sp>
    </p:spTree>
    <p:extLst>
      <p:ext uri="{BB962C8B-B14F-4D97-AF65-F5344CB8AC3E}">
        <p14:creationId xmlns:p14="http://schemas.microsoft.com/office/powerpoint/2010/main" val="210499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DB6A-07B0-48B5-8E38-366A9677ED6A}"/>
              </a:ext>
            </a:extLst>
          </p:cNvPr>
          <p:cNvSpPr>
            <a:spLocks noGrp="1"/>
          </p:cNvSpPr>
          <p:nvPr>
            <p:ph type="title"/>
          </p:nvPr>
        </p:nvSpPr>
        <p:spPr>
          <a:xfrm>
            <a:off x="7878675" y="640079"/>
            <a:ext cx="3075836" cy="1366141"/>
          </a:xfrm>
        </p:spPr>
        <p:txBody>
          <a:bodyPr>
            <a:normAutofit/>
          </a:bodyPr>
          <a:lstStyle/>
          <a:p>
            <a:r>
              <a:rPr lang="en-US" sz="3000"/>
              <a:t>Stats File generated (contd) </a:t>
            </a:r>
          </a:p>
        </p:txBody>
      </p:sp>
      <p:pic>
        <p:nvPicPr>
          <p:cNvPr id="4" name="Picture 3">
            <a:extLst>
              <a:ext uri="{FF2B5EF4-FFF2-40B4-BE49-F238E27FC236}">
                <a16:creationId xmlns:a16="http://schemas.microsoft.com/office/drawing/2014/main" id="{E8FDCF0B-7E89-4A55-8416-3AF4FF2BC152}"/>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33998" y="1745673"/>
            <a:ext cx="6927007" cy="3376914"/>
          </a:xfrm>
          <a:prstGeom prst="rect">
            <a:avLst/>
          </a:prstGeom>
          <a:noFill/>
        </p:spPr>
      </p:pic>
      <p:sp>
        <p:nvSpPr>
          <p:cNvPr id="3" name="Content Placeholder 2">
            <a:extLst>
              <a:ext uri="{FF2B5EF4-FFF2-40B4-BE49-F238E27FC236}">
                <a16:creationId xmlns:a16="http://schemas.microsoft.com/office/drawing/2014/main" id="{8203BA93-1B8F-4D0D-9F2B-DB7EBA88DE15}"/>
              </a:ext>
            </a:extLst>
          </p:cNvPr>
          <p:cNvSpPr>
            <a:spLocks noGrp="1"/>
          </p:cNvSpPr>
          <p:nvPr>
            <p:ph idx="1"/>
          </p:nvPr>
        </p:nvSpPr>
        <p:spPr>
          <a:xfrm>
            <a:off x="7878675" y="2325157"/>
            <a:ext cx="3075836" cy="3854979"/>
          </a:xfrm>
        </p:spPr>
        <p:txBody>
          <a:bodyPr>
            <a:normAutofit/>
          </a:bodyPr>
          <a:lstStyle/>
          <a:p>
            <a:r>
              <a:rPr lang="en-US" sz="1600"/>
              <a:t>Stats generated for L2 cache</a:t>
            </a:r>
          </a:p>
          <a:p>
            <a:endParaRPr lang="en-US" sz="1600"/>
          </a:p>
        </p:txBody>
      </p:sp>
    </p:spTree>
    <p:extLst>
      <p:ext uri="{BB962C8B-B14F-4D97-AF65-F5344CB8AC3E}">
        <p14:creationId xmlns:p14="http://schemas.microsoft.com/office/powerpoint/2010/main" val="318603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5537-3C0E-43F6-A68F-A4590E021EB9}"/>
              </a:ext>
            </a:extLst>
          </p:cNvPr>
          <p:cNvSpPr>
            <a:spLocks noGrp="1"/>
          </p:cNvSpPr>
          <p:nvPr>
            <p:ph type="title"/>
          </p:nvPr>
        </p:nvSpPr>
        <p:spPr/>
        <p:txBody>
          <a:bodyPr/>
          <a:lstStyle/>
          <a:p>
            <a:r>
              <a:rPr lang="en-US" dirty="0"/>
              <a:t>Cost Function</a:t>
            </a:r>
          </a:p>
        </p:txBody>
      </p:sp>
      <p:sp>
        <p:nvSpPr>
          <p:cNvPr id="3" name="Content Placeholder 2">
            <a:extLst>
              <a:ext uri="{FF2B5EF4-FFF2-40B4-BE49-F238E27FC236}">
                <a16:creationId xmlns:a16="http://schemas.microsoft.com/office/drawing/2014/main" id="{CF3F03DE-5F18-4283-A3CC-AC3961B0D14A}"/>
              </a:ext>
            </a:extLst>
          </p:cNvPr>
          <p:cNvSpPr>
            <a:spLocks noGrp="1"/>
          </p:cNvSpPr>
          <p:nvPr>
            <p:ph idx="1"/>
          </p:nvPr>
        </p:nvSpPr>
        <p:spPr/>
        <p:txBody>
          <a:bodyPr>
            <a:normAutofit/>
          </a:bodyPr>
          <a:lstStyle/>
          <a:p>
            <a:r>
              <a:rPr lang="en-US" dirty="0"/>
              <a:t>Assumptions</a:t>
            </a:r>
          </a:p>
          <a:p>
            <a:pPr lvl="1"/>
            <a:r>
              <a:rPr lang="en-US" dirty="0"/>
              <a:t>Base price of 1kB of L1 cache is equal to 16 times to that of L2 cache.</a:t>
            </a:r>
          </a:p>
          <a:p>
            <a:pPr lvl="2"/>
            <a:r>
              <a:rPr lang="en-US" dirty="0"/>
              <a:t>From the performed experiments we observed that with the increase in L1 cache size CPI is decreasing.</a:t>
            </a:r>
          </a:p>
          <a:p>
            <a:pPr lvl="2"/>
            <a:r>
              <a:rPr lang="en-US" dirty="0"/>
              <a:t>Area overhead of L1 is much lesser than L2 therefore it is much more expensive.</a:t>
            </a:r>
          </a:p>
          <a:p>
            <a:pPr lvl="2"/>
            <a:r>
              <a:rPr lang="en-US" dirty="0"/>
              <a:t>To build over this assumption we took references from [1] &amp; [2] research articles.</a:t>
            </a:r>
          </a:p>
          <a:p>
            <a:pPr lvl="1"/>
            <a:r>
              <a:rPr lang="en-US" dirty="0"/>
              <a:t>Base price of associativity of L1 cache is 4 times to that of L2 cache</a:t>
            </a:r>
          </a:p>
          <a:p>
            <a:pPr lvl="2"/>
            <a:r>
              <a:rPr lang="en-US" dirty="0"/>
              <a:t>To increase associativity, we need extra hardware. Since L1 is much smaller in size, the hardware precision required for L1 will lead to more price of L1 than L2.</a:t>
            </a:r>
          </a:p>
          <a:p>
            <a:pPr lvl="2"/>
            <a:r>
              <a:rPr lang="en-US" dirty="0"/>
              <a:t>To build over this assumption we took references from [3] &amp; [4] research articles.</a:t>
            </a:r>
          </a:p>
          <a:p>
            <a:pPr lvl="1"/>
            <a:endParaRPr lang="en-US" dirty="0"/>
          </a:p>
        </p:txBody>
      </p:sp>
    </p:spTree>
    <p:extLst>
      <p:ext uri="{BB962C8B-B14F-4D97-AF65-F5344CB8AC3E}">
        <p14:creationId xmlns:p14="http://schemas.microsoft.com/office/powerpoint/2010/main" val="417270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184A-99F7-4CE8-AB65-F310916B5BBB}"/>
              </a:ext>
            </a:extLst>
          </p:cNvPr>
          <p:cNvSpPr>
            <a:spLocks noGrp="1"/>
          </p:cNvSpPr>
          <p:nvPr>
            <p:ph type="title"/>
          </p:nvPr>
        </p:nvSpPr>
        <p:spPr>
          <a:xfrm>
            <a:off x="718874" y="677863"/>
            <a:ext cx="4534047" cy="1325562"/>
          </a:xfrm>
        </p:spPr>
        <p:txBody>
          <a:bodyPr>
            <a:normAutofit/>
          </a:bodyPr>
          <a:lstStyle/>
          <a:p>
            <a:r>
              <a:rPr lang="en-US"/>
              <a:t>Cost Function (contd)</a:t>
            </a:r>
            <a:endParaRPr lang="en-US" dirty="0"/>
          </a:p>
        </p:txBody>
      </p:sp>
      <p:sp>
        <p:nvSpPr>
          <p:cNvPr id="3" name="Content Placeholder 2">
            <a:extLst>
              <a:ext uri="{FF2B5EF4-FFF2-40B4-BE49-F238E27FC236}">
                <a16:creationId xmlns:a16="http://schemas.microsoft.com/office/drawing/2014/main" id="{FE584572-E660-4AB0-8218-F009B57540FD}"/>
              </a:ext>
            </a:extLst>
          </p:cNvPr>
          <p:cNvSpPr>
            <a:spLocks noGrp="1"/>
          </p:cNvSpPr>
          <p:nvPr>
            <p:ph idx="1"/>
          </p:nvPr>
        </p:nvSpPr>
        <p:spPr>
          <a:xfrm>
            <a:off x="718874" y="2325158"/>
            <a:ext cx="4534048" cy="3854979"/>
          </a:xfrm>
        </p:spPr>
        <p:txBody>
          <a:bodyPr>
            <a:normAutofit/>
          </a:bodyPr>
          <a:lstStyle/>
          <a:p>
            <a:pPr lvl="1"/>
            <a:r>
              <a:rPr lang="en-US" b="1"/>
              <a:t>To further ease our calculations for the experiments</a:t>
            </a:r>
            <a:r>
              <a:rPr lang="en-US"/>
              <a:t>, we have assumed the following prices:</a:t>
            </a:r>
          </a:p>
          <a:p>
            <a:pPr lvl="2"/>
            <a:r>
              <a:rPr lang="en-US"/>
              <a:t>Base price of L2 (1kB) = $1</a:t>
            </a:r>
          </a:p>
          <a:p>
            <a:pPr lvl="2"/>
            <a:r>
              <a:rPr lang="en-US"/>
              <a:t>Hence, Base price of L1 (1kB) = $16</a:t>
            </a:r>
          </a:p>
          <a:p>
            <a:pPr lvl="2"/>
            <a:r>
              <a:rPr lang="en-US"/>
              <a:t>Base price of associativity of L2 = $0.5</a:t>
            </a:r>
          </a:p>
          <a:p>
            <a:pPr lvl="2"/>
            <a:r>
              <a:rPr lang="en-US"/>
              <a:t>Hence, Base price of associativity of L1 = $2</a:t>
            </a:r>
          </a:p>
          <a:p>
            <a:pPr lvl="2"/>
            <a:r>
              <a:rPr lang="en-US"/>
              <a:t>Base price of each cache-line block = $0.25</a:t>
            </a:r>
          </a:p>
          <a:p>
            <a:pPr lvl="2"/>
            <a:r>
              <a:rPr lang="en-US"/>
              <a:t>Fixed Cost (Fabrication and other development) = $20</a:t>
            </a:r>
          </a:p>
          <a:p>
            <a:endParaRPr lang="en-US" dirty="0"/>
          </a:p>
        </p:txBody>
      </p:sp>
      <p:pic>
        <p:nvPicPr>
          <p:cNvPr id="4" name="Picture 3">
            <a:extLst>
              <a:ext uri="{FF2B5EF4-FFF2-40B4-BE49-F238E27FC236}">
                <a16:creationId xmlns:a16="http://schemas.microsoft.com/office/drawing/2014/main" id="{D94D5C03-BF73-481D-A253-870BEF8F2908}"/>
              </a:ext>
            </a:extLst>
          </p:cNvPr>
          <p:cNvPicPr>
            <a:picLocks noChangeAspect="1"/>
          </p:cNvPicPr>
          <p:nvPr/>
        </p:nvPicPr>
        <p:blipFill>
          <a:blip r:embed="rId2"/>
          <a:stretch>
            <a:fillRect/>
          </a:stretch>
        </p:blipFill>
        <p:spPr>
          <a:xfrm>
            <a:off x="5633157" y="2002765"/>
            <a:ext cx="5209989" cy="2852468"/>
          </a:xfrm>
          <a:prstGeom prst="rect">
            <a:avLst/>
          </a:prstGeom>
        </p:spPr>
      </p:pic>
    </p:spTree>
    <p:extLst>
      <p:ext uri="{BB962C8B-B14F-4D97-AF65-F5344CB8AC3E}">
        <p14:creationId xmlns:p14="http://schemas.microsoft.com/office/powerpoint/2010/main" val="1795137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1372-F86F-4F9B-943D-4EC57EE0CBD2}"/>
              </a:ext>
            </a:extLst>
          </p:cNvPr>
          <p:cNvSpPr>
            <a:spLocks noGrp="1"/>
          </p:cNvSpPr>
          <p:nvPr>
            <p:ph type="title"/>
          </p:nvPr>
        </p:nvSpPr>
        <p:spPr>
          <a:xfrm>
            <a:off x="7878675" y="640079"/>
            <a:ext cx="3075836" cy="1366141"/>
          </a:xfrm>
        </p:spPr>
        <p:txBody>
          <a:bodyPr>
            <a:normAutofit/>
          </a:bodyPr>
          <a:lstStyle/>
          <a:p>
            <a:r>
              <a:rPr lang="en-US" sz="3200"/>
              <a:t>Evaluating Function</a:t>
            </a:r>
          </a:p>
        </p:txBody>
      </p:sp>
      <p:pic>
        <p:nvPicPr>
          <p:cNvPr id="6" name="Picture 5">
            <a:extLst>
              <a:ext uri="{FF2B5EF4-FFF2-40B4-BE49-F238E27FC236}">
                <a16:creationId xmlns:a16="http://schemas.microsoft.com/office/drawing/2014/main" id="{D9D19BCC-CD52-474A-9670-19066EA1E105}"/>
              </a:ext>
            </a:extLst>
          </p:cNvPr>
          <p:cNvPicPr>
            <a:picLocks noChangeAspect="1"/>
          </p:cNvPicPr>
          <p:nvPr/>
        </p:nvPicPr>
        <p:blipFill>
          <a:blip r:embed="rId2"/>
          <a:stretch>
            <a:fillRect/>
          </a:stretch>
        </p:blipFill>
        <p:spPr>
          <a:xfrm>
            <a:off x="633998" y="2074705"/>
            <a:ext cx="6927007" cy="2718850"/>
          </a:xfrm>
          <a:prstGeom prst="rect">
            <a:avLst/>
          </a:prstGeom>
        </p:spPr>
      </p:pic>
      <p:sp>
        <p:nvSpPr>
          <p:cNvPr id="3" name="Content Placeholder 2">
            <a:extLst>
              <a:ext uri="{FF2B5EF4-FFF2-40B4-BE49-F238E27FC236}">
                <a16:creationId xmlns:a16="http://schemas.microsoft.com/office/drawing/2014/main" id="{0EDE2FC1-110A-433B-8F88-83C5E9041AD7}"/>
              </a:ext>
            </a:extLst>
          </p:cNvPr>
          <p:cNvSpPr>
            <a:spLocks noGrp="1"/>
          </p:cNvSpPr>
          <p:nvPr>
            <p:ph idx="1"/>
          </p:nvPr>
        </p:nvSpPr>
        <p:spPr>
          <a:xfrm>
            <a:off x="7878675" y="2325157"/>
            <a:ext cx="3075836" cy="3854979"/>
          </a:xfrm>
        </p:spPr>
        <p:txBody>
          <a:bodyPr>
            <a:normAutofit/>
          </a:bodyPr>
          <a:lstStyle/>
          <a:p>
            <a:r>
              <a:rPr lang="en-US" sz="1600"/>
              <a:t>In this project, we define an Evaluate Function to determine the optimal cache configuration depending on the CPI and the above defined Cost Function.</a:t>
            </a:r>
          </a:p>
          <a:p>
            <a:r>
              <a:rPr lang="en-US" sz="1600"/>
              <a:t>We performed the evaluate functions on all the different CPU’s and the benchmarks to show an optimal cache configuration choice for each case.</a:t>
            </a:r>
          </a:p>
          <a:p>
            <a:endParaRPr lang="en-US" sz="1600"/>
          </a:p>
        </p:txBody>
      </p:sp>
    </p:spTree>
    <p:extLst>
      <p:ext uri="{BB962C8B-B14F-4D97-AF65-F5344CB8AC3E}">
        <p14:creationId xmlns:p14="http://schemas.microsoft.com/office/powerpoint/2010/main" val="20420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710D-83D6-4C69-B9C3-F22765949FEA}"/>
              </a:ext>
            </a:extLst>
          </p:cNvPr>
          <p:cNvSpPr>
            <a:spLocks noGrp="1"/>
          </p:cNvSpPr>
          <p:nvPr>
            <p:ph type="title"/>
          </p:nvPr>
        </p:nvSpPr>
        <p:spPr/>
        <p:txBody>
          <a:bodyPr/>
          <a:lstStyle/>
          <a:p>
            <a:r>
              <a:rPr lang="en-US" dirty="0"/>
              <a:t>Results </a:t>
            </a:r>
          </a:p>
        </p:txBody>
      </p:sp>
      <p:sp>
        <p:nvSpPr>
          <p:cNvPr id="9" name="Rectangle 3">
            <a:extLst>
              <a:ext uri="{FF2B5EF4-FFF2-40B4-BE49-F238E27FC236}">
                <a16:creationId xmlns:a16="http://schemas.microsoft.com/office/drawing/2014/main" id="{6C6E7E22-685D-40E3-9519-5D50DD84AA39}"/>
              </a:ext>
            </a:extLst>
          </p:cNvPr>
          <p:cNvSpPr>
            <a:spLocks noChangeArrowheads="1"/>
          </p:cNvSpPr>
          <p:nvPr/>
        </p:nvSpPr>
        <p:spPr bwMode="auto">
          <a:xfrm>
            <a:off x="2334768" y="26950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A9D80FD0-6BF7-4ED7-8EE1-7744D4DB9533}"/>
              </a:ext>
            </a:extLst>
          </p:cNvPr>
          <p:cNvSpPr>
            <a:spLocks noChangeArrowheads="1"/>
          </p:cNvSpPr>
          <p:nvPr/>
        </p:nvSpPr>
        <p:spPr bwMode="auto">
          <a:xfrm>
            <a:off x="931607" y="1950267"/>
            <a:ext cx="8029513"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section, we represent the experiments and tradeoff performed and analyzed over no cache, only L1 cache and both L1 &amp; L2 cache. We observed that a CPI of a system increases exponentially without the use of cache memory due to the increase in more DRAM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Physical Memory Access and takes a lot of time to execute a set of instructions.</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155">
            <a:extLst>
              <a:ext uri="{FF2B5EF4-FFF2-40B4-BE49-F238E27FC236}">
                <a16:creationId xmlns:a16="http://schemas.microsoft.com/office/drawing/2014/main" id="{6F565B4E-5B6D-4410-8767-EA4CD542C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261" y="2790399"/>
            <a:ext cx="5891361" cy="36432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B6D54EF3-6833-4406-8AC0-0D3203BCC979}"/>
              </a:ext>
            </a:extLst>
          </p:cNvPr>
          <p:cNvSpPr>
            <a:spLocks noChangeArrowheads="1"/>
          </p:cNvSpPr>
          <p:nvPr/>
        </p:nvSpPr>
        <p:spPr bwMode="auto">
          <a:xfrm>
            <a:off x="3276600" y="6946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376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710D-83D6-4C69-B9C3-F22765949FEA}"/>
              </a:ext>
            </a:extLst>
          </p:cNvPr>
          <p:cNvSpPr>
            <a:spLocks noGrp="1"/>
          </p:cNvSpPr>
          <p:nvPr>
            <p:ph type="title"/>
          </p:nvPr>
        </p:nvSpPr>
        <p:spPr/>
        <p:txBody>
          <a:bodyPr/>
          <a:lstStyle/>
          <a:p>
            <a:r>
              <a:rPr lang="en-US" dirty="0"/>
              <a:t>Results </a:t>
            </a:r>
          </a:p>
        </p:txBody>
      </p:sp>
      <p:sp>
        <p:nvSpPr>
          <p:cNvPr id="9" name="Rectangle 3">
            <a:extLst>
              <a:ext uri="{FF2B5EF4-FFF2-40B4-BE49-F238E27FC236}">
                <a16:creationId xmlns:a16="http://schemas.microsoft.com/office/drawing/2014/main" id="{6C6E7E22-685D-40E3-9519-5D50DD84AA39}"/>
              </a:ext>
            </a:extLst>
          </p:cNvPr>
          <p:cNvSpPr>
            <a:spLocks noChangeArrowheads="1"/>
          </p:cNvSpPr>
          <p:nvPr/>
        </p:nvSpPr>
        <p:spPr bwMode="auto">
          <a:xfrm>
            <a:off x="2334768" y="26950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58040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710D-83D6-4C69-B9C3-F22765949FEA}"/>
              </a:ext>
            </a:extLst>
          </p:cNvPr>
          <p:cNvSpPr>
            <a:spLocks noGrp="1"/>
          </p:cNvSpPr>
          <p:nvPr>
            <p:ph type="title"/>
          </p:nvPr>
        </p:nvSpPr>
        <p:spPr>
          <a:xfrm>
            <a:off x="5120050" y="640081"/>
            <a:ext cx="5842918" cy="1325562"/>
          </a:xfrm>
        </p:spPr>
        <p:txBody>
          <a:bodyPr>
            <a:normAutofit/>
          </a:bodyPr>
          <a:lstStyle/>
          <a:p>
            <a:r>
              <a:rPr lang="en-US" dirty="0"/>
              <a:t>Results </a:t>
            </a:r>
          </a:p>
        </p:txBody>
      </p:sp>
      <p:pic>
        <p:nvPicPr>
          <p:cNvPr id="5" name="Picture 4">
            <a:extLst>
              <a:ext uri="{FF2B5EF4-FFF2-40B4-BE49-F238E27FC236}">
                <a16:creationId xmlns:a16="http://schemas.microsoft.com/office/drawing/2014/main" id="{AD1D050B-7D0B-4727-8AED-8651ABE4895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9" y="787055"/>
            <a:ext cx="4019312" cy="2481924"/>
          </a:xfrm>
          <a:prstGeom prst="rect">
            <a:avLst/>
          </a:prstGeom>
          <a:noFill/>
        </p:spPr>
      </p:pic>
      <p:sp>
        <p:nvSpPr>
          <p:cNvPr id="3" name="Content Placeholder 2">
            <a:extLst>
              <a:ext uri="{FF2B5EF4-FFF2-40B4-BE49-F238E27FC236}">
                <a16:creationId xmlns:a16="http://schemas.microsoft.com/office/drawing/2014/main" id="{39D80950-7B1D-438A-88BE-9ADF60ADDA2C}"/>
              </a:ext>
            </a:extLst>
          </p:cNvPr>
          <p:cNvSpPr>
            <a:spLocks noGrp="1"/>
          </p:cNvSpPr>
          <p:nvPr>
            <p:ph idx="1"/>
          </p:nvPr>
        </p:nvSpPr>
        <p:spPr>
          <a:xfrm>
            <a:off x="5120050" y="2301554"/>
            <a:ext cx="5860811" cy="3878583"/>
          </a:xfrm>
        </p:spPr>
        <p:txBody>
          <a:bodyPr>
            <a:normAutofit/>
          </a:bodyPr>
          <a:lstStyle/>
          <a:p>
            <a:pPr marL="0" indent="0">
              <a:buNone/>
            </a:pPr>
            <a:r>
              <a:rPr lang="en-US" dirty="0"/>
              <a:t>In this section, we represent the experiments and tradeoff performed and analyzed over various associativity and direct-mapped cache. We observed that a direct mapped cache is too slow with LRU replacement policy (default config) as it takes more cycles to fetch data from the physical memory and execute a set of instructions. It increases the miss rate, latency and CPI of the system compared to the caches with better associativity. With increase in associativity, the miss rate decreases, and the CPI improves for the respective system.</a:t>
            </a:r>
          </a:p>
          <a:p>
            <a:pPr marL="0" indent="0">
              <a:buNone/>
            </a:pPr>
            <a:endParaRPr lang="en-US" dirty="0"/>
          </a:p>
        </p:txBody>
      </p:sp>
      <p:sp>
        <p:nvSpPr>
          <p:cNvPr id="14" name="Rectangle 13">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1542BBB9-12D9-49D7-8400-6ED929260D7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33999" y="3589021"/>
            <a:ext cx="4019312" cy="2481924"/>
          </a:xfrm>
          <a:prstGeom prst="rect">
            <a:avLst/>
          </a:prstGeom>
          <a:noFill/>
        </p:spPr>
      </p:pic>
      <p:sp>
        <p:nvSpPr>
          <p:cNvPr id="9" name="Rectangle 3">
            <a:extLst>
              <a:ext uri="{FF2B5EF4-FFF2-40B4-BE49-F238E27FC236}">
                <a16:creationId xmlns:a16="http://schemas.microsoft.com/office/drawing/2014/main" id="{6C6E7E22-685D-40E3-9519-5D50DD84AA39}"/>
              </a:ext>
            </a:extLst>
          </p:cNvPr>
          <p:cNvSpPr>
            <a:spLocks noChangeArrowheads="1"/>
          </p:cNvSpPr>
          <p:nvPr/>
        </p:nvSpPr>
        <p:spPr bwMode="auto">
          <a:xfrm>
            <a:off x="2334768" y="26950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7976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710D-83D6-4C69-B9C3-F22765949FEA}"/>
              </a:ext>
            </a:extLst>
          </p:cNvPr>
          <p:cNvSpPr>
            <a:spLocks noGrp="1"/>
          </p:cNvSpPr>
          <p:nvPr>
            <p:ph type="title"/>
          </p:nvPr>
        </p:nvSpPr>
        <p:spPr>
          <a:xfrm>
            <a:off x="7878675" y="640079"/>
            <a:ext cx="3075836" cy="1366141"/>
          </a:xfrm>
        </p:spPr>
        <p:txBody>
          <a:bodyPr>
            <a:normAutofit/>
          </a:bodyPr>
          <a:lstStyle/>
          <a:p>
            <a:r>
              <a:rPr lang="en-US" sz="3200"/>
              <a:t>Results </a:t>
            </a:r>
          </a:p>
        </p:txBody>
      </p:sp>
      <p:sp>
        <p:nvSpPr>
          <p:cNvPr id="3" name="Content Placeholder 2">
            <a:extLst>
              <a:ext uri="{FF2B5EF4-FFF2-40B4-BE49-F238E27FC236}">
                <a16:creationId xmlns:a16="http://schemas.microsoft.com/office/drawing/2014/main" id="{39D80950-7B1D-438A-88BE-9ADF60ADDA2C}"/>
              </a:ext>
            </a:extLst>
          </p:cNvPr>
          <p:cNvSpPr>
            <a:spLocks noGrp="1"/>
          </p:cNvSpPr>
          <p:nvPr>
            <p:ph idx="1"/>
          </p:nvPr>
        </p:nvSpPr>
        <p:spPr>
          <a:xfrm>
            <a:off x="7878675" y="2325157"/>
            <a:ext cx="3075836" cy="3854979"/>
          </a:xfrm>
        </p:spPr>
        <p:txBody>
          <a:bodyPr>
            <a:normAutofit/>
          </a:bodyPr>
          <a:lstStyle/>
          <a:p>
            <a:pPr marL="0" indent="0">
              <a:buNone/>
            </a:pPr>
            <a:r>
              <a:rPr lang="en-US" sz="1600"/>
              <a:t>In this section, the graph shows the variation when L1 and L2 are varied and cache line size and associativity are fixed.</a:t>
            </a:r>
          </a:p>
          <a:p>
            <a:pPr marL="0" indent="0">
              <a:buNone/>
            </a:pPr>
            <a:endParaRPr lang="en-US" sz="1600"/>
          </a:p>
        </p:txBody>
      </p:sp>
      <p:sp>
        <p:nvSpPr>
          <p:cNvPr id="9" name="Rectangle 3">
            <a:extLst>
              <a:ext uri="{FF2B5EF4-FFF2-40B4-BE49-F238E27FC236}">
                <a16:creationId xmlns:a16="http://schemas.microsoft.com/office/drawing/2014/main" id="{6C6E7E22-685D-40E3-9519-5D50DD84AA39}"/>
              </a:ext>
            </a:extLst>
          </p:cNvPr>
          <p:cNvSpPr>
            <a:spLocks noChangeArrowheads="1"/>
          </p:cNvSpPr>
          <p:nvPr/>
        </p:nvSpPr>
        <p:spPr bwMode="auto">
          <a:xfrm>
            <a:off x="2334768" y="26950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Chart 5">
            <a:extLst>
              <a:ext uri="{FF2B5EF4-FFF2-40B4-BE49-F238E27FC236}">
                <a16:creationId xmlns:a16="http://schemas.microsoft.com/office/drawing/2014/main" id="{0201F475-FAD4-4335-98B8-9018D9132EE5}"/>
              </a:ext>
            </a:extLst>
          </p:cNvPr>
          <p:cNvGraphicFramePr/>
          <p:nvPr>
            <p:extLst>
              <p:ext uri="{D42A27DB-BD31-4B8C-83A1-F6EECF244321}">
                <p14:modId xmlns:p14="http://schemas.microsoft.com/office/powerpoint/2010/main" val="3110283934"/>
              </p:ext>
            </p:extLst>
          </p:nvPr>
        </p:nvGraphicFramePr>
        <p:xfrm>
          <a:off x="633998" y="640080"/>
          <a:ext cx="6927007" cy="55881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5443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37F7-89D3-4052-974D-79452F0D9F9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70B7864-F37F-4C95-9CEA-1E68A144CD2F}"/>
              </a:ext>
            </a:extLst>
          </p:cNvPr>
          <p:cNvSpPr>
            <a:spLocks noGrp="1"/>
          </p:cNvSpPr>
          <p:nvPr>
            <p:ph idx="1"/>
          </p:nvPr>
        </p:nvSpPr>
        <p:spPr/>
        <p:txBody>
          <a:bodyPr/>
          <a:lstStyle/>
          <a:p>
            <a:r>
              <a:rPr lang="en-US" dirty="0"/>
              <a:t>Our project is implemented on gem5 simulator. </a:t>
            </a:r>
          </a:p>
          <a:p>
            <a:r>
              <a:rPr lang="en-US" dirty="0"/>
              <a:t>This project is a comparison of different configurations of caches and calculation of optimal choice by defining a cost function and evaluation function.</a:t>
            </a:r>
          </a:p>
          <a:p>
            <a:r>
              <a:rPr lang="en-US" dirty="0"/>
              <a:t>Challenges and Issues faced during the project are explicitly stated.</a:t>
            </a:r>
          </a:p>
          <a:p>
            <a:r>
              <a:rPr lang="en-US" dirty="0"/>
              <a:t>Results for 5 different benchmarks are provided for different CPU and cache configurations.</a:t>
            </a:r>
          </a:p>
          <a:p>
            <a:endParaRPr lang="en-US" dirty="0"/>
          </a:p>
        </p:txBody>
      </p:sp>
    </p:spTree>
    <p:extLst>
      <p:ext uri="{BB962C8B-B14F-4D97-AF65-F5344CB8AC3E}">
        <p14:creationId xmlns:p14="http://schemas.microsoft.com/office/powerpoint/2010/main" val="1755442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710D-83D6-4C69-B9C3-F22765949FEA}"/>
              </a:ext>
            </a:extLst>
          </p:cNvPr>
          <p:cNvSpPr>
            <a:spLocks noGrp="1"/>
          </p:cNvSpPr>
          <p:nvPr>
            <p:ph type="title"/>
          </p:nvPr>
        </p:nvSpPr>
        <p:spPr>
          <a:xfrm>
            <a:off x="7878675" y="640080"/>
            <a:ext cx="3075836" cy="1325562"/>
          </a:xfrm>
        </p:spPr>
        <p:txBody>
          <a:bodyPr>
            <a:normAutofit/>
          </a:bodyPr>
          <a:lstStyle/>
          <a:p>
            <a:r>
              <a:rPr lang="en-US" sz="3200"/>
              <a:t>Results </a:t>
            </a:r>
          </a:p>
        </p:txBody>
      </p:sp>
      <p:pic>
        <p:nvPicPr>
          <p:cNvPr id="5" name="Picture 4" descr="A screenshot of a cell phone&#10;&#10;Description automatically generated">
            <a:extLst>
              <a:ext uri="{FF2B5EF4-FFF2-40B4-BE49-F238E27FC236}">
                <a16:creationId xmlns:a16="http://schemas.microsoft.com/office/drawing/2014/main" id="{682DE7BF-2A7B-43BA-AC7F-E3B995FBE959}"/>
              </a:ext>
            </a:extLst>
          </p:cNvPr>
          <p:cNvPicPr/>
          <p:nvPr/>
        </p:nvPicPr>
        <p:blipFill rotWithShape="1">
          <a:blip r:embed="rId2">
            <a:extLst>
              <a:ext uri="{28A0092B-C50C-407E-A947-70E740481C1C}">
                <a14:useLocalDpi xmlns:a14="http://schemas.microsoft.com/office/drawing/2010/main" val="0"/>
              </a:ext>
            </a:extLst>
          </a:blip>
          <a:srcRect r="23350" b="-2"/>
          <a:stretch/>
        </p:blipFill>
        <p:spPr bwMode="auto">
          <a:xfrm>
            <a:off x="633998" y="640080"/>
            <a:ext cx="6927007" cy="5588101"/>
          </a:xfrm>
          <a:prstGeom prst="rect">
            <a:avLst/>
          </a:prstGeom>
          <a:noFill/>
        </p:spPr>
      </p:pic>
      <p:sp>
        <p:nvSpPr>
          <p:cNvPr id="3" name="Content Placeholder 2">
            <a:extLst>
              <a:ext uri="{FF2B5EF4-FFF2-40B4-BE49-F238E27FC236}">
                <a16:creationId xmlns:a16="http://schemas.microsoft.com/office/drawing/2014/main" id="{39D80950-7B1D-438A-88BE-9ADF60ADDA2C}"/>
              </a:ext>
            </a:extLst>
          </p:cNvPr>
          <p:cNvSpPr>
            <a:spLocks noGrp="1"/>
          </p:cNvSpPr>
          <p:nvPr>
            <p:ph idx="1"/>
          </p:nvPr>
        </p:nvSpPr>
        <p:spPr>
          <a:xfrm>
            <a:off x="7878675" y="2287375"/>
            <a:ext cx="3075836" cy="3892762"/>
          </a:xfrm>
        </p:spPr>
        <p:txBody>
          <a:bodyPr>
            <a:normAutofit/>
          </a:bodyPr>
          <a:lstStyle/>
          <a:p>
            <a:pPr marL="0" indent="0">
              <a:buNone/>
            </a:pPr>
            <a:r>
              <a:rPr lang="en-US" sz="1600"/>
              <a:t>In this section, the graph describes the decrease in total miss rate with the increase in cache size and degree of associativity.</a:t>
            </a:r>
          </a:p>
          <a:p>
            <a:pPr marL="0" indent="0">
              <a:buNone/>
            </a:pPr>
            <a:endParaRPr lang="en-US" sz="1600"/>
          </a:p>
        </p:txBody>
      </p:sp>
      <p:sp>
        <p:nvSpPr>
          <p:cNvPr id="9" name="Rectangle 3">
            <a:extLst>
              <a:ext uri="{FF2B5EF4-FFF2-40B4-BE49-F238E27FC236}">
                <a16:creationId xmlns:a16="http://schemas.microsoft.com/office/drawing/2014/main" id="{6C6E7E22-685D-40E3-9519-5D50DD84AA39}"/>
              </a:ext>
            </a:extLst>
          </p:cNvPr>
          <p:cNvSpPr>
            <a:spLocks noChangeArrowheads="1"/>
          </p:cNvSpPr>
          <p:nvPr/>
        </p:nvSpPr>
        <p:spPr bwMode="auto">
          <a:xfrm>
            <a:off x="2334768" y="26950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51516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710D-83D6-4C69-B9C3-F22765949FEA}"/>
              </a:ext>
            </a:extLst>
          </p:cNvPr>
          <p:cNvSpPr>
            <a:spLocks noGrp="1"/>
          </p:cNvSpPr>
          <p:nvPr>
            <p:ph type="title"/>
          </p:nvPr>
        </p:nvSpPr>
        <p:spPr>
          <a:xfrm>
            <a:off x="7878675" y="640079"/>
            <a:ext cx="3075836" cy="1366141"/>
          </a:xfrm>
        </p:spPr>
        <p:txBody>
          <a:bodyPr>
            <a:normAutofit/>
          </a:bodyPr>
          <a:lstStyle/>
          <a:p>
            <a:r>
              <a:rPr lang="en-US" sz="3200"/>
              <a:t>Results </a:t>
            </a:r>
          </a:p>
        </p:txBody>
      </p:sp>
      <p:pic>
        <p:nvPicPr>
          <p:cNvPr id="5" name="Picture 4">
            <a:extLst>
              <a:ext uri="{FF2B5EF4-FFF2-40B4-BE49-F238E27FC236}">
                <a16:creationId xmlns:a16="http://schemas.microsoft.com/office/drawing/2014/main" id="{12CCE605-A8E4-4C2A-9C92-3CE491F814A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8" y="1295418"/>
            <a:ext cx="6927007" cy="4277425"/>
          </a:xfrm>
          <a:prstGeom prst="rect">
            <a:avLst/>
          </a:prstGeom>
          <a:noFill/>
        </p:spPr>
      </p:pic>
      <p:sp>
        <p:nvSpPr>
          <p:cNvPr id="3" name="Content Placeholder 2">
            <a:extLst>
              <a:ext uri="{FF2B5EF4-FFF2-40B4-BE49-F238E27FC236}">
                <a16:creationId xmlns:a16="http://schemas.microsoft.com/office/drawing/2014/main" id="{39D80950-7B1D-438A-88BE-9ADF60ADDA2C}"/>
              </a:ext>
            </a:extLst>
          </p:cNvPr>
          <p:cNvSpPr>
            <a:spLocks noGrp="1"/>
          </p:cNvSpPr>
          <p:nvPr>
            <p:ph idx="1"/>
          </p:nvPr>
        </p:nvSpPr>
        <p:spPr>
          <a:xfrm>
            <a:off x="7878675" y="2325157"/>
            <a:ext cx="3075836" cy="3854979"/>
          </a:xfrm>
        </p:spPr>
        <p:txBody>
          <a:bodyPr>
            <a:normAutofit/>
          </a:bodyPr>
          <a:lstStyle/>
          <a:p>
            <a:pPr marL="0" indent="0">
              <a:buNone/>
            </a:pPr>
            <a:r>
              <a:rPr lang="en-US" sz="1600"/>
              <a:t>In this section, the graph shows the change in cost function with the changes in cache configurations. With increase in cache sizes, cost values are increasing.</a:t>
            </a:r>
          </a:p>
          <a:p>
            <a:pPr marL="0" indent="0">
              <a:buNone/>
            </a:pPr>
            <a:endParaRPr lang="en-US" sz="1600"/>
          </a:p>
        </p:txBody>
      </p:sp>
    </p:spTree>
    <p:extLst>
      <p:ext uri="{BB962C8B-B14F-4D97-AF65-F5344CB8AC3E}">
        <p14:creationId xmlns:p14="http://schemas.microsoft.com/office/powerpoint/2010/main" val="2084627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710D-83D6-4C69-B9C3-F22765949FEA}"/>
              </a:ext>
            </a:extLst>
          </p:cNvPr>
          <p:cNvSpPr>
            <a:spLocks noGrp="1"/>
          </p:cNvSpPr>
          <p:nvPr>
            <p:ph type="title"/>
          </p:nvPr>
        </p:nvSpPr>
        <p:spPr>
          <a:xfrm>
            <a:off x="7878675" y="640079"/>
            <a:ext cx="3075836" cy="1366141"/>
          </a:xfrm>
        </p:spPr>
        <p:txBody>
          <a:bodyPr>
            <a:normAutofit/>
          </a:bodyPr>
          <a:lstStyle/>
          <a:p>
            <a:r>
              <a:rPr lang="en-US" sz="3200"/>
              <a:t>Results </a:t>
            </a:r>
          </a:p>
        </p:txBody>
      </p:sp>
      <p:pic>
        <p:nvPicPr>
          <p:cNvPr id="5" name="Picture 4">
            <a:extLst>
              <a:ext uri="{FF2B5EF4-FFF2-40B4-BE49-F238E27FC236}">
                <a16:creationId xmlns:a16="http://schemas.microsoft.com/office/drawing/2014/main" id="{71FC7E03-0634-4D23-A15E-1A1C0DC4CAF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8" y="1295418"/>
            <a:ext cx="6927007" cy="4277425"/>
          </a:xfrm>
          <a:prstGeom prst="rect">
            <a:avLst/>
          </a:prstGeom>
          <a:noFill/>
        </p:spPr>
      </p:pic>
      <p:sp>
        <p:nvSpPr>
          <p:cNvPr id="3" name="Content Placeholder 2">
            <a:extLst>
              <a:ext uri="{FF2B5EF4-FFF2-40B4-BE49-F238E27FC236}">
                <a16:creationId xmlns:a16="http://schemas.microsoft.com/office/drawing/2014/main" id="{39D80950-7B1D-438A-88BE-9ADF60ADDA2C}"/>
              </a:ext>
            </a:extLst>
          </p:cNvPr>
          <p:cNvSpPr>
            <a:spLocks noGrp="1"/>
          </p:cNvSpPr>
          <p:nvPr>
            <p:ph idx="1"/>
          </p:nvPr>
        </p:nvSpPr>
        <p:spPr>
          <a:xfrm>
            <a:off x="7878675" y="2325157"/>
            <a:ext cx="3075836" cy="3854979"/>
          </a:xfrm>
        </p:spPr>
        <p:txBody>
          <a:bodyPr>
            <a:normAutofit/>
          </a:bodyPr>
          <a:lstStyle/>
          <a:p>
            <a:pPr marL="0" indent="0">
              <a:buNone/>
            </a:pPr>
            <a:r>
              <a:rPr lang="en-US" sz="1600" dirty="0"/>
              <a:t>In this section, we represent the experiments and tradeoff performed and analyzed over various cache configuration in benchmark – 401.zip2 and </a:t>
            </a:r>
            <a:r>
              <a:rPr lang="en-US" sz="1600" dirty="0" err="1"/>
              <a:t>cpu</a:t>
            </a:r>
            <a:r>
              <a:rPr lang="en-US" sz="1600" dirty="0"/>
              <a:t>-type – Minor. </a:t>
            </a:r>
          </a:p>
        </p:txBody>
      </p:sp>
      <p:sp>
        <p:nvSpPr>
          <p:cNvPr id="9" name="Rectangle 3">
            <a:extLst>
              <a:ext uri="{FF2B5EF4-FFF2-40B4-BE49-F238E27FC236}">
                <a16:creationId xmlns:a16="http://schemas.microsoft.com/office/drawing/2014/main" id="{6C6E7E22-685D-40E3-9519-5D50DD84AA39}"/>
              </a:ext>
            </a:extLst>
          </p:cNvPr>
          <p:cNvSpPr>
            <a:spLocks noChangeArrowheads="1"/>
          </p:cNvSpPr>
          <p:nvPr/>
        </p:nvSpPr>
        <p:spPr bwMode="auto">
          <a:xfrm>
            <a:off x="2334768" y="26950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82390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710D-83D6-4C69-B9C3-F22765949FEA}"/>
              </a:ext>
            </a:extLst>
          </p:cNvPr>
          <p:cNvSpPr>
            <a:spLocks noGrp="1"/>
          </p:cNvSpPr>
          <p:nvPr>
            <p:ph type="title"/>
          </p:nvPr>
        </p:nvSpPr>
        <p:spPr>
          <a:xfrm>
            <a:off x="7878675" y="640079"/>
            <a:ext cx="3075836" cy="1366141"/>
          </a:xfrm>
        </p:spPr>
        <p:txBody>
          <a:bodyPr>
            <a:normAutofit/>
          </a:bodyPr>
          <a:lstStyle/>
          <a:p>
            <a:r>
              <a:rPr lang="en-US" sz="3200"/>
              <a:t>Results </a:t>
            </a:r>
          </a:p>
        </p:txBody>
      </p:sp>
      <p:pic>
        <p:nvPicPr>
          <p:cNvPr id="5" name="Picture 4">
            <a:extLst>
              <a:ext uri="{FF2B5EF4-FFF2-40B4-BE49-F238E27FC236}">
                <a16:creationId xmlns:a16="http://schemas.microsoft.com/office/drawing/2014/main" id="{9A4413DC-5F6D-42F3-A301-20FC223832D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8" y="1295418"/>
            <a:ext cx="6927007" cy="4277425"/>
          </a:xfrm>
          <a:prstGeom prst="rect">
            <a:avLst/>
          </a:prstGeom>
          <a:noFill/>
        </p:spPr>
      </p:pic>
      <p:sp>
        <p:nvSpPr>
          <p:cNvPr id="3" name="Content Placeholder 2">
            <a:extLst>
              <a:ext uri="{FF2B5EF4-FFF2-40B4-BE49-F238E27FC236}">
                <a16:creationId xmlns:a16="http://schemas.microsoft.com/office/drawing/2014/main" id="{39D80950-7B1D-438A-88BE-9ADF60ADDA2C}"/>
              </a:ext>
            </a:extLst>
          </p:cNvPr>
          <p:cNvSpPr>
            <a:spLocks noGrp="1"/>
          </p:cNvSpPr>
          <p:nvPr>
            <p:ph idx="1"/>
          </p:nvPr>
        </p:nvSpPr>
        <p:spPr>
          <a:xfrm>
            <a:off x="7878675" y="2325157"/>
            <a:ext cx="3075836" cy="3854979"/>
          </a:xfrm>
        </p:spPr>
        <p:txBody>
          <a:bodyPr>
            <a:normAutofit/>
          </a:bodyPr>
          <a:lstStyle/>
          <a:p>
            <a:pPr marL="0" indent="0">
              <a:buNone/>
            </a:pPr>
            <a:r>
              <a:rPr lang="en-US" sz="1600" dirty="0"/>
              <a:t>In this section, we represent the experiments and tradeoff performed and analyzed over various cache configuration in benchmark – 401.zip2 and </a:t>
            </a:r>
            <a:r>
              <a:rPr lang="en-US" sz="1600" dirty="0" err="1"/>
              <a:t>cpu</a:t>
            </a:r>
            <a:r>
              <a:rPr lang="en-US" sz="1600" dirty="0"/>
              <a:t>-type – </a:t>
            </a:r>
            <a:r>
              <a:rPr lang="en-US" sz="1600" dirty="0" err="1"/>
              <a:t>TimingSimple</a:t>
            </a:r>
            <a:r>
              <a:rPr lang="en-US" sz="1600" dirty="0"/>
              <a:t>. </a:t>
            </a:r>
          </a:p>
        </p:txBody>
      </p:sp>
      <p:sp>
        <p:nvSpPr>
          <p:cNvPr id="9" name="Rectangle 3">
            <a:extLst>
              <a:ext uri="{FF2B5EF4-FFF2-40B4-BE49-F238E27FC236}">
                <a16:creationId xmlns:a16="http://schemas.microsoft.com/office/drawing/2014/main" id="{6C6E7E22-685D-40E3-9519-5D50DD84AA39}"/>
              </a:ext>
            </a:extLst>
          </p:cNvPr>
          <p:cNvSpPr>
            <a:spLocks noChangeArrowheads="1"/>
          </p:cNvSpPr>
          <p:nvPr/>
        </p:nvSpPr>
        <p:spPr bwMode="auto">
          <a:xfrm>
            <a:off x="2334768" y="26950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96572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710D-83D6-4C69-B9C3-F22765949FEA}"/>
              </a:ext>
            </a:extLst>
          </p:cNvPr>
          <p:cNvSpPr>
            <a:spLocks noGrp="1"/>
          </p:cNvSpPr>
          <p:nvPr>
            <p:ph type="title"/>
          </p:nvPr>
        </p:nvSpPr>
        <p:spPr>
          <a:xfrm>
            <a:off x="7878675" y="640079"/>
            <a:ext cx="3075836" cy="1366141"/>
          </a:xfrm>
        </p:spPr>
        <p:txBody>
          <a:bodyPr>
            <a:normAutofit/>
          </a:bodyPr>
          <a:lstStyle/>
          <a:p>
            <a:r>
              <a:rPr lang="en-US" sz="3200"/>
              <a:t>Results </a:t>
            </a:r>
          </a:p>
        </p:txBody>
      </p:sp>
      <p:pic>
        <p:nvPicPr>
          <p:cNvPr id="5" name="Picture 4">
            <a:extLst>
              <a:ext uri="{FF2B5EF4-FFF2-40B4-BE49-F238E27FC236}">
                <a16:creationId xmlns:a16="http://schemas.microsoft.com/office/drawing/2014/main" id="{A5DDAE98-0B80-4FC6-AD02-F1D41E63755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8" y="1295418"/>
            <a:ext cx="6927007" cy="4277425"/>
          </a:xfrm>
          <a:prstGeom prst="rect">
            <a:avLst/>
          </a:prstGeom>
          <a:noFill/>
        </p:spPr>
      </p:pic>
      <p:sp>
        <p:nvSpPr>
          <p:cNvPr id="3" name="Content Placeholder 2">
            <a:extLst>
              <a:ext uri="{FF2B5EF4-FFF2-40B4-BE49-F238E27FC236}">
                <a16:creationId xmlns:a16="http://schemas.microsoft.com/office/drawing/2014/main" id="{39D80950-7B1D-438A-88BE-9ADF60ADDA2C}"/>
              </a:ext>
            </a:extLst>
          </p:cNvPr>
          <p:cNvSpPr>
            <a:spLocks noGrp="1"/>
          </p:cNvSpPr>
          <p:nvPr>
            <p:ph idx="1"/>
          </p:nvPr>
        </p:nvSpPr>
        <p:spPr>
          <a:xfrm>
            <a:off x="7878675" y="2325157"/>
            <a:ext cx="3075836" cy="3854979"/>
          </a:xfrm>
        </p:spPr>
        <p:txBody>
          <a:bodyPr>
            <a:normAutofit/>
          </a:bodyPr>
          <a:lstStyle/>
          <a:p>
            <a:pPr marL="0" indent="0">
              <a:buNone/>
            </a:pPr>
            <a:r>
              <a:rPr lang="en-US" sz="1600" dirty="0"/>
              <a:t>In this section, we represent the experiments and tradeoff performed and analyzed over various cache configuration in benchmark – 401.zip2 and </a:t>
            </a:r>
            <a:r>
              <a:rPr lang="en-US" sz="1600" dirty="0" err="1"/>
              <a:t>cpu</a:t>
            </a:r>
            <a:r>
              <a:rPr lang="en-US" sz="1600" dirty="0"/>
              <a:t>-type – DerivO3. </a:t>
            </a:r>
          </a:p>
        </p:txBody>
      </p:sp>
      <p:sp>
        <p:nvSpPr>
          <p:cNvPr id="9" name="Rectangle 3">
            <a:extLst>
              <a:ext uri="{FF2B5EF4-FFF2-40B4-BE49-F238E27FC236}">
                <a16:creationId xmlns:a16="http://schemas.microsoft.com/office/drawing/2014/main" id="{6C6E7E22-685D-40E3-9519-5D50DD84AA39}"/>
              </a:ext>
            </a:extLst>
          </p:cNvPr>
          <p:cNvSpPr>
            <a:spLocks noChangeArrowheads="1"/>
          </p:cNvSpPr>
          <p:nvPr/>
        </p:nvSpPr>
        <p:spPr bwMode="auto">
          <a:xfrm>
            <a:off x="2334768" y="26950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28536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710D-83D6-4C69-B9C3-F22765949FEA}"/>
              </a:ext>
            </a:extLst>
          </p:cNvPr>
          <p:cNvSpPr>
            <a:spLocks noGrp="1"/>
          </p:cNvSpPr>
          <p:nvPr>
            <p:ph type="title"/>
          </p:nvPr>
        </p:nvSpPr>
        <p:spPr>
          <a:xfrm>
            <a:off x="7878675" y="640079"/>
            <a:ext cx="3075836" cy="1366141"/>
          </a:xfrm>
        </p:spPr>
        <p:txBody>
          <a:bodyPr>
            <a:normAutofit/>
          </a:bodyPr>
          <a:lstStyle/>
          <a:p>
            <a:r>
              <a:rPr lang="en-US" sz="3200"/>
              <a:t>Results </a:t>
            </a:r>
          </a:p>
        </p:txBody>
      </p:sp>
      <p:pic>
        <p:nvPicPr>
          <p:cNvPr id="5" name="Picture 4">
            <a:extLst>
              <a:ext uri="{FF2B5EF4-FFF2-40B4-BE49-F238E27FC236}">
                <a16:creationId xmlns:a16="http://schemas.microsoft.com/office/drawing/2014/main" id="{5D6F05C8-F482-49B7-9DA0-D452CD8B630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8" y="1295418"/>
            <a:ext cx="6927007" cy="4277425"/>
          </a:xfrm>
          <a:prstGeom prst="rect">
            <a:avLst/>
          </a:prstGeom>
          <a:noFill/>
        </p:spPr>
      </p:pic>
      <p:sp>
        <p:nvSpPr>
          <p:cNvPr id="3" name="Content Placeholder 2">
            <a:extLst>
              <a:ext uri="{FF2B5EF4-FFF2-40B4-BE49-F238E27FC236}">
                <a16:creationId xmlns:a16="http://schemas.microsoft.com/office/drawing/2014/main" id="{39D80950-7B1D-438A-88BE-9ADF60ADDA2C}"/>
              </a:ext>
            </a:extLst>
          </p:cNvPr>
          <p:cNvSpPr>
            <a:spLocks noGrp="1"/>
          </p:cNvSpPr>
          <p:nvPr>
            <p:ph idx="1"/>
          </p:nvPr>
        </p:nvSpPr>
        <p:spPr>
          <a:xfrm>
            <a:off x="7878675" y="2325157"/>
            <a:ext cx="3075836" cy="3854979"/>
          </a:xfrm>
        </p:spPr>
        <p:txBody>
          <a:bodyPr>
            <a:normAutofit/>
          </a:bodyPr>
          <a:lstStyle/>
          <a:p>
            <a:pPr marL="0" indent="0">
              <a:buNone/>
            </a:pPr>
            <a:r>
              <a:rPr lang="en-US" sz="1600" dirty="0"/>
              <a:t>In this section, we represent the experiments and tradeoff performed and analyzed over various cache configuration in benchmark – 429.mcf and </a:t>
            </a:r>
            <a:r>
              <a:rPr lang="en-US" sz="1600" dirty="0" err="1"/>
              <a:t>cpu</a:t>
            </a:r>
            <a:r>
              <a:rPr lang="en-US" sz="1600" dirty="0"/>
              <a:t>-type – Minor. </a:t>
            </a:r>
          </a:p>
        </p:txBody>
      </p:sp>
      <p:sp>
        <p:nvSpPr>
          <p:cNvPr id="9" name="Rectangle 3">
            <a:extLst>
              <a:ext uri="{FF2B5EF4-FFF2-40B4-BE49-F238E27FC236}">
                <a16:creationId xmlns:a16="http://schemas.microsoft.com/office/drawing/2014/main" id="{6C6E7E22-685D-40E3-9519-5D50DD84AA39}"/>
              </a:ext>
            </a:extLst>
          </p:cNvPr>
          <p:cNvSpPr>
            <a:spLocks noChangeArrowheads="1"/>
          </p:cNvSpPr>
          <p:nvPr/>
        </p:nvSpPr>
        <p:spPr bwMode="auto">
          <a:xfrm>
            <a:off x="2334768" y="26950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79316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710D-83D6-4C69-B9C3-F22765949FEA}"/>
              </a:ext>
            </a:extLst>
          </p:cNvPr>
          <p:cNvSpPr>
            <a:spLocks noGrp="1"/>
          </p:cNvSpPr>
          <p:nvPr>
            <p:ph type="title"/>
          </p:nvPr>
        </p:nvSpPr>
        <p:spPr>
          <a:xfrm>
            <a:off x="7878675" y="640079"/>
            <a:ext cx="3075836" cy="1366141"/>
          </a:xfrm>
        </p:spPr>
        <p:txBody>
          <a:bodyPr>
            <a:normAutofit/>
          </a:bodyPr>
          <a:lstStyle/>
          <a:p>
            <a:r>
              <a:rPr lang="en-US" sz="3200"/>
              <a:t>Results </a:t>
            </a:r>
          </a:p>
        </p:txBody>
      </p:sp>
      <p:pic>
        <p:nvPicPr>
          <p:cNvPr id="5" name="Picture 4">
            <a:extLst>
              <a:ext uri="{FF2B5EF4-FFF2-40B4-BE49-F238E27FC236}">
                <a16:creationId xmlns:a16="http://schemas.microsoft.com/office/drawing/2014/main" id="{20BCA3D6-9EF0-4C0D-A1D3-8912048C345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8" y="1295418"/>
            <a:ext cx="6927007" cy="4277425"/>
          </a:xfrm>
          <a:prstGeom prst="rect">
            <a:avLst/>
          </a:prstGeom>
          <a:noFill/>
        </p:spPr>
      </p:pic>
      <p:sp>
        <p:nvSpPr>
          <p:cNvPr id="3" name="Content Placeholder 2">
            <a:extLst>
              <a:ext uri="{FF2B5EF4-FFF2-40B4-BE49-F238E27FC236}">
                <a16:creationId xmlns:a16="http://schemas.microsoft.com/office/drawing/2014/main" id="{39D80950-7B1D-438A-88BE-9ADF60ADDA2C}"/>
              </a:ext>
            </a:extLst>
          </p:cNvPr>
          <p:cNvSpPr>
            <a:spLocks noGrp="1"/>
          </p:cNvSpPr>
          <p:nvPr>
            <p:ph idx="1"/>
          </p:nvPr>
        </p:nvSpPr>
        <p:spPr>
          <a:xfrm>
            <a:off x="7878675" y="2325157"/>
            <a:ext cx="3075836" cy="3854979"/>
          </a:xfrm>
        </p:spPr>
        <p:txBody>
          <a:bodyPr>
            <a:normAutofit/>
          </a:bodyPr>
          <a:lstStyle/>
          <a:p>
            <a:pPr marL="0" indent="0">
              <a:buNone/>
            </a:pPr>
            <a:r>
              <a:rPr lang="en-US" sz="1600"/>
              <a:t>In this section, we represent the experiments and tradeoff performed and analyzed over various cache configuration in benchmark – 429.mcf and cpu-type – TimingSimple. </a:t>
            </a:r>
          </a:p>
        </p:txBody>
      </p:sp>
      <p:sp>
        <p:nvSpPr>
          <p:cNvPr id="9" name="Rectangle 3">
            <a:extLst>
              <a:ext uri="{FF2B5EF4-FFF2-40B4-BE49-F238E27FC236}">
                <a16:creationId xmlns:a16="http://schemas.microsoft.com/office/drawing/2014/main" id="{6C6E7E22-685D-40E3-9519-5D50DD84AA39}"/>
              </a:ext>
            </a:extLst>
          </p:cNvPr>
          <p:cNvSpPr>
            <a:spLocks noChangeArrowheads="1"/>
          </p:cNvSpPr>
          <p:nvPr/>
        </p:nvSpPr>
        <p:spPr bwMode="auto">
          <a:xfrm>
            <a:off x="2334768" y="26950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5796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710D-83D6-4C69-B9C3-F22765949FEA}"/>
              </a:ext>
            </a:extLst>
          </p:cNvPr>
          <p:cNvSpPr>
            <a:spLocks noGrp="1"/>
          </p:cNvSpPr>
          <p:nvPr>
            <p:ph type="title"/>
          </p:nvPr>
        </p:nvSpPr>
        <p:spPr>
          <a:xfrm>
            <a:off x="7878675" y="640079"/>
            <a:ext cx="3075836" cy="1366141"/>
          </a:xfrm>
        </p:spPr>
        <p:txBody>
          <a:bodyPr>
            <a:normAutofit/>
          </a:bodyPr>
          <a:lstStyle/>
          <a:p>
            <a:r>
              <a:rPr lang="en-US" sz="3200" dirty="0"/>
              <a:t>Results </a:t>
            </a:r>
          </a:p>
        </p:txBody>
      </p:sp>
      <p:pic>
        <p:nvPicPr>
          <p:cNvPr id="5" name="Picture 4">
            <a:extLst>
              <a:ext uri="{FF2B5EF4-FFF2-40B4-BE49-F238E27FC236}">
                <a16:creationId xmlns:a16="http://schemas.microsoft.com/office/drawing/2014/main" id="{FA418984-A923-4106-AB08-960C16F42E1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8" y="1295418"/>
            <a:ext cx="6927007" cy="4277425"/>
          </a:xfrm>
          <a:prstGeom prst="rect">
            <a:avLst/>
          </a:prstGeom>
          <a:noFill/>
        </p:spPr>
      </p:pic>
      <p:sp>
        <p:nvSpPr>
          <p:cNvPr id="3" name="Content Placeholder 2">
            <a:extLst>
              <a:ext uri="{FF2B5EF4-FFF2-40B4-BE49-F238E27FC236}">
                <a16:creationId xmlns:a16="http://schemas.microsoft.com/office/drawing/2014/main" id="{39D80950-7B1D-438A-88BE-9ADF60ADDA2C}"/>
              </a:ext>
            </a:extLst>
          </p:cNvPr>
          <p:cNvSpPr>
            <a:spLocks noGrp="1"/>
          </p:cNvSpPr>
          <p:nvPr>
            <p:ph idx="1"/>
          </p:nvPr>
        </p:nvSpPr>
        <p:spPr>
          <a:xfrm>
            <a:off x="7878675" y="2325157"/>
            <a:ext cx="3075836" cy="3854979"/>
          </a:xfrm>
        </p:spPr>
        <p:txBody>
          <a:bodyPr>
            <a:normAutofit/>
          </a:bodyPr>
          <a:lstStyle/>
          <a:p>
            <a:pPr marL="0" indent="0">
              <a:buNone/>
            </a:pPr>
            <a:r>
              <a:rPr lang="en-US" sz="1600"/>
              <a:t>In this section, we represent the experiments and tradeoff performed and analyzed over various cache configuration in benchmark – 429.mcf and cpu-type – DerivO3. </a:t>
            </a:r>
          </a:p>
        </p:txBody>
      </p:sp>
      <p:sp>
        <p:nvSpPr>
          <p:cNvPr id="9" name="Rectangle 3">
            <a:extLst>
              <a:ext uri="{FF2B5EF4-FFF2-40B4-BE49-F238E27FC236}">
                <a16:creationId xmlns:a16="http://schemas.microsoft.com/office/drawing/2014/main" id="{6C6E7E22-685D-40E3-9519-5D50DD84AA39}"/>
              </a:ext>
            </a:extLst>
          </p:cNvPr>
          <p:cNvSpPr>
            <a:spLocks noChangeArrowheads="1"/>
          </p:cNvSpPr>
          <p:nvPr/>
        </p:nvSpPr>
        <p:spPr bwMode="auto">
          <a:xfrm>
            <a:off x="2334768" y="26950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56489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CE15-85BA-4E16-BAF7-D325A4253867}"/>
              </a:ext>
            </a:extLst>
          </p:cNvPr>
          <p:cNvSpPr>
            <a:spLocks noGrp="1"/>
          </p:cNvSpPr>
          <p:nvPr>
            <p:ph type="title"/>
          </p:nvPr>
        </p:nvSpPr>
        <p:spPr>
          <a:xfrm>
            <a:off x="718874" y="677863"/>
            <a:ext cx="4534047" cy="1325562"/>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E8F85A87-284F-44BF-936A-4FE125F59B57}"/>
              </a:ext>
            </a:extLst>
          </p:cNvPr>
          <p:cNvSpPr>
            <a:spLocks noGrp="1"/>
          </p:cNvSpPr>
          <p:nvPr>
            <p:ph idx="1"/>
          </p:nvPr>
        </p:nvSpPr>
        <p:spPr>
          <a:xfrm>
            <a:off x="718874" y="2325158"/>
            <a:ext cx="4534048" cy="3854979"/>
          </a:xfrm>
        </p:spPr>
        <p:txBody>
          <a:bodyPr>
            <a:normAutofit/>
          </a:bodyPr>
          <a:lstStyle/>
          <a:p>
            <a:r>
              <a:rPr lang="en-US" dirty="0"/>
              <a:t>In this section, we represent the experiments and tradeoff performed and analyzed over various cache configuration in benchmark – 456.hmmer and </a:t>
            </a:r>
            <a:r>
              <a:rPr lang="en-US" dirty="0" err="1"/>
              <a:t>cpu</a:t>
            </a:r>
            <a:r>
              <a:rPr lang="en-US" dirty="0"/>
              <a:t>-type – Minor.</a:t>
            </a:r>
          </a:p>
        </p:txBody>
      </p:sp>
      <p:graphicFrame>
        <p:nvGraphicFramePr>
          <p:cNvPr id="5" name="Chart 4">
            <a:extLst>
              <a:ext uri="{FF2B5EF4-FFF2-40B4-BE49-F238E27FC236}">
                <a16:creationId xmlns:a16="http://schemas.microsoft.com/office/drawing/2014/main" id="{EE9A1453-50ED-4E88-8C90-CD78E4004B26}"/>
              </a:ext>
            </a:extLst>
          </p:cNvPr>
          <p:cNvGraphicFramePr/>
          <p:nvPr>
            <p:extLst>
              <p:ext uri="{D42A27DB-BD31-4B8C-83A1-F6EECF244321}">
                <p14:modId xmlns:p14="http://schemas.microsoft.com/office/powerpoint/2010/main" val="1457946062"/>
              </p:ext>
            </p:extLst>
          </p:nvPr>
        </p:nvGraphicFramePr>
        <p:xfrm>
          <a:off x="5633157" y="661484"/>
          <a:ext cx="5209989" cy="55350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9069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5413-052A-466E-B6BC-7815241B38B1}"/>
              </a:ext>
            </a:extLst>
          </p:cNvPr>
          <p:cNvSpPr>
            <a:spLocks noGrp="1"/>
          </p:cNvSpPr>
          <p:nvPr>
            <p:ph type="title"/>
          </p:nvPr>
        </p:nvSpPr>
        <p:spPr>
          <a:xfrm>
            <a:off x="718874" y="677863"/>
            <a:ext cx="4534047" cy="1325562"/>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C7631E79-7A0F-452A-BFC1-9E1EE45D8C53}"/>
              </a:ext>
            </a:extLst>
          </p:cNvPr>
          <p:cNvSpPr>
            <a:spLocks noGrp="1"/>
          </p:cNvSpPr>
          <p:nvPr>
            <p:ph idx="1"/>
          </p:nvPr>
        </p:nvSpPr>
        <p:spPr>
          <a:xfrm>
            <a:off x="718874" y="2325158"/>
            <a:ext cx="4534048" cy="3854979"/>
          </a:xfrm>
        </p:spPr>
        <p:txBody>
          <a:bodyPr>
            <a:normAutofit/>
          </a:bodyPr>
          <a:lstStyle/>
          <a:p>
            <a:r>
              <a:rPr lang="en-US" dirty="0"/>
              <a:t>In this section, we represent the experiments and tradeoff performed and analyzed over various cache configuration in benchmark – 456.hmmer and </a:t>
            </a:r>
            <a:r>
              <a:rPr lang="en-US" dirty="0" err="1"/>
              <a:t>cpu</a:t>
            </a:r>
            <a:r>
              <a:rPr lang="en-US" dirty="0"/>
              <a:t>-type – </a:t>
            </a:r>
            <a:r>
              <a:rPr lang="en-US" dirty="0" err="1"/>
              <a:t>TimingSimple</a:t>
            </a:r>
            <a:r>
              <a:rPr lang="en-US" dirty="0"/>
              <a:t>.</a:t>
            </a:r>
          </a:p>
        </p:txBody>
      </p:sp>
      <p:graphicFrame>
        <p:nvGraphicFramePr>
          <p:cNvPr id="4" name="Chart 3">
            <a:extLst>
              <a:ext uri="{FF2B5EF4-FFF2-40B4-BE49-F238E27FC236}">
                <a16:creationId xmlns:a16="http://schemas.microsoft.com/office/drawing/2014/main" id="{B81AE2A7-9C0F-4B5B-8A79-414AD59B649A}"/>
              </a:ext>
            </a:extLst>
          </p:cNvPr>
          <p:cNvGraphicFramePr/>
          <p:nvPr>
            <p:extLst>
              <p:ext uri="{D42A27DB-BD31-4B8C-83A1-F6EECF244321}">
                <p14:modId xmlns:p14="http://schemas.microsoft.com/office/powerpoint/2010/main" val="894488192"/>
              </p:ext>
            </p:extLst>
          </p:nvPr>
        </p:nvGraphicFramePr>
        <p:xfrm>
          <a:off x="5633157" y="661484"/>
          <a:ext cx="5209989" cy="55350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418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85C1-2AD1-46C0-9E63-0DF7A213E87E}"/>
              </a:ext>
            </a:extLst>
          </p:cNvPr>
          <p:cNvSpPr>
            <a:spLocks noGrp="1"/>
          </p:cNvSpPr>
          <p:nvPr>
            <p:ph type="title"/>
          </p:nvPr>
        </p:nvSpPr>
        <p:spPr/>
        <p:txBody>
          <a:bodyPr/>
          <a:lstStyle/>
          <a:p>
            <a:r>
              <a:rPr lang="en-US" dirty="0"/>
              <a:t>Gem 5</a:t>
            </a:r>
          </a:p>
        </p:txBody>
      </p:sp>
      <p:sp>
        <p:nvSpPr>
          <p:cNvPr id="3" name="Content Placeholder 2">
            <a:extLst>
              <a:ext uri="{FF2B5EF4-FFF2-40B4-BE49-F238E27FC236}">
                <a16:creationId xmlns:a16="http://schemas.microsoft.com/office/drawing/2014/main" id="{7C7CE3B9-61F6-4C3A-98C4-B3A4200A822B}"/>
              </a:ext>
            </a:extLst>
          </p:cNvPr>
          <p:cNvSpPr>
            <a:spLocks noGrp="1"/>
          </p:cNvSpPr>
          <p:nvPr>
            <p:ph idx="1"/>
          </p:nvPr>
        </p:nvSpPr>
        <p:spPr/>
        <p:txBody>
          <a:bodyPr>
            <a:normAutofit fontScale="92500" lnSpcReduction="10000"/>
          </a:bodyPr>
          <a:lstStyle/>
          <a:p>
            <a:r>
              <a:rPr lang="en-US" dirty="0"/>
              <a:t>Gem5 simulator is a platform for simulating computer system architecture. It incorporates  system level architecture and processor microarchitecture.</a:t>
            </a:r>
          </a:p>
          <a:p>
            <a:r>
              <a:rPr lang="en-US" dirty="0"/>
              <a:t>Key Features :</a:t>
            </a:r>
          </a:p>
          <a:p>
            <a:pPr lvl="1"/>
            <a:r>
              <a:rPr lang="en-US" dirty="0"/>
              <a:t>Multiple CPUs sharing a common ISA architecture.</a:t>
            </a:r>
          </a:p>
          <a:p>
            <a:pPr lvl="1"/>
            <a:r>
              <a:rPr lang="en-US" dirty="0"/>
              <a:t>A completely coordinated GPU mode.</a:t>
            </a:r>
          </a:p>
          <a:p>
            <a:pPr lvl="1"/>
            <a:r>
              <a:rPr lang="en-US" dirty="0"/>
              <a:t>Integrated </a:t>
            </a:r>
            <a:r>
              <a:rPr lang="en-US" dirty="0" err="1"/>
              <a:t>NoMali</a:t>
            </a:r>
            <a:r>
              <a:rPr lang="en-US" dirty="0"/>
              <a:t> GPU model removes the need for software rendering.</a:t>
            </a:r>
          </a:p>
          <a:p>
            <a:pPr lvl="1"/>
            <a:r>
              <a:rPr lang="en-US" dirty="0"/>
              <a:t>Implemented event-driven memory system captures the impact of current and emerging memories.</a:t>
            </a:r>
          </a:p>
          <a:p>
            <a:pPr lvl="1"/>
            <a:r>
              <a:rPr lang="en-US" dirty="0"/>
              <a:t>A model that plays back elastic traces.</a:t>
            </a:r>
          </a:p>
          <a:p>
            <a:pPr lvl="1"/>
            <a:r>
              <a:rPr lang="en-US" dirty="0"/>
              <a:t>Homogenous and Heterogeneous multicore model.</a:t>
            </a:r>
          </a:p>
          <a:p>
            <a:pPr lvl="1"/>
            <a:r>
              <a:rPr lang="en-US" dirty="0"/>
              <a:t>Full system capacity for Alpha, ARM, SPARC and x86</a:t>
            </a:r>
          </a:p>
          <a:p>
            <a:pPr lvl="1"/>
            <a:r>
              <a:rPr lang="en-US" dirty="0"/>
              <a:t>Various frameworks can be launched inside a solitary reenactment process.</a:t>
            </a:r>
          </a:p>
          <a:p>
            <a:pPr lvl="1"/>
            <a:r>
              <a:rPr lang="en-US" dirty="0"/>
              <a:t>Gem5's items are masterminded in OS-obvious power and clock areas, empowering a scope of tests in power-and vitality proficiency.</a:t>
            </a:r>
          </a:p>
          <a:p>
            <a:pPr lvl="1"/>
            <a:r>
              <a:rPr lang="en-US" dirty="0"/>
              <a:t>Gem5 can be effectively ran as a thread inside system event kernel, which synchronizes events and timeline.</a:t>
            </a:r>
          </a:p>
          <a:p>
            <a:pPr lvl="1"/>
            <a:endParaRPr lang="en-US" dirty="0"/>
          </a:p>
        </p:txBody>
      </p:sp>
    </p:spTree>
    <p:extLst>
      <p:ext uri="{BB962C8B-B14F-4D97-AF65-F5344CB8AC3E}">
        <p14:creationId xmlns:p14="http://schemas.microsoft.com/office/powerpoint/2010/main" val="3432996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7CA9-9D19-4CE3-9633-1498E7088C72}"/>
              </a:ext>
            </a:extLst>
          </p:cNvPr>
          <p:cNvSpPr>
            <a:spLocks noGrp="1"/>
          </p:cNvSpPr>
          <p:nvPr>
            <p:ph type="title"/>
          </p:nvPr>
        </p:nvSpPr>
        <p:spPr>
          <a:xfrm>
            <a:off x="718874" y="677863"/>
            <a:ext cx="4534047" cy="1325562"/>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B4A82FBD-28E3-4E2C-8015-10448DB00C44}"/>
              </a:ext>
            </a:extLst>
          </p:cNvPr>
          <p:cNvSpPr>
            <a:spLocks noGrp="1"/>
          </p:cNvSpPr>
          <p:nvPr>
            <p:ph idx="1"/>
          </p:nvPr>
        </p:nvSpPr>
        <p:spPr>
          <a:xfrm>
            <a:off x="718874" y="2325158"/>
            <a:ext cx="4534048" cy="3854979"/>
          </a:xfrm>
        </p:spPr>
        <p:txBody>
          <a:bodyPr>
            <a:normAutofit/>
          </a:bodyPr>
          <a:lstStyle/>
          <a:p>
            <a:r>
              <a:rPr lang="en-US" dirty="0"/>
              <a:t>In this section, we represent the experiments and tradeoff performed and analyzed over various cache configuration in benchmark – 456.hmmer and </a:t>
            </a:r>
            <a:r>
              <a:rPr lang="en-US" dirty="0" err="1"/>
              <a:t>cpu</a:t>
            </a:r>
            <a:r>
              <a:rPr lang="en-US" dirty="0"/>
              <a:t>-type – DerivO3.</a:t>
            </a:r>
          </a:p>
        </p:txBody>
      </p:sp>
      <p:graphicFrame>
        <p:nvGraphicFramePr>
          <p:cNvPr id="4" name="Chart 3">
            <a:extLst>
              <a:ext uri="{FF2B5EF4-FFF2-40B4-BE49-F238E27FC236}">
                <a16:creationId xmlns:a16="http://schemas.microsoft.com/office/drawing/2014/main" id="{9AA78034-581A-46AF-9BFD-7A1D41C2ADC0}"/>
              </a:ext>
            </a:extLst>
          </p:cNvPr>
          <p:cNvGraphicFramePr/>
          <p:nvPr>
            <p:extLst>
              <p:ext uri="{D42A27DB-BD31-4B8C-83A1-F6EECF244321}">
                <p14:modId xmlns:p14="http://schemas.microsoft.com/office/powerpoint/2010/main" val="2718913909"/>
              </p:ext>
            </p:extLst>
          </p:nvPr>
        </p:nvGraphicFramePr>
        <p:xfrm>
          <a:off x="5633157" y="661484"/>
          <a:ext cx="5209989" cy="55350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7991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44E9-7798-403B-B522-9A2F42D5FA33}"/>
              </a:ext>
            </a:extLst>
          </p:cNvPr>
          <p:cNvSpPr>
            <a:spLocks noGrp="1"/>
          </p:cNvSpPr>
          <p:nvPr>
            <p:ph type="title"/>
          </p:nvPr>
        </p:nvSpPr>
        <p:spPr>
          <a:xfrm>
            <a:off x="7878675" y="640079"/>
            <a:ext cx="3075836" cy="1366141"/>
          </a:xfrm>
        </p:spPr>
        <p:txBody>
          <a:bodyPr>
            <a:normAutofit/>
          </a:bodyPr>
          <a:lstStyle/>
          <a:p>
            <a:r>
              <a:rPr lang="en-US" sz="3200" dirty="0"/>
              <a:t>Results</a:t>
            </a:r>
          </a:p>
        </p:txBody>
      </p:sp>
      <p:pic>
        <p:nvPicPr>
          <p:cNvPr id="4" name="Picture 3">
            <a:extLst>
              <a:ext uri="{FF2B5EF4-FFF2-40B4-BE49-F238E27FC236}">
                <a16:creationId xmlns:a16="http://schemas.microsoft.com/office/drawing/2014/main" id="{A06CF231-551E-4444-AE34-28BCD2B7A6B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8" y="1295418"/>
            <a:ext cx="6927007" cy="4277425"/>
          </a:xfrm>
          <a:prstGeom prst="rect">
            <a:avLst/>
          </a:prstGeom>
          <a:noFill/>
        </p:spPr>
      </p:pic>
      <p:sp>
        <p:nvSpPr>
          <p:cNvPr id="3" name="Content Placeholder 2">
            <a:extLst>
              <a:ext uri="{FF2B5EF4-FFF2-40B4-BE49-F238E27FC236}">
                <a16:creationId xmlns:a16="http://schemas.microsoft.com/office/drawing/2014/main" id="{32EB47F0-DDE5-4549-A823-F21C654BC77B}"/>
              </a:ext>
            </a:extLst>
          </p:cNvPr>
          <p:cNvSpPr>
            <a:spLocks noGrp="1"/>
          </p:cNvSpPr>
          <p:nvPr>
            <p:ph idx="1"/>
          </p:nvPr>
        </p:nvSpPr>
        <p:spPr>
          <a:xfrm>
            <a:off x="7878675" y="2325157"/>
            <a:ext cx="3075836" cy="3854979"/>
          </a:xfrm>
        </p:spPr>
        <p:txBody>
          <a:bodyPr>
            <a:normAutofit/>
          </a:bodyPr>
          <a:lstStyle/>
          <a:p>
            <a:r>
              <a:rPr lang="en-US" sz="1600"/>
              <a:t>In this section, we represent the experiments and tradeoff performed and analyzed over various cache configuration in benchmark – 458.sjeng and cpu-type – Minor.</a:t>
            </a:r>
          </a:p>
        </p:txBody>
      </p:sp>
    </p:spTree>
    <p:extLst>
      <p:ext uri="{BB962C8B-B14F-4D97-AF65-F5344CB8AC3E}">
        <p14:creationId xmlns:p14="http://schemas.microsoft.com/office/powerpoint/2010/main" val="4231810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6366-C84C-453D-BA48-E9153CDA63C3}"/>
              </a:ext>
            </a:extLst>
          </p:cNvPr>
          <p:cNvSpPr>
            <a:spLocks noGrp="1"/>
          </p:cNvSpPr>
          <p:nvPr>
            <p:ph type="title"/>
          </p:nvPr>
        </p:nvSpPr>
        <p:spPr>
          <a:xfrm>
            <a:off x="7878675" y="640079"/>
            <a:ext cx="3075836" cy="1366141"/>
          </a:xfrm>
        </p:spPr>
        <p:txBody>
          <a:bodyPr>
            <a:normAutofit/>
          </a:bodyPr>
          <a:lstStyle/>
          <a:p>
            <a:r>
              <a:rPr lang="en-US" sz="3200" dirty="0"/>
              <a:t>Results</a:t>
            </a:r>
          </a:p>
        </p:txBody>
      </p:sp>
      <p:pic>
        <p:nvPicPr>
          <p:cNvPr id="4" name="Picture 3">
            <a:extLst>
              <a:ext uri="{FF2B5EF4-FFF2-40B4-BE49-F238E27FC236}">
                <a16:creationId xmlns:a16="http://schemas.microsoft.com/office/drawing/2014/main" id="{CF5D51C0-2D75-4334-BD80-35F5B4E767A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8" y="1295418"/>
            <a:ext cx="6927007" cy="4277425"/>
          </a:xfrm>
          <a:prstGeom prst="rect">
            <a:avLst/>
          </a:prstGeom>
          <a:noFill/>
        </p:spPr>
      </p:pic>
      <p:sp>
        <p:nvSpPr>
          <p:cNvPr id="3" name="Content Placeholder 2">
            <a:extLst>
              <a:ext uri="{FF2B5EF4-FFF2-40B4-BE49-F238E27FC236}">
                <a16:creationId xmlns:a16="http://schemas.microsoft.com/office/drawing/2014/main" id="{3ADDEDFB-E4E1-433E-8468-EC78168D8C03}"/>
              </a:ext>
            </a:extLst>
          </p:cNvPr>
          <p:cNvSpPr>
            <a:spLocks noGrp="1"/>
          </p:cNvSpPr>
          <p:nvPr>
            <p:ph idx="1"/>
          </p:nvPr>
        </p:nvSpPr>
        <p:spPr>
          <a:xfrm>
            <a:off x="7878675" y="2325157"/>
            <a:ext cx="3075836" cy="3854979"/>
          </a:xfrm>
        </p:spPr>
        <p:txBody>
          <a:bodyPr>
            <a:normAutofit/>
          </a:bodyPr>
          <a:lstStyle/>
          <a:p>
            <a:r>
              <a:rPr lang="en-US" sz="1600"/>
              <a:t>In this section, we represent the experiments and tradeoff performed and analyzed over various cache configuration in benchmark – 458.sjeng and cpu-type – TimingSimple.</a:t>
            </a:r>
          </a:p>
        </p:txBody>
      </p:sp>
    </p:spTree>
    <p:extLst>
      <p:ext uri="{BB962C8B-B14F-4D97-AF65-F5344CB8AC3E}">
        <p14:creationId xmlns:p14="http://schemas.microsoft.com/office/powerpoint/2010/main" val="1669157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26DC-9F9B-4A10-82D6-A2DA5E8FD8A1}"/>
              </a:ext>
            </a:extLst>
          </p:cNvPr>
          <p:cNvSpPr>
            <a:spLocks noGrp="1"/>
          </p:cNvSpPr>
          <p:nvPr>
            <p:ph type="title"/>
          </p:nvPr>
        </p:nvSpPr>
        <p:spPr>
          <a:xfrm>
            <a:off x="7878675" y="640079"/>
            <a:ext cx="3075836" cy="1366141"/>
          </a:xfrm>
        </p:spPr>
        <p:txBody>
          <a:bodyPr>
            <a:normAutofit/>
          </a:bodyPr>
          <a:lstStyle/>
          <a:p>
            <a:r>
              <a:rPr lang="en-US" sz="3200" dirty="0"/>
              <a:t>Results</a:t>
            </a:r>
          </a:p>
        </p:txBody>
      </p:sp>
      <p:pic>
        <p:nvPicPr>
          <p:cNvPr id="4" name="Picture 3">
            <a:extLst>
              <a:ext uri="{FF2B5EF4-FFF2-40B4-BE49-F238E27FC236}">
                <a16:creationId xmlns:a16="http://schemas.microsoft.com/office/drawing/2014/main" id="{FD427BFC-5094-4FF4-80A4-89CF4B968B2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8" y="1295418"/>
            <a:ext cx="6927007" cy="4277425"/>
          </a:xfrm>
          <a:prstGeom prst="rect">
            <a:avLst/>
          </a:prstGeom>
          <a:noFill/>
        </p:spPr>
      </p:pic>
      <p:sp>
        <p:nvSpPr>
          <p:cNvPr id="3" name="Content Placeholder 2">
            <a:extLst>
              <a:ext uri="{FF2B5EF4-FFF2-40B4-BE49-F238E27FC236}">
                <a16:creationId xmlns:a16="http://schemas.microsoft.com/office/drawing/2014/main" id="{9A451EB6-7A29-4C40-88DD-98A8CB331883}"/>
              </a:ext>
            </a:extLst>
          </p:cNvPr>
          <p:cNvSpPr>
            <a:spLocks noGrp="1"/>
          </p:cNvSpPr>
          <p:nvPr>
            <p:ph idx="1"/>
          </p:nvPr>
        </p:nvSpPr>
        <p:spPr>
          <a:xfrm>
            <a:off x="7878675" y="2325157"/>
            <a:ext cx="3075836" cy="3854979"/>
          </a:xfrm>
        </p:spPr>
        <p:txBody>
          <a:bodyPr>
            <a:normAutofit/>
          </a:bodyPr>
          <a:lstStyle/>
          <a:p>
            <a:r>
              <a:rPr lang="en-US" sz="1600"/>
              <a:t>In this section, we represent the experiments and tradeoff performed and analyzed over various cache configuration in benchmark – 458.sjeng and cpu-type – DerivO3.</a:t>
            </a:r>
          </a:p>
        </p:txBody>
      </p:sp>
    </p:spTree>
    <p:extLst>
      <p:ext uri="{BB962C8B-B14F-4D97-AF65-F5344CB8AC3E}">
        <p14:creationId xmlns:p14="http://schemas.microsoft.com/office/powerpoint/2010/main" val="2975928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5F31-F432-4B6C-AEF4-BD8170CB2A59}"/>
              </a:ext>
            </a:extLst>
          </p:cNvPr>
          <p:cNvSpPr>
            <a:spLocks noGrp="1"/>
          </p:cNvSpPr>
          <p:nvPr>
            <p:ph type="title"/>
          </p:nvPr>
        </p:nvSpPr>
        <p:spPr>
          <a:xfrm>
            <a:off x="643831" y="640080"/>
            <a:ext cx="3690425" cy="1363344"/>
          </a:xfrm>
        </p:spPr>
        <p:txBody>
          <a:bodyPr>
            <a:normAutofit/>
          </a:bodyPr>
          <a:lstStyle/>
          <a:p>
            <a:r>
              <a:rPr lang="en-US" sz="3200" dirty="0"/>
              <a:t>Results</a:t>
            </a:r>
          </a:p>
        </p:txBody>
      </p:sp>
      <p:sp>
        <p:nvSpPr>
          <p:cNvPr id="3" name="Content Placeholder 2">
            <a:extLst>
              <a:ext uri="{FF2B5EF4-FFF2-40B4-BE49-F238E27FC236}">
                <a16:creationId xmlns:a16="http://schemas.microsoft.com/office/drawing/2014/main" id="{39376E15-836C-4D72-A372-BBEF4A1D014C}"/>
              </a:ext>
            </a:extLst>
          </p:cNvPr>
          <p:cNvSpPr>
            <a:spLocks noGrp="1"/>
          </p:cNvSpPr>
          <p:nvPr>
            <p:ph idx="1"/>
          </p:nvPr>
        </p:nvSpPr>
        <p:spPr>
          <a:xfrm>
            <a:off x="643831" y="2325157"/>
            <a:ext cx="3690425" cy="3854979"/>
          </a:xfrm>
        </p:spPr>
        <p:txBody>
          <a:bodyPr>
            <a:normAutofit/>
          </a:bodyPr>
          <a:lstStyle/>
          <a:p>
            <a:r>
              <a:rPr lang="en-US" sz="1600"/>
              <a:t>In this section, we represent the experiments and tradeoff performed and analyzed over various cache configuration in benchmark – 470.lbm and cpu-type – Minor.</a:t>
            </a:r>
          </a:p>
        </p:txBody>
      </p:sp>
      <p:graphicFrame>
        <p:nvGraphicFramePr>
          <p:cNvPr id="4" name="Chart 3">
            <a:extLst>
              <a:ext uri="{FF2B5EF4-FFF2-40B4-BE49-F238E27FC236}">
                <a16:creationId xmlns:a16="http://schemas.microsoft.com/office/drawing/2014/main" id="{3A798D23-CC7D-44B5-AFB5-1D7B0AB66AFD}"/>
              </a:ext>
            </a:extLst>
          </p:cNvPr>
          <p:cNvGraphicFramePr/>
          <p:nvPr>
            <p:extLst>
              <p:ext uri="{D42A27DB-BD31-4B8C-83A1-F6EECF244321}">
                <p14:modId xmlns:p14="http://schemas.microsoft.com/office/powerpoint/2010/main" val="3469369560"/>
              </p:ext>
            </p:extLst>
          </p:nvPr>
        </p:nvGraphicFramePr>
        <p:xfrm>
          <a:off x="4654296" y="640080"/>
          <a:ext cx="6155736" cy="55881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7417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D384-0679-4862-A0AC-45EE46B0C84A}"/>
              </a:ext>
            </a:extLst>
          </p:cNvPr>
          <p:cNvSpPr>
            <a:spLocks noGrp="1"/>
          </p:cNvSpPr>
          <p:nvPr>
            <p:ph type="title"/>
          </p:nvPr>
        </p:nvSpPr>
        <p:spPr>
          <a:xfrm>
            <a:off x="643831" y="640080"/>
            <a:ext cx="3690425" cy="1363344"/>
          </a:xfrm>
        </p:spPr>
        <p:txBody>
          <a:bodyPr>
            <a:normAutofit/>
          </a:bodyPr>
          <a:lstStyle/>
          <a:p>
            <a:r>
              <a:rPr lang="en-US" sz="3200" dirty="0"/>
              <a:t>Results</a:t>
            </a:r>
          </a:p>
        </p:txBody>
      </p:sp>
      <p:sp>
        <p:nvSpPr>
          <p:cNvPr id="3" name="Content Placeholder 2">
            <a:extLst>
              <a:ext uri="{FF2B5EF4-FFF2-40B4-BE49-F238E27FC236}">
                <a16:creationId xmlns:a16="http://schemas.microsoft.com/office/drawing/2014/main" id="{7072CBB0-A026-40BC-9703-F474FEEA8774}"/>
              </a:ext>
            </a:extLst>
          </p:cNvPr>
          <p:cNvSpPr>
            <a:spLocks noGrp="1"/>
          </p:cNvSpPr>
          <p:nvPr>
            <p:ph idx="1"/>
          </p:nvPr>
        </p:nvSpPr>
        <p:spPr>
          <a:xfrm>
            <a:off x="643831" y="2325157"/>
            <a:ext cx="3690425" cy="3854979"/>
          </a:xfrm>
        </p:spPr>
        <p:txBody>
          <a:bodyPr>
            <a:normAutofit/>
          </a:bodyPr>
          <a:lstStyle/>
          <a:p>
            <a:r>
              <a:rPr lang="en-US" sz="1600"/>
              <a:t>In this section, we represent the experiments and tradeoff performed and analyzed over various cache configuration in benchmark – 470.lbm and cpu-type – TimingSimple.</a:t>
            </a:r>
          </a:p>
        </p:txBody>
      </p:sp>
      <p:graphicFrame>
        <p:nvGraphicFramePr>
          <p:cNvPr id="4" name="Chart 3">
            <a:extLst>
              <a:ext uri="{FF2B5EF4-FFF2-40B4-BE49-F238E27FC236}">
                <a16:creationId xmlns:a16="http://schemas.microsoft.com/office/drawing/2014/main" id="{8DF452A7-8642-4E72-8A88-8B35AD971218}"/>
              </a:ext>
            </a:extLst>
          </p:cNvPr>
          <p:cNvGraphicFramePr/>
          <p:nvPr>
            <p:extLst>
              <p:ext uri="{D42A27DB-BD31-4B8C-83A1-F6EECF244321}">
                <p14:modId xmlns:p14="http://schemas.microsoft.com/office/powerpoint/2010/main" val="2758464990"/>
              </p:ext>
            </p:extLst>
          </p:nvPr>
        </p:nvGraphicFramePr>
        <p:xfrm>
          <a:off x="4654296" y="640080"/>
          <a:ext cx="6155736" cy="55881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4218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6727-BC04-49A6-8B47-E2173B052D6C}"/>
              </a:ext>
            </a:extLst>
          </p:cNvPr>
          <p:cNvSpPr>
            <a:spLocks noGrp="1"/>
          </p:cNvSpPr>
          <p:nvPr>
            <p:ph type="title"/>
          </p:nvPr>
        </p:nvSpPr>
        <p:spPr>
          <a:xfrm>
            <a:off x="643831" y="640080"/>
            <a:ext cx="3690425" cy="1363344"/>
          </a:xfrm>
        </p:spPr>
        <p:txBody>
          <a:bodyPr>
            <a:normAutofit/>
          </a:bodyPr>
          <a:lstStyle/>
          <a:p>
            <a:r>
              <a:rPr lang="en-US" sz="3200" dirty="0"/>
              <a:t>Results</a:t>
            </a:r>
          </a:p>
        </p:txBody>
      </p:sp>
      <p:sp>
        <p:nvSpPr>
          <p:cNvPr id="3" name="Content Placeholder 2">
            <a:extLst>
              <a:ext uri="{FF2B5EF4-FFF2-40B4-BE49-F238E27FC236}">
                <a16:creationId xmlns:a16="http://schemas.microsoft.com/office/drawing/2014/main" id="{FF23185C-043D-4206-A428-34EADB768FDA}"/>
              </a:ext>
            </a:extLst>
          </p:cNvPr>
          <p:cNvSpPr>
            <a:spLocks noGrp="1"/>
          </p:cNvSpPr>
          <p:nvPr>
            <p:ph idx="1"/>
          </p:nvPr>
        </p:nvSpPr>
        <p:spPr>
          <a:xfrm>
            <a:off x="643831" y="2325157"/>
            <a:ext cx="3690425" cy="3854979"/>
          </a:xfrm>
        </p:spPr>
        <p:txBody>
          <a:bodyPr>
            <a:normAutofit/>
          </a:bodyPr>
          <a:lstStyle/>
          <a:p>
            <a:r>
              <a:rPr lang="en-US" sz="1600"/>
              <a:t>In this section, we represent the experiments and tradeoff performed and analyzed over various cache configuration in benchmark – 470.lbm and cpu-type – DerivO3.</a:t>
            </a:r>
          </a:p>
        </p:txBody>
      </p:sp>
      <p:graphicFrame>
        <p:nvGraphicFramePr>
          <p:cNvPr id="4" name="Chart 3">
            <a:extLst>
              <a:ext uri="{FF2B5EF4-FFF2-40B4-BE49-F238E27FC236}">
                <a16:creationId xmlns:a16="http://schemas.microsoft.com/office/drawing/2014/main" id="{5AB84EE6-8E39-4D04-ADA9-BE4B809CC0B2}"/>
              </a:ext>
            </a:extLst>
          </p:cNvPr>
          <p:cNvGraphicFramePr/>
          <p:nvPr>
            <p:extLst>
              <p:ext uri="{D42A27DB-BD31-4B8C-83A1-F6EECF244321}">
                <p14:modId xmlns:p14="http://schemas.microsoft.com/office/powerpoint/2010/main" val="746312106"/>
              </p:ext>
            </p:extLst>
          </p:nvPr>
        </p:nvGraphicFramePr>
        <p:xfrm>
          <a:off x="4654296" y="640080"/>
          <a:ext cx="6155736" cy="55881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7242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F433-4DE5-4962-949E-9D041EA5A63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DA6CCCA-F4D4-43A8-9ABE-555A0B7B50C1}"/>
              </a:ext>
            </a:extLst>
          </p:cNvPr>
          <p:cNvSpPr>
            <a:spLocks noGrp="1"/>
          </p:cNvSpPr>
          <p:nvPr>
            <p:ph idx="1"/>
          </p:nvPr>
        </p:nvSpPr>
        <p:spPr/>
        <p:txBody>
          <a:bodyPr>
            <a:normAutofit fontScale="92500"/>
          </a:bodyPr>
          <a:lstStyle/>
          <a:p>
            <a:r>
              <a:rPr lang="en-US" dirty="0"/>
              <a:t>With the increase in cache size CPI decreases along with the miss rate as more data can be store in the cache at a time. Also, if we increase the cache-line size the value of the CPI decreases. Although these things happen, with such changes cost of the CPU also increases. </a:t>
            </a:r>
          </a:p>
          <a:p>
            <a:r>
              <a:rPr lang="en-US" dirty="0"/>
              <a:t>Therefore, to determine the optimum cache configuration, we created a cost function and evaluation function which tells which configuration is cheapest and the best.</a:t>
            </a:r>
          </a:p>
          <a:p>
            <a:r>
              <a:rPr lang="en-US" dirty="0"/>
              <a:t>Overall for each benchmark, below is the best configuration of CPU and cache configuration.</a:t>
            </a:r>
          </a:p>
          <a:p>
            <a:pPr lvl="1"/>
            <a:r>
              <a:rPr lang="en-US" sz="1500" dirty="0"/>
              <a:t>401.bzip2 -&gt; </a:t>
            </a:r>
            <a:r>
              <a:rPr lang="en-US" sz="1500" dirty="0" err="1"/>
              <a:t>TimingSimpleCPU</a:t>
            </a:r>
            <a:r>
              <a:rPr lang="en-US" sz="1500" dirty="0"/>
              <a:t> (L1 = 64kB, L2 = 2048kB, Cache-Line = 64, L1</a:t>
            </a:r>
            <a:r>
              <a:rPr lang="en-US" sz="1500" baseline="-25000" dirty="0"/>
              <a:t>assoc </a:t>
            </a:r>
            <a:r>
              <a:rPr lang="en-US" sz="1500" dirty="0"/>
              <a:t>= 4, L2</a:t>
            </a:r>
            <a:r>
              <a:rPr lang="en-US" sz="1500" baseline="-25000" dirty="0"/>
              <a:t>assoc</a:t>
            </a:r>
            <a:r>
              <a:rPr lang="en-US" sz="1500" dirty="0"/>
              <a:t> = 4)</a:t>
            </a:r>
          </a:p>
          <a:p>
            <a:pPr lvl="1"/>
            <a:r>
              <a:rPr lang="en-US" sz="1500" dirty="0"/>
              <a:t>429.mcf -&gt; DerivO3CPU (L1 = 64kB, L2 = 2048kB, Cache-Line = 64, L1</a:t>
            </a:r>
            <a:r>
              <a:rPr lang="en-US" sz="1500" baseline="-25000" dirty="0"/>
              <a:t>assoc </a:t>
            </a:r>
            <a:r>
              <a:rPr lang="en-US" sz="1500" dirty="0"/>
              <a:t>= 2, L2</a:t>
            </a:r>
            <a:r>
              <a:rPr lang="en-US" sz="1500" baseline="-25000" dirty="0"/>
              <a:t>assoc</a:t>
            </a:r>
            <a:r>
              <a:rPr lang="en-US" sz="1500" dirty="0"/>
              <a:t> = 4)</a:t>
            </a:r>
          </a:p>
          <a:p>
            <a:pPr lvl="1"/>
            <a:r>
              <a:rPr lang="en-US" sz="1500" dirty="0"/>
              <a:t>456.hmmer -&gt; DerivO3CPU (L1 = 64kB, L2 = 2048kB, Cache-Line = 64, L1</a:t>
            </a:r>
            <a:r>
              <a:rPr lang="en-US" sz="1500" baseline="-25000" dirty="0"/>
              <a:t>assoc </a:t>
            </a:r>
            <a:r>
              <a:rPr lang="en-US" sz="1500" dirty="0"/>
              <a:t>= 4, L2</a:t>
            </a:r>
            <a:r>
              <a:rPr lang="en-US" sz="1500" baseline="-25000" dirty="0"/>
              <a:t>assoc</a:t>
            </a:r>
            <a:r>
              <a:rPr lang="en-US" sz="1500" dirty="0"/>
              <a:t> = 4)</a:t>
            </a:r>
          </a:p>
          <a:p>
            <a:pPr lvl="1"/>
            <a:r>
              <a:rPr lang="en-US" sz="1500" dirty="0"/>
              <a:t>458.sjeng -&gt; DerivO3CPU (L1 = 128kB, L2 = 1024kB, Cache-Line = 64, L1</a:t>
            </a:r>
            <a:r>
              <a:rPr lang="en-US" sz="1500" baseline="-25000" dirty="0"/>
              <a:t>assoc </a:t>
            </a:r>
            <a:r>
              <a:rPr lang="en-US" sz="1500" dirty="0"/>
              <a:t>= 4, L2</a:t>
            </a:r>
            <a:r>
              <a:rPr lang="en-US" sz="1500" baseline="-25000" dirty="0"/>
              <a:t>assoc</a:t>
            </a:r>
            <a:r>
              <a:rPr lang="en-US" sz="1500" dirty="0"/>
              <a:t> = 4)</a:t>
            </a:r>
          </a:p>
          <a:p>
            <a:pPr lvl="1"/>
            <a:r>
              <a:rPr lang="en-US" sz="1500" dirty="0"/>
              <a:t>470.lbm -&gt; DerivO3CPU (L1 = 64kB, L2 = 2048kB, Cache-Line = 64, L1</a:t>
            </a:r>
            <a:r>
              <a:rPr lang="en-US" sz="1500" baseline="-25000" dirty="0"/>
              <a:t>assoc </a:t>
            </a:r>
            <a:r>
              <a:rPr lang="en-US" sz="1500" dirty="0"/>
              <a:t>= 4, L2</a:t>
            </a:r>
            <a:r>
              <a:rPr lang="en-US" sz="1500" baseline="-25000" dirty="0"/>
              <a:t>assoc</a:t>
            </a:r>
            <a:r>
              <a:rPr lang="en-US" sz="1500" dirty="0"/>
              <a:t> = 4)</a:t>
            </a:r>
          </a:p>
          <a:p>
            <a:endParaRPr lang="en-US" dirty="0"/>
          </a:p>
        </p:txBody>
      </p:sp>
    </p:spTree>
    <p:extLst>
      <p:ext uri="{BB962C8B-B14F-4D97-AF65-F5344CB8AC3E}">
        <p14:creationId xmlns:p14="http://schemas.microsoft.com/office/powerpoint/2010/main" val="1435014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9E75-5181-494F-A86F-C283612471B2}"/>
              </a:ext>
            </a:extLst>
          </p:cNvPr>
          <p:cNvSpPr>
            <a:spLocks noGrp="1"/>
          </p:cNvSpPr>
          <p:nvPr>
            <p:ph type="title"/>
          </p:nvPr>
        </p:nvSpPr>
        <p:spPr/>
        <p:txBody>
          <a:bodyPr/>
          <a:lstStyle/>
          <a:p>
            <a:r>
              <a:rPr lang="en-US" dirty="0"/>
              <a:t>References (</a:t>
            </a:r>
            <a:r>
              <a:rPr lang="en-US"/>
              <a:t>Research Articles)</a:t>
            </a:r>
            <a:endParaRPr lang="en-US" dirty="0"/>
          </a:p>
        </p:txBody>
      </p:sp>
      <p:sp>
        <p:nvSpPr>
          <p:cNvPr id="4" name="Rectangle 1">
            <a:extLst>
              <a:ext uri="{FF2B5EF4-FFF2-40B4-BE49-F238E27FC236}">
                <a16:creationId xmlns:a16="http://schemas.microsoft.com/office/drawing/2014/main" id="{619C33BB-0CBD-4A6E-8787-99D3B61F3567}"/>
              </a:ext>
            </a:extLst>
          </p:cNvPr>
          <p:cNvSpPr>
            <a:spLocks noGrp="1" noChangeArrowheads="1"/>
          </p:cNvSpPr>
          <p:nvPr>
            <p:ph idx="1"/>
          </p:nvPr>
        </p:nvSpPr>
        <p:spPr bwMode="auto">
          <a:xfrm>
            <a:off x="1091487" y="2029865"/>
            <a:ext cx="92516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hlinkClick r:id="rId2"/>
              </a:rPr>
              <a:t>http://www.cs.ucr.edu/~gupta/hpca9/HPCA-PDFs/30-jeong.pdf</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b="0" i="0" u="sng" strike="noStrike" cap="none" normalizeH="0" baseline="0" dirty="0">
                <a:ln>
                  <a:noFill/>
                </a:ln>
                <a:solidFill>
                  <a:srgbClr val="954F72"/>
                </a:solidFill>
                <a:effectLst/>
                <a:latin typeface="Arial" panose="020B0604020202020204" pitchFamily="34" charset="0"/>
                <a:ea typeface="Calibri" panose="020F0502020204030204" pitchFamily="34" charset="0"/>
                <a:cs typeface="Arial" panose="020B0604020202020204" pitchFamily="34" charset="0"/>
                <a:hlinkClick r:id="rId3"/>
              </a:rPr>
              <a:t>https://pdfs.semanticscholar.org/8b3c/ba0d289955488ddc022d14050a3786afb8ed.pdf</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b="0" i="0" u="sng" strike="noStrike" cap="none" normalizeH="0" baseline="0" dirty="0">
                <a:ln>
                  <a:noFill/>
                </a:ln>
                <a:solidFill>
                  <a:srgbClr val="954F72"/>
                </a:solidFill>
                <a:effectLst/>
                <a:latin typeface="Arial" panose="020B0604020202020204" pitchFamily="34" charset="0"/>
                <a:ea typeface="Calibri" panose="020F0502020204030204" pitchFamily="34" charset="0"/>
                <a:cs typeface="Arial" panose="020B0604020202020204" pitchFamily="34" charset="0"/>
                <a:hlinkClick r:id="rId4"/>
              </a:rPr>
              <a:t>http://pages.cs.wisc.edu/~markhill/papers/toc89_cpu_cache_associativity.pdf</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hlinkClick r:id="rId5"/>
              </a:rPr>
              <a:t>https://www.diva-portal.org/smash/get/diva2:116965/FULLTEXT01.pdf</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1633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830676-5C19-429F-AB54-E68A43030D08}"/>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400" kern="1200" spc="-50" baseline="0">
                <a:solidFill>
                  <a:srgbClr val="FFFFFF"/>
                </a:solidFill>
                <a:latin typeface="+mj-lt"/>
                <a:ea typeface="+mj-ea"/>
                <a:cs typeface="+mj-cs"/>
              </a:rPr>
              <a:t>THANK YOU</a:t>
            </a:r>
          </a:p>
        </p:txBody>
      </p:sp>
      <p:sp useBgFill="1">
        <p:nvSpPr>
          <p:cNvPr id="15" name="Rectangle 1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BD404BE0-74BA-4C4B-A860-B7F61B57BA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1662" y="484632"/>
            <a:ext cx="5882248" cy="5882248"/>
          </a:xfrm>
          <a:prstGeom prst="rect">
            <a:avLst/>
          </a:prstGeom>
        </p:spPr>
      </p:pic>
      <p:sp>
        <p:nvSpPr>
          <p:cNvPr id="17" name="Rectangle 1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41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BC3D-B2CE-44A0-AE52-DC88183716FE}"/>
              </a:ext>
            </a:extLst>
          </p:cNvPr>
          <p:cNvSpPr>
            <a:spLocks noGrp="1"/>
          </p:cNvSpPr>
          <p:nvPr>
            <p:ph type="title"/>
          </p:nvPr>
        </p:nvSpPr>
        <p:spPr>
          <a:xfrm>
            <a:off x="1261872" y="365760"/>
            <a:ext cx="9692640" cy="942109"/>
          </a:xfrm>
        </p:spPr>
        <p:txBody>
          <a:bodyPr/>
          <a:lstStyle/>
          <a:p>
            <a:r>
              <a:rPr lang="en-US" b="1" dirty="0"/>
              <a:t>Cache</a:t>
            </a:r>
            <a:endParaRPr lang="en-US" dirty="0"/>
          </a:p>
        </p:txBody>
      </p:sp>
      <p:sp>
        <p:nvSpPr>
          <p:cNvPr id="3" name="Content Placeholder 2">
            <a:extLst>
              <a:ext uri="{FF2B5EF4-FFF2-40B4-BE49-F238E27FC236}">
                <a16:creationId xmlns:a16="http://schemas.microsoft.com/office/drawing/2014/main" id="{12D33AEA-801F-4069-91EB-53490926A4F9}"/>
              </a:ext>
            </a:extLst>
          </p:cNvPr>
          <p:cNvSpPr>
            <a:spLocks noGrp="1"/>
          </p:cNvSpPr>
          <p:nvPr>
            <p:ph idx="1"/>
          </p:nvPr>
        </p:nvSpPr>
        <p:spPr>
          <a:xfrm>
            <a:off x="1261872" y="1668088"/>
            <a:ext cx="9692640" cy="4512050"/>
          </a:xfrm>
        </p:spPr>
        <p:txBody>
          <a:bodyPr/>
          <a:lstStyle/>
          <a:p>
            <a:r>
              <a:rPr lang="en-US" dirty="0"/>
              <a:t>In processing, a cache is an equipment or programming segment that stores information with the goal that future solicitations for that information can be served quicker; the information put away in a cache may be the aftereffect of a prior calculation or a duplicate of information put away somewhere else. If predicted output does not matches the actual then CPU needs to execute correct branch of operation which adds extra overhead. </a:t>
            </a:r>
          </a:p>
          <a:p>
            <a:r>
              <a:rPr lang="en-US" dirty="0"/>
              <a:t>. A cache hit happens when the mentioned information can be found in a cache, while a cache miss happens when it can’t.</a:t>
            </a:r>
          </a:p>
          <a:p>
            <a:r>
              <a:rPr lang="en-US" dirty="0"/>
              <a:t>Cache hits are served by perusing information from the cache, which is quicker than recomputing an outcome or perusing from a more slow information store; consequently, the more demands that can be served from the cache, the quicker the framework performs.</a:t>
            </a:r>
          </a:p>
        </p:txBody>
      </p:sp>
    </p:spTree>
    <p:extLst>
      <p:ext uri="{BB962C8B-B14F-4D97-AF65-F5344CB8AC3E}">
        <p14:creationId xmlns:p14="http://schemas.microsoft.com/office/powerpoint/2010/main" val="342576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C7BF-D461-40A9-8232-8AD8AA5586BB}"/>
              </a:ext>
            </a:extLst>
          </p:cNvPr>
          <p:cNvSpPr>
            <a:spLocks noGrp="1"/>
          </p:cNvSpPr>
          <p:nvPr>
            <p:ph type="title"/>
          </p:nvPr>
        </p:nvSpPr>
        <p:spPr/>
        <p:txBody>
          <a:bodyPr/>
          <a:lstStyle/>
          <a:p>
            <a:r>
              <a:rPr lang="en-US" dirty="0"/>
              <a:t>Challenges and Issues</a:t>
            </a:r>
          </a:p>
        </p:txBody>
      </p:sp>
      <p:sp>
        <p:nvSpPr>
          <p:cNvPr id="3" name="Content Placeholder 2">
            <a:extLst>
              <a:ext uri="{FF2B5EF4-FFF2-40B4-BE49-F238E27FC236}">
                <a16:creationId xmlns:a16="http://schemas.microsoft.com/office/drawing/2014/main" id="{52949DC5-8A57-4166-8CE3-404EB26FE1FE}"/>
              </a:ext>
            </a:extLst>
          </p:cNvPr>
          <p:cNvSpPr>
            <a:spLocks noGrp="1"/>
          </p:cNvSpPr>
          <p:nvPr>
            <p:ph idx="1"/>
          </p:nvPr>
        </p:nvSpPr>
        <p:spPr/>
        <p:txBody>
          <a:bodyPr>
            <a:normAutofit/>
          </a:bodyPr>
          <a:lstStyle/>
          <a:p>
            <a:pPr lvl="0"/>
            <a:r>
              <a:rPr lang="en-US" dirty="0"/>
              <a:t>For each benchmark we experimented over a large range of cache configurations. Therefore, to expedite this process we dedicated all 8 cores of our machine to the experiments using the following command.</a:t>
            </a:r>
          </a:p>
          <a:p>
            <a:pPr lvl="1"/>
            <a:r>
              <a:rPr lang="en-US" dirty="0"/>
              <a:t>taskset -</a:t>
            </a:r>
            <a:r>
              <a:rPr lang="en-US" dirty="0" err="1"/>
              <a:t>cuda</a:t>
            </a:r>
            <a:r>
              <a:rPr lang="en-US" dirty="0"/>
              <a:t> 0,1,2,3,4,5,6,7 --parallel -j9 ./final_run_gem5.sh</a:t>
            </a:r>
          </a:p>
          <a:p>
            <a:r>
              <a:rPr lang="en-US" dirty="0"/>
              <a:t>DerivO3CPU and </a:t>
            </a:r>
            <a:r>
              <a:rPr lang="en-US" dirty="0" err="1"/>
              <a:t>MinorCPU</a:t>
            </a:r>
            <a:r>
              <a:rPr lang="en-US" dirty="0"/>
              <a:t> was not simulated in gem5 so while running the SPEC benchmarks we couldn’t find the object files of these executable CPUs for our experiment.</a:t>
            </a:r>
          </a:p>
          <a:p>
            <a:pPr marL="0" indent="0">
              <a:buNone/>
            </a:pPr>
            <a:endParaRPr lang="en-US" dirty="0"/>
          </a:p>
          <a:p>
            <a:endParaRPr lang="en-US" dirty="0"/>
          </a:p>
          <a:p>
            <a:endParaRPr lang="en-US" dirty="0"/>
          </a:p>
          <a:p>
            <a:pPr lvl="0"/>
            <a:endParaRPr lang="en-US" dirty="0"/>
          </a:p>
        </p:txBody>
      </p:sp>
      <p:pic>
        <p:nvPicPr>
          <p:cNvPr id="4" name="Picture 3">
            <a:extLst>
              <a:ext uri="{FF2B5EF4-FFF2-40B4-BE49-F238E27FC236}">
                <a16:creationId xmlns:a16="http://schemas.microsoft.com/office/drawing/2014/main" id="{A25238AE-887D-4802-A767-0881EED6F17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9023" y="4094523"/>
            <a:ext cx="7682068" cy="1772877"/>
          </a:xfrm>
          <a:prstGeom prst="rect">
            <a:avLst/>
          </a:prstGeom>
          <a:noFill/>
          <a:ln>
            <a:noFill/>
          </a:ln>
        </p:spPr>
      </p:pic>
    </p:spTree>
    <p:extLst>
      <p:ext uri="{BB962C8B-B14F-4D97-AF65-F5344CB8AC3E}">
        <p14:creationId xmlns:p14="http://schemas.microsoft.com/office/powerpoint/2010/main" val="352136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52B8-E09D-43CC-933C-AE9A2E7FA97B}"/>
              </a:ext>
            </a:extLst>
          </p:cNvPr>
          <p:cNvSpPr>
            <a:spLocks noGrp="1"/>
          </p:cNvSpPr>
          <p:nvPr>
            <p:ph type="title"/>
          </p:nvPr>
        </p:nvSpPr>
        <p:spPr>
          <a:xfrm>
            <a:off x="4653439" y="365759"/>
            <a:ext cx="6262411" cy="1512201"/>
          </a:xfrm>
        </p:spPr>
        <p:txBody>
          <a:bodyPr>
            <a:normAutofit/>
          </a:bodyPr>
          <a:lstStyle/>
          <a:p>
            <a:r>
              <a:rPr lang="en-US"/>
              <a:t>Challenges and Issues (contd.)</a:t>
            </a:r>
            <a:endParaRPr lang="en-US" dirty="0"/>
          </a:p>
        </p:txBody>
      </p:sp>
      <p:sp>
        <p:nvSpPr>
          <p:cNvPr id="18" name="Rectangle 10">
            <a:extLst>
              <a:ext uri="{FF2B5EF4-FFF2-40B4-BE49-F238E27FC236}">
                <a16:creationId xmlns:a16="http://schemas.microsoft.com/office/drawing/2014/main" id="{35CCACBE-974C-42C6-8234-869C60863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1"/>
            <a:ext cx="4059080" cy="68608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312CDF5-ABB2-4D0E-84D3-2B9E079449D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36848" y="575651"/>
            <a:ext cx="3368564" cy="1372689"/>
          </a:xfrm>
          <a:prstGeom prst="rect">
            <a:avLst/>
          </a:prstGeom>
          <a:noFill/>
        </p:spPr>
      </p:pic>
      <p:sp>
        <p:nvSpPr>
          <p:cNvPr id="3" name="Content Placeholder 2">
            <a:extLst>
              <a:ext uri="{FF2B5EF4-FFF2-40B4-BE49-F238E27FC236}">
                <a16:creationId xmlns:a16="http://schemas.microsoft.com/office/drawing/2014/main" id="{A12078B2-A0D3-4E90-A279-D5DF8C095902}"/>
              </a:ext>
            </a:extLst>
          </p:cNvPr>
          <p:cNvSpPr>
            <a:spLocks noGrp="1"/>
          </p:cNvSpPr>
          <p:nvPr>
            <p:ph idx="1"/>
          </p:nvPr>
        </p:nvSpPr>
        <p:spPr>
          <a:xfrm>
            <a:off x="4653439" y="2005781"/>
            <a:ext cx="6262411" cy="4367587"/>
          </a:xfrm>
        </p:spPr>
        <p:txBody>
          <a:bodyPr>
            <a:normAutofit/>
          </a:bodyPr>
          <a:lstStyle/>
          <a:p>
            <a:r>
              <a:rPr lang="en-US"/>
              <a:t>To fix the above issues we made changes in gem5 in the following files.</a:t>
            </a:r>
          </a:p>
          <a:p>
            <a:pPr lvl="1"/>
            <a:r>
              <a:rPr lang="en-US"/>
              <a:t>gem5/build_opts/X86</a:t>
            </a:r>
          </a:p>
          <a:p>
            <a:pPr lvl="1"/>
            <a:r>
              <a:rPr lang="en-US"/>
              <a:t>gem5/src/cpu/minor/SConscript</a:t>
            </a:r>
          </a:p>
          <a:p>
            <a:pPr lvl="1"/>
            <a:r>
              <a:rPr lang="en-US"/>
              <a:t>gem5/src/cpu/o3/SConscript</a:t>
            </a:r>
          </a:p>
          <a:p>
            <a:pPr lvl="1"/>
            <a:endParaRPr lang="en-US" dirty="0"/>
          </a:p>
        </p:txBody>
      </p:sp>
      <p:pic>
        <p:nvPicPr>
          <p:cNvPr id="4" name="Picture 3">
            <a:extLst>
              <a:ext uri="{FF2B5EF4-FFF2-40B4-BE49-F238E27FC236}">
                <a16:creationId xmlns:a16="http://schemas.microsoft.com/office/drawing/2014/main" id="{628D82EB-44E7-4EF9-9DDE-1B5D22CA5FC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42202" y="2915111"/>
            <a:ext cx="3778633" cy="1241253"/>
          </a:xfrm>
          <a:prstGeom prst="rect">
            <a:avLst/>
          </a:prstGeom>
          <a:noFill/>
        </p:spPr>
      </p:pic>
      <p:pic>
        <p:nvPicPr>
          <p:cNvPr id="5" name="Picture 4">
            <a:extLst>
              <a:ext uri="{FF2B5EF4-FFF2-40B4-BE49-F238E27FC236}">
                <a16:creationId xmlns:a16="http://schemas.microsoft.com/office/drawing/2014/main" id="{609D3E72-A4BA-400A-B167-693D707765DF}"/>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239866" y="5016055"/>
            <a:ext cx="3583988" cy="1017600"/>
          </a:xfrm>
          <a:prstGeom prst="rect">
            <a:avLst/>
          </a:prstGeom>
          <a:noFill/>
        </p:spPr>
      </p:pic>
    </p:spTree>
    <p:extLst>
      <p:ext uri="{BB962C8B-B14F-4D97-AF65-F5344CB8AC3E}">
        <p14:creationId xmlns:p14="http://schemas.microsoft.com/office/powerpoint/2010/main" val="147285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50CD-5C31-48DF-9297-11B081E3930C}"/>
              </a:ext>
            </a:extLst>
          </p:cNvPr>
          <p:cNvSpPr>
            <a:spLocks noGrp="1"/>
          </p:cNvSpPr>
          <p:nvPr>
            <p:ph type="title"/>
          </p:nvPr>
        </p:nvSpPr>
        <p:spPr>
          <a:xfrm>
            <a:off x="7878675" y="640079"/>
            <a:ext cx="3075836" cy="1366141"/>
          </a:xfrm>
        </p:spPr>
        <p:txBody>
          <a:bodyPr>
            <a:normAutofit/>
          </a:bodyPr>
          <a:lstStyle/>
          <a:p>
            <a:r>
              <a:rPr lang="en-US" sz="3200" dirty="0"/>
              <a:t>Modifications and Changes</a:t>
            </a:r>
          </a:p>
        </p:txBody>
      </p:sp>
      <p:pic>
        <p:nvPicPr>
          <p:cNvPr id="5" name="Picture 4">
            <a:extLst>
              <a:ext uri="{FF2B5EF4-FFF2-40B4-BE49-F238E27FC236}">
                <a16:creationId xmlns:a16="http://schemas.microsoft.com/office/drawing/2014/main" id="{2445C266-B04B-4C0F-BB2D-00798058938D}"/>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79816" y="1910186"/>
            <a:ext cx="7574820" cy="3340686"/>
          </a:xfrm>
          <a:prstGeom prst="rect">
            <a:avLst/>
          </a:prstGeom>
          <a:noFill/>
        </p:spPr>
      </p:pic>
      <p:sp>
        <p:nvSpPr>
          <p:cNvPr id="3" name="Content Placeholder 2">
            <a:extLst>
              <a:ext uri="{FF2B5EF4-FFF2-40B4-BE49-F238E27FC236}">
                <a16:creationId xmlns:a16="http://schemas.microsoft.com/office/drawing/2014/main" id="{63D63598-8FBF-4EA7-9EE5-66BFC469C657}"/>
              </a:ext>
            </a:extLst>
          </p:cNvPr>
          <p:cNvSpPr>
            <a:spLocks noGrp="1"/>
          </p:cNvSpPr>
          <p:nvPr>
            <p:ph idx="1"/>
          </p:nvPr>
        </p:nvSpPr>
        <p:spPr>
          <a:xfrm>
            <a:off x="7878675" y="2325157"/>
            <a:ext cx="3075836" cy="3854979"/>
          </a:xfrm>
        </p:spPr>
        <p:txBody>
          <a:bodyPr>
            <a:normAutofit/>
          </a:bodyPr>
          <a:lstStyle/>
          <a:p>
            <a:r>
              <a:rPr lang="en-US" sz="1400"/>
              <a:t>We made changes in shell as per the project guidelines to run all the benchmarks for their respective cache sizes and associativity and CPU type. </a:t>
            </a:r>
          </a:p>
          <a:p>
            <a:r>
              <a:rPr lang="en-US" sz="1400"/>
              <a:t>To automate the process we have written a shell code along with the changes as mentioned above to perform the said experiments over different combinations of cache sizes , associativity and CPU type. Changes are given below</a:t>
            </a:r>
          </a:p>
          <a:p>
            <a:r>
              <a:rPr lang="en-US" sz="1400" b="1"/>
              <a:t>401.bzip2</a:t>
            </a:r>
            <a:endParaRPr lang="en-US" sz="1400"/>
          </a:p>
          <a:p>
            <a:endParaRPr lang="en-US" sz="1400"/>
          </a:p>
        </p:txBody>
      </p:sp>
    </p:spTree>
    <p:extLst>
      <p:ext uri="{BB962C8B-B14F-4D97-AF65-F5344CB8AC3E}">
        <p14:creationId xmlns:p14="http://schemas.microsoft.com/office/powerpoint/2010/main" val="6508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B06D-24AC-4396-AFED-59477CF7B58D}"/>
              </a:ext>
            </a:extLst>
          </p:cNvPr>
          <p:cNvSpPr>
            <a:spLocks noGrp="1"/>
          </p:cNvSpPr>
          <p:nvPr>
            <p:ph type="title"/>
          </p:nvPr>
        </p:nvSpPr>
        <p:spPr>
          <a:xfrm>
            <a:off x="5120050" y="640081"/>
            <a:ext cx="5842918" cy="1325562"/>
          </a:xfrm>
        </p:spPr>
        <p:txBody>
          <a:bodyPr>
            <a:normAutofit/>
          </a:bodyPr>
          <a:lstStyle/>
          <a:p>
            <a:r>
              <a:rPr lang="en-US" dirty="0"/>
              <a:t>Modifications and Changes (contd.)</a:t>
            </a:r>
          </a:p>
        </p:txBody>
      </p:sp>
      <p:pic>
        <p:nvPicPr>
          <p:cNvPr id="7" name="Picture 6">
            <a:extLst>
              <a:ext uri="{FF2B5EF4-FFF2-40B4-BE49-F238E27FC236}">
                <a16:creationId xmlns:a16="http://schemas.microsoft.com/office/drawing/2014/main" id="{57DA68E2-417B-4E4B-A763-4D6BF40BC977}"/>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33999" y="1490435"/>
            <a:ext cx="4019312" cy="1778545"/>
          </a:xfrm>
          <a:prstGeom prst="rect">
            <a:avLst/>
          </a:prstGeom>
          <a:noFill/>
        </p:spPr>
      </p:pic>
      <p:sp>
        <p:nvSpPr>
          <p:cNvPr id="3" name="Content Placeholder 2">
            <a:extLst>
              <a:ext uri="{FF2B5EF4-FFF2-40B4-BE49-F238E27FC236}">
                <a16:creationId xmlns:a16="http://schemas.microsoft.com/office/drawing/2014/main" id="{65D2160B-3EB6-425C-9F7A-90EEE9B5DC86}"/>
              </a:ext>
            </a:extLst>
          </p:cNvPr>
          <p:cNvSpPr>
            <a:spLocks noGrp="1"/>
          </p:cNvSpPr>
          <p:nvPr>
            <p:ph idx="1"/>
          </p:nvPr>
        </p:nvSpPr>
        <p:spPr>
          <a:xfrm>
            <a:off x="5120050" y="2301554"/>
            <a:ext cx="5860811" cy="3878583"/>
          </a:xfrm>
        </p:spPr>
        <p:txBody>
          <a:bodyPr>
            <a:normAutofit/>
          </a:bodyPr>
          <a:lstStyle/>
          <a:p>
            <a:r>
              <a:rPr lang="en-US" b="1" dirty="0"/>
              <a:t>429.mcf</a:t>
            </a:r>
          </a:p>
          <a:p>
            <a:endParaRPr lang="en-US" b="1" dirty="0"/>
          </a:p>
          <a:p>
            <a:endParaRPr lang="en-US" b="1" dirty="0"/>
          </a:p>
          <a:p>
            <a:endParaRPr lang="en-US" dirty="0"/>
          </a:p>
          <a:p>
            <a:r>
              <a:rPr lang="en-US" b="1" dirty="0"/>
              <a:t>456.hmmer</a:t>
            </a:r>
            <a:endParaRPr lang="en-US" dirty="0"/>
          </a:p>
          <a:p>
            <a:endParaRPr lang="en-US" dirty="0"/>
          </a:p>
        </p:txBody>
      </p:sp>
      <p:sp>
        <p:nvSpPr>
          <p:cNvPr id="12" name="Rectangle 11">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3793DDC6-E505-40AF-98AC-66B8C35CF155}"/>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33999" y="3589021"/>
            <a:ext cx="4019312" cy="1668014"/>
          </a:xfrm>
          <a:prstGeom prst="rect">
            <a:avLst/>
          </a:prstGeom>
          <a:noFill/>
        </p:spPr>
      </p:pic>
    </p:spTree>
    <p:extLst>
      <p:ext uri="{BB962C8B-B14F-4D97-AF65-F5344CB8AC3E}">
        <p14:creationId xmlns:p14="http://schemas.microsoft.com/office/powerpoint/2010/main" val="171863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483D-499E-4D8A-ABA5-F6EA836724ED}"/>
              </a:ext>
            </a:extLst>
          </p:cNvPr>
          <p:cNvSpPr>
            <a:spLocks noGrp="1"/>
          </p:cNvSpPr>
          <p:nvPr>
            <p:ph type="title"/>
          </p:nvPr>
        </p:nvSpPr>
        <p:spPr>
          <a:xfrm>
            <a:off x="5120050" y="640081"/>
            <a:ext cx="5842918" cy="1325562"/>
          </a:xfrm>
        </p:spPr>
        <p:txBody>
          <a:bodyPr>
            <a:normAutofit/>
          </a:bodyPr>
          <a:lstStyle/>
          <a:p>
            <a:r>
              <a:rPr lang="en-US" dirty="0"/>
              <a:t>Modifications and Changes (contd.)</a:t>
            </a:r>
          </a:p>
        </p:txBody>
      </p:sp>
      <p:pic>
        <p:nvPicPr>
          <p:cNvPr id="9" name="Picture 8">
            <a:extLst>
              <a:ext uri="{FF2B5EF4-FFF2-40B4-BE49-F238E27FC236}">
                <a16:creationId xmlns:a16="http://schemas.microsoft.com/office/drawing/2014/main" id="{0BA8B7D4-A1E4-4615-A6B8-5497593327A7}"/>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33999" y="1430145"/>
            <a:ext cx="4019312" cy="1838835"/>
          </a:xfrm>
          <a:prstGeom prst="rect">
            <a:avLst/>
          </a:prstGeom>
          <a:noFill/>
        </p:spPr>
      </p:pic>
      <p:sp>
        <p:nvSpPr>
          <p:cNvPr id="3" name="Content Placeholder 2">
            <a:extLst>
              <a:ext uri="{FF2B5EF4-FFF2-40B4-BE49-F238E27FC236}">
                <a16:creationId xmlns:a16="http://schemas.microsoft.com/office/drawing/2014/main" id="{651B948D-5393-4300-88A1-B85B78F15332}"/>
              </a:ext>
            </a:extLst>
          </p:cNvPr>
          <p:cNvSpPr>
            <a:spLocks noGrp="1"/>
          </p:cNvSpPr>
          <p:nvPr>
            <p:ph idx="1"/>
          </p:nvPr>
        </p:nvSpPr>
        <p:spPr>
          <a:xfrm>
            <a:off x="5120050" y="2301554"/>
            <a:ext cx="5860811" cy="3878583"/>
          </a:xfrm>
        </p:spPr>
        <p:txBody>
          <a:bodyPr>
            <a:normAutofit/>
          </a:bodyPr>
          <a:lstStyle/>
          <a:p>
            <a:r>
              <a:rPr lang="en-US" b="1" dirty="0"/>
              <a:t>458.sjeng</a:t>
            </a:r>
            <a:endParaRPr lang="en-US" dirty="0"/>
          </a:p>
          <a:p>
            <a:endParaRPr lang="en-US" dirty="0"/>
          </a:p>
          <a:p>
            <a:endParaRPr lang="en-US" dirty="0"/>
          </a:p>
          <a:p>
            <a:r>
              <a:rPr lang="en-US" b="1" dirty="0"/>
              <a:t>470.lbm</a:t>
            </a:r>
            <a:endParaRPr lang="en-US" dirty="0"/>
          </a:p>
          <a:p>
            <a:endParaRPr lang="en-US" dirty="0"/>
          </a:p>
        </p:txBody>
      </p:sp>
      <p:sp>
        <p:nvSpPr>
          <p:cNvPr id="14" name="Rectangle 13">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A1CCB0D0-7715-401C-8712-CF8C9EEC3484}"/>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33999" y="3589021"/>
            <a:ext cx="4019312" cy="1828786"/>
          </a:xfrm>
          <a:prstGeom prst="rect">
            <a:avLst/>
          </a:prstGeom>
          <a:noFill/>
        </p:spPr>
      </p:pic>
    </p:spTree>
    <p:extLst>
      <p:ext uri="{BB962C8B-B14F-4D97-AF65-F5344CB8AC3E}">
        <p14:creationId xmlns:p14="http://schemas.microsoft.com/office/powerpoint/2010/main" val="7131176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1847</Words>
  <Application>Microsoft Office PowerPoint</Application>
  <PresentationFormat>Widescreen</PresentationFormat>
  <Paragraphs>150</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Century Schoolbook</vt:lpstr>
      <vt:lpstr>Wingdings 2</vt:lpstr>
      <vt:lpstr>View</vt:lpstr>
      <vt:lpstr>Computer Architecture Project 2</vt:lpstr>
      <vt:lpstr>Introduction</vt:lpstr>
      <vt:lpstr>Gem 5</vt:lpstr>
      <vt:lpstr>Cache</vt:lpstr>
      <vt:lpstr>Challenges and Issues</vt:lpstr>
      <vt:lpstr>Challenges and Issues (contd.)</vt:lpstr>
      <vt:lpstr>Modifications and Changes</vt:lpstr>
      <vt:lpstr>Modifications and Changes (contd.)</vt:lpstr>
      <vt:lpstr>Modifications and Changes (contd.)</vt:lpstr>
      <vt:lpstr>Stats File generated</vt:lpstr>
      <vt:lpstr>Stats File generated (contd) </vt:lpstr>
      <vt:lpstr>Stats File generated (contd) </vt:lpstr>
      <vt:lpstr>Cost Function</vt:lpstr>
      <vt:lpstr>Cost Function (contd)</vt:lpstr>
      <vt:lpstr>Evaluating Function</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Results</vt:lpstr>
      <vt:lpstr>Results</vt:lpstr>
      <vt:lpstr>Results</vt:lpstr>
      <vt:lpstr>Results</vt:lpstr>
      <vt:lpstr>Results</vt:lpstr>
      <vt:lpstr>Results</vt:lpstr>
      <vt:lpstr>Results</vt:lpstr>
      <vt:lpstr>Results</vt:lpstr>
      <vt:lpstr>Results</vt:lpstr>
      <vt:lpstr>Conclusion</vt:lpstr>
      <vt:lpstr>References (Research Articles)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Project 2</dc:title>
  <dc:creator>Anmol Gautam</dc:creator>
  <cp:lastModifiedBy>Anmol Gautam</cp:lastModifiedBy>
  <cp:revision>2</cp:revision>
  <dcterms:created xsi:type="dcterms:W3CDTF">2019-11-28T04:41:22Z</dcterms:created>
  <dcterms:modified xsi:type="dcterms:W3CDTF">2019-11-28T04:42:49Z</dcterms:modified>
</cp:coreProperties>
</file>