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20" r:id="rId2"/>
    <p:sldId id="339" r:id="rId3"/>
    <p:sldId id="340" r:id="rId4"/>
    <p:sldId id="341" r:id="rId5"/>
    <p:sldId id="342" r:id="rId6"/>
    <p:sldId id="343" r:id="rId7"/>
    <p:sldId id="325" r:id="rId8"/>
    <p:sldId id="344" r:id="rId9"/>
    <p:sldId id="326" r:id="rId10"/>
    <p:sldId id="346" r:id="rId11"/>
    <p:sldId id="347" r:id="rId12"/>
    <p:sldId id="345" r:id="rId13"/>
    <p:sldId id="327" r:id="rId14"/>
    <p:sldId id="330" r:id="rId15"/>
    <p:sldId id="331" r:id="rId16"/>
    <p:sldId id="332" r:id="rId17"/>
    <p:sldId id="333" r:id="rId18"/>
    <p:sldId id="334" r:id="rId19"/>
    <p:sldId id="32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9D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2" autoAdjust="0"/>
    <p:restoredTop sz="73843" autoAdjust="0"/>
  </p:normalViewPr>
  <p:slideViewPr>
    <p:cSldViewPr snapToGrid="0" snapToObjects="1" showGuides="1">
      <p:cViewPr>
        <p:scale>
          <a:sx n="64" d="100"/>
          <a:sy n="64" d="100"/>
        </p:scale>
        <p:origin x="-127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12/16/2018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12/16/2018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vi.wikipedia.org/w/index.php?title=Pseudorandomness&amp;action=edit&amp;redlink=1" TargetMode="External"/><Relationship Id="rId3" Type="http://schemas.openxmlformats.org/officeDocument/2006/relationships/hyperlink" Target="https://vi.wikipedia.org/wiki/Thu%E1%BA%ADt_to%C3%A1n" TargetMode="External"/><Relationship Id="rId7" Type="http://schemas.openxmlformats.org/officeDocument/2006/relationships/hyperlink" Target="https://vi.wikipedia.org/w/index.php?title=Hardware_random_number_generator&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vi.wikipedia.org/w/index.php?title=Random_seed&amp;action=edit&amp;redlink=1" TargetMode="External"/><Relationship Id="rId5" Type="http://schemas.openxmlformats.org/officeDocument/2006/relationships/hyperlink" Target="https://vi.wikipedia.org/wiki/Ng%E1%BA%ABu_nhi%C3%AAn" TargetMode="External"/><Relationship Id="rId4" Type="http://schemas.openxmlformats.org/officeDocument/2006/relationships/hyperlink" Target="https://vi.wikipedia.org/w/index.php?title=Random_number_generation&amp;action=edit&amp;redlink=1" TargetMode="External"/><Relationship Id="rId9" Type="http://schemas.openxmlformats.org/officeDocument/2006/relationships/hyperlink" Target="https://vi.wikipedia.org/wiki/B%E1%BB%99_sinh_s%E1%BB%91_gi%E1%BA%A3_ng%E1%BA%ABu_nhi%C3%AAn#cite_note-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
            </a:r>
            <a:br>
              <a:rPr lang="vi-VN" dirty="0" smtClean="0"/>
            </a:br>
            <a:r>
              <a:rPr lang="vi-VN" sz="1200" b="0" i="0" kern="1200" dirty="0" smtClean="0">
                <a:solidFill>
                  <a:schemeClr val="tx1"/>
                </a:solidFill>
                <a:effectLst/>
                <a:latin typeface="+mn-lt"/>
                <a:ea typeface="+mn-ea"/>
                <a:cs typeface="+mn-cs"/>
              </a:rPr>
              <a:t>Lấy mẫu là một quá trình được sử dụng trong phân tích thống kê, trong đó một số lượng quan sát được xác định trước được lấy từ một dân số lớn hơn. Phương pháp được sử dụng để lấy mẫu từ dân số lớn hơn phụ thuộc vào loại phân tích được thực hiện nhưng có thể bao gồm lấy mẫu ngẫu nhiên đơn giản hoặc lấy mẫu có hệ thống.</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7</a:t>
            </a:fld>
            <a:endParaRPr lang="en-US"/>
          </a:p>
        </p:txBody>
      </p:sp>
    </p:spTree>
    <p:extLst>
      <p:ext uri="{BB962C8B-B14F-4D97-AF65-F5344CB8AC3E}">
        <p14:creationId xmlns:p14="http://schemas.microsoft.com/office/powerpoint/2010/main" val="154432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random number generator is necessary to create random samples for a computer simulation. </a:t>
            </a:r>
          </a:p>
          <a:p>
            <a:r>
              <a:rPr lang="en-GB" dirty="0" smtClean="0"/>
              <a:t>A random number generator is a mathematical function that generate a sequence of numbers.</a:t>
            </a:r>
          </a:p>
          <a:p>
            <a:r>
              <a:rPr lang="da-DK" dirty="0" smtClean="0"/>
              <a:t>Xi + 1 = aXi (mod m).*</a:t>
            </a:r>
          </a:p>
          <a:p>
            <a:r>
              <a:rPr lang="en-GB" dirty="0" smtClean="0"/>
              <a:t>• The designation pseudo-random numbers is sometimes used to stress that the sequence of numbers is actually deterministic. </a:t>
            </a:r>
          </a:p>
          <a:p>
            <a:r>
              <a:rPr lang="en-GB" dirty="0" smtClean="0"/>
              <a:t>• One method to make it more or less impossible to predict a sequence of pseudo-random numbers it to use the internal clock of the computer as seed. </a:t>
            </a:r>
          </a:p>
          <a:p>
            <a:r>
              <a:rPr lang="en-GB" dirty="0" smtClean="0"/>
              <a:t>• An advantage of pseudo-random numbers is that a simulation can be recreated by using the same seed again.</a:t>
            </a:r>
          </a:p>
          <a:p>
            <a:r>
              <a:rPr lang="en-GB" dirty="0" smtClean="0"/>
              <a:t>A good random number generator will generate a sequence of random numbers which </a:t>
            </a:r>
          </a:p>
          <a:p>
            <a:r>
              <a:rPr lang="en-GB" dirty="0" smtClean="0"/>
              <a:t>• is as long as possible (before it repeats itself) </a:t>
            </a:r>
          </a:p>
          <a:p>
            <a:r>
              <a:rPr lang="en-GB" dirty="0" smtClean="0"/>
              <a:t>• is distributed as close to a U(0, 1)-distribution as possible </a:t>
            </a:r>
          </a:p>
          <a:p>
            <a:r>
              <a:rPr lang="en-GB" dirty="0" smtClean="0"/>
              <a:t>• has a negligible correlation between the numbers in the sequence.</a:t>
            </a:r>
          </a:p>
          <a:p>
            <a:r>
              <a:rPr lang="en-GB" dirty="0" smtClean="0"/>
              <a:t>How do we generate the inputs Y to a computer simulation? </a:t>
            </a:r>
          </a:p>
          <a:p>
            <a:r>
              <a:rPr lang="en-GB" dirty="0" smtClean="0"/>
              <a:t>• A pseudo-random number generator provides U(0, 1)-distributed random numbers. </a:t>
            </a:r>
          </a:p>
          <a:p>
            <a:r>
              <a:rPr lang="en-GB" dirty="0" smtClean="0"/>
              <a:t>• Y generally has some other distribution. There are several methods to transform U(0, 1)- distributed random numbers to an arbitrary distribution. In this course we will use the inverse transform method. </a:t>
            </a:r>
            <a:endParaRPr lang="en-GB" dirty="0"/>
          </a:p>
        </p:txBody>
      </p:sp>
      <p:sp>
        <p:nvSpPr>
          <p:cNvPr id="4" name="Slide Number Placeholder 3"/>
          <p:cNvSpPr>
            <a:spLocks noGrp="1"/>
          </p:cNvSpPr>
          <p:nvPr>
            <p:ph type="sldNum" sz="quarter" idx="10"/>
          </p:nvPr>
        </p:nvSpPr>
        <p:spPr/>
        <p:txBody>
          <a:bodyPr/>
          <a:lstStyle/>
          <a:p>
            <a:fld id="{2EBD4566-C949-D649-90FE-6ADEEDE0F876}" type="slidenum">
              <a:rPr lang="en-US" smtClean="0"/>
              <a:t>9</a:t>
            </a:fld>
            <a:endParaRPr lang="en-US"/>
          </a:p>
        </p:txBody>
      </p:sp>
    </p:spTree>
    <p:extLst>
      <p:ext uri="{BB962C8B-B14F-4D97-AF65-F5344CB8AC3E}">
        <p14:creationId xmlns:p14="http://schemas.microsoft.com/office/powerpoint/2010/main" val="2157181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smtClean="0">
                <a:solidFill>
                  <a:schemeClr val="tx1"/>
                </a:solidFill>
                <a:effectLst/>
                <a:latin typeface="+mn-lt"/>
                <a:ea typeface="+mn-ea"/>
                <a:cs typeface="+mn-cs"/>
              </a:rPr>
              <a:t>Bộ sinh số giả ngẫu nhiên</a:t>
            </a:r>
            <a:r>
              <a:rPr lang="vi-VN" sz="1200" b="0" i="0" kern="1200" dirty="0" smtClean="0">
                <a:solidFill>
                  <a:schemeClr val="tx1"/>
                </a:solidFill>
                <a:effectLst/>
                <a:latin typeface="+mn-lt"/>
                <a:ea typeface="+mn-ea"/>
                <a:cs typeface="+mn-cs"/>
              </a:rPr>
              <a:t> (pseudorandom number generator - </a:t>
            </a:r>
            <a:r>
              <a:rPr lang="vi-VN" sz="1200" b="1" i="0" kern="1200" dirty="0" smtClean="0">
                <a:solidFill>
                  <a:schemeClr val="tx1"/>
                </a:solidFill>
                <a:effectLst/>
                <a:latin typeface="+mn-lt"/>
                <a:ea typeface="+mn-ea"/>
                <a:cs typeface="+mn-cs"/>
              </a:rPr>
              <a:t>PRNG</a:t>
            </a:r>
            <a:r>
              <a:rPr lang="vi-VN" sz="1200" b="0" i="0" kern="1200" dirty="0" smtClean="0">
                <a:solidFill>
                  <a:schemeClr val="tx1"/>
                </a:solidFill>
                <a:effectLst/>
                <a:latin typeface="+mn-lt"/>
                <a:ea typeface="+mn-ea"/>
                <a:cs typeface="+mn-cs"/>
              </a:rPr>
              <a:t>), còn được gọi là b</a:t>
            </a:r>
            <a:r>
              <a:rPr lang="vi-VN" sz="1200" b="1" i="0" kern="1200" dirty="0" smtClean="0">
                <a:solidFill>
                  <a:schemeClr val="tx1"/>
                </a:solidFill>
                <a:effectLst/>
                <a:latin typeface="+mn-lt"/>
                <a:ea typeface="+mn-ea"/>
                <a:cs typeface="+mn-cs"/>
              </a:rPr>
              <a:t>ộ sinh bit ngẫu nhiên tất định</a:t>
            </a:r>
            <a:r>
              <a:rPr lang="vi-VN" sz="1200" b="0" i="0" kern="1200" dirty="0" smtClean="0">
                <a:solidFill>
                  <a:schemeClr val="tx1"/>
                </a:solidFill>
                <a:effectLst/>
                <a:latin typeface="+mn-lt"/>
                <a:ea typeface="+mn-ea"/>
                <a:cs typeface="+mn-cs"/>
              </a:rPr>
              <a:t> (</a:t>
            </a:r>
            <a:r>
              <a:rPr lang="vi-VN" sz="1200" b="1" i="0" kern="1200" dirty="0" smtClean="0">
                <a:solidFill>
                  <a:schemeClr val="tx1"/>
                </a:solidFill>
                <a:effectLst/>
                <a:latin typeface="+mn-lt"/>
                <a:ea typeface="+mn-ea"/>
                <a:cs typeface="+mn-cs"/>
              </a:rPr>
              <a:t>DRBG</a:t>
            </a:r>
            <a:r>
              <a:rPr lang="vi-VN" sz="1200" b="0" i="0" kern="1200" dirty="0" smtClean="0">
                <a:solidFill>
                  <a:schemeClr val="tx1"/>
                </a:solidFill>
                <a:effectLst/>
                <a:latin typeface="+mn-lt"/>
                <a:ea typeface="+mn-ea"/>
                <a:cs typeface="+mn-cs"/>
              </a:rPr>
              <a:t>), là </a:t>
            </a:r>
            <a:r>
              <a:rPr lang="vi-VN" sz="1200" b="0" i="0" u="none" strike="noStrike" kern="1200" dirty="0" smtClean="0">
                <a:solidFill>
                  <a:schemeClr val="tx1"/>
                </a:solidFill>
                <a:effectLst/>
                <a:latin typeface="+mn-lt"/>
                <a:ea typeface="+mn-ea"/>
                <a:cs typeface="+mn-cs"/>
                <a:hlinkClick r:id="rId3" tooltip="Thuật toán"/>
              </a:rPr>
              <a:t>thuật toán</a:t>
            </a:r>
            <a:r>
              <a:rPr lang="vi-VN" sz="1200" b="0" i="0" kern="1200" dirty="0" smtClean="0">
                <a:solidFill>
                  <a:schemeClr val="tx1"/>
                </a:solidFill>
                <a:effectLst/>
                <a:latin typeface="+mn-lt"/>
                <a:ea typeface="+mn-ea"/>
                <a:cs typeface="+mn-cs"/>
              </a:rPr>
              <a:t> sinh ra chuỗi các số có các thuộc tính gần như thuộc tính của chuỗi </a:t>
            </a:r>
            <a:r>
              <a:rPr lang="vi-VN" sz="1200" b="0" i="0" u="none" strike="noStrike" kern="1200" dirty="0" smtClean="0">
                <a:solidFill>
                  <a:schemeClr val="tx1"/>
                </a:solidFill>
                <a:effectLst/>
                <a:latin typeface="+mn-lt"/>
                <a:ea typeface="+mn-ea"/>
                <a:cs typeface="+mn-cs"/>
                <a:hlinkClick r:id="rId4" tooltip="Random number generation (trang chưa được viết)"/>
              </a:rPr>
              <a:t>số ngẫu nhiên</a:t>
            </a:r>
            <a:r>
              <a:rPr lang="vi-VN" sz="1200" b="0" i="0" kern="1200" dirty="0" smtClean="0">
                <a:solidFill>
                  <a:schemeClr val="tx1"/>
                </a:solidFill>
                <a:effectLst/>
                <a:latin typeface="+mn-lt"/>
                <a:ea typeface="+mn-ea"/>
                <a:cs typeface="+mn-cs"/>
              </a:rPr>
              <a:t>. Chuỗi sinh ra từ </a:t>
            </a:r>
            <a:r>
              <a:rPr lang="vi-VN" sz="1200" b="0" i="1" kern="1200" dirty="0" smtClean="0">
                <a:solidFill>
                  <a:schemeClr val="tx1"/>
                </a:solidFill>
                <a:effectLst/>
                <a:latin typeface="+mn-lt"/>
                <a:ea typeface="+mn-ea"/>
                <a:cs typeface="+mn-cs"/>
              </a:rPr>
              <a:t>bộ sinh số giả ngẫu nhiên</a:t>
            </a:r>
            <a:r>
              <a:rPr lang="vi-VN" sz="1200" b="0" i="0" kern="1200" dirty="0" smtClean="0">
                <a:solidFill>
                  <a:schemeClr val="tx1"/>
                </a:solidFill>
                <a:effectLst/>
                <a:latin typeface="+mn-lt"/>
                <a:ea typeface="+mn-ea"/>
                <a:cs typeface="+mn-cs"/>
              </a:rPr>
              <a:t> không thực sự là </a:t>
            </a:r>
            <a:r>
              <a:rPr lang="vi-VN" sz="1200" b="0" i="0" u="none" strike="noStrike" kern="1200" dirty="0" smtClean="0">
                <a:solidFill>
                  <a:schemeClr val="tx1"/>
                </a:solidFill>
                <a:effectLst/>
                <a:latin typeface="+mn-lt"/>
                <a:ea typeface="+mn-ea"/>
                <a:cs typeface="+mn-cs"/>
                <a:hlinkClick r:id="rId5" tooltip="Ngẫu nhiên"/>
              </a:rPr>
              <a:t>ngẫu nhiên</a:t>
            </a:r>
            <a:r>
              <a:rPr lang="vi-VN" sz="1200" b="0" i="0" kern="1200" dirty="0" smtClean="0">
                <a:solidFill>
                  <a:schemeClr val="tx1"/>
                </a:solidFill>
                <a:effectLst/>
                <a:latin typeface="+mn-lt"/>
                <a:ea typeface="+mn-ea"/>
                <a:cs typeface="+mn-cs"/>
              </a:rPr>
              <a:t>, do nó hoàn toàn được xác định từ giá trị khởi đầu, được gọi là </a:t>
            </a:r>
            <a:r>
              <a:rPr lang="vi-VN" sz="1200" b="1" i="0" kern="1200" dirty="0" smtClean="0">
                <a:solidFill>
                  <a:schemeClr val="tx1"/>
                </a:solidFill>
                <a:effectLst/>
                <a:latin typeface="+mn-lt"/>
                <a:ea typeface="+mn-ea"/>
                <a:cs typeface="+mn-cs"/>
              </a:rPr>
              <a:t>nguồn</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6" tooltip="Random seed (trang chưa được viết)"/>
              </a:rPr>
              <a:t>seed</a:t>
            </a:r>
            <a:r>
              <a:rPr lang="vi-VN" sz="1200" b="0" i="0" kern="1200" dirty="0" smtClean="0">
                <a:solidFill>
                  <a:schemeClr val="tx1"/>
                </a:solidFill>
                <a:effectLst/>
                <a:latin typeface="+mn-lt"/>
                <a:ea typeface="+mn-ea"/>
                <a:cs typeface="+mn-cs"/>
              </a:rPr>
              <a:t>) của nó (mà giá trị này có thể hoàn toàn là ngẫu nhiên). Mặc dù chuỗi gần ngẫu nhiên này gần giống với chuỗi được sinh ra bằng </a:t>
            </a:r>
            <a:r>
              <a:rPr lang="vi-VN" sz="1200" b="0" i="0" u="none" strike="noStrike" kern="1200" dirty="0" smtClean="0">
                <a:solidFill>
                  <a:schemeClr val="tx1"/>
                </a:solidFill>
                <a:effectLst/>
                <a:latin typeface="+mn-lt"/>
                <a:ea typeface="+mn-ea"/>
                <a:cs typeface="+mn-cs"/>
                <a:hlinkClick r:id="rId7" tooltip="Hardware random number generator (trang chưa được viết)"/>
              </a:rPr>
              <a:t>bộ sinh số ngẫu nhiên phần cứng,</a:t>
            </a:r>
            <a:r>
              <a:rPr lang="vi-VN" sz="1200" b="0" i="0" kern="1200" dirty="0" smtClean="0">
                <a:solidFill>
                  <a:schemeClr val="tx1"/>
                </a:solidFill>
                <a:effectLst/>
                <a:latin typeface="+mn-lt"/>
                <a:ea typeface="+mn-ea"/>
                <a:cs typeface="+mn-cs"/>
              </a:rPr>
              <a:t> </a:t>
            </a:r>
            <a:r>
              <a:rPr lang="vi-VN" sz="1200" b="0" i="1" kern="1200" dirty="0" smtClean="0">
                <a:solidFill>
                  <a:schemeClr val="tx1"/>
                </a:solidFill>
                <a:effectLst/>
                <a:latin typeface="+mn-lt"/>
                <a:ea typeface="+mn-ea"/>
                <a:cs typeface="+mn-cs"/>
              </a:rPr>
              <a:t>bộ sinh số </a:t>
            </a:r>
            <a:r>
              <a:rPr lang="vi-VN" sz="1200" b="0" i="1" u="none" strike="noStrike" kern="1200" dirty="0" smtClean="0">
                <a:solidFill>
                  <a:schemeClr val="tx1"/>
                </a:solidFill>
                <a:effectLst/>
                <a:latin typeface="+mn-lt"/>
                <a:ea typeface="+mn-ea"/>
                <a:cs typeface="+mn-cs"/>
                <a:hlinkClick r:id="rId8" tooltip="Pseudorandomness (trang chưa được viết)"/>
              </a:rPr>
              <a:t>giả ngẫu nhiên</a:t>
            </a:r>
            <a:r>
              <a:rPr lang="vi-VN" sz="1200" b="0" i="0" kern="1200" dirty="0" smtClean="0">
                <a:solidFill>
                  <a:schemeClr val="tx1"/>
                </a:solidFill>
                <a:effectLst/>
                <a:latin typeface="+mn-lt"/>
                <a:ea typeface="+mn-ea"/>
                <a:cs typeface="+mn-cs"/>
              </a:rPr>
              <a:t> có vai trò rất quan trọng trong thực tế vì tốc độ trong quá trình tạo số và khả năng tái sử dụng của nó.</a:t>
            </a:r>
            <a:r>
              <a:rPr lang="vi-VN" sz="1200" b="0" i="0" u="none" strike="noStrike" kern="1200" baseline="30000" dirty="0" smtClean="0">
                <a:solidFill>
                  <a:schemeClr val="tx1"/>
                </a:solidFill>
                <a:effectLst/>
                <a:latin typeface="+mn-lt"/>
                <a:ea typeface="+mn-ea"/>
                <a:cs typeface="+mn-cs"/>
                <a:hlinkClick r:id="rId9"/>
              </a:rPr>
              <a:t>[1]</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10</a:t>
            </a:fld>
            <a:endParaRPr lang="en-US"/>
          </a:p>
        </p:txBody>
      </p:sp>
    </p:spTree>
    <p:extLst>
      <p:ext uri="{BB962C8B-B14F-4D97-AF65-F5344CB8AC3E}">
        <p14:creationId xmlns:p14="http://schemas.microsoft.com/office/powerpoint/2010/main" val="187451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Đồng</a:t>
            </a:r>
            <a:r>
              <a:rPr lang="en-US" baseline="0" dirty="0" smtClean="0"/>
              <a:t> </a:t>
            </a:r>
            <a:r>
              <a:rPr lang="en-US" baseline="0" dirty="0" err="1" smtClean="0"/>
              <a:t>dạng</a:t>
            </a:r>
            <a:r>
              <a:rPr lang="en-US" baseline="0" dirty="0" smtClean="0"/>
              <a:t> </a:t>
            </a:r>
            <a:r>
              <a:rPr lang="en-US" baseline="0" dirty="0" err="1" smtClean="0"/>
              <a:t>tuyến</a:t>
            </a:r>
            <a:r>
              <a:rPr lang="en-US" baseline="0" dirty="0" smtClean="0"/>
              <a:t> </a:t>
            </a:r>
            <a:r>
              <a:rPr lang="en-US" baseline="0" dirty="0" err="1" smtClean="0"/>
              <a:t>tính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134646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Histogram là một dạng đồ thị cho phép bạn khám phá, hiển thị dạng phân phối tần suất của một tập dữ liệu liên tục. Nó cho phép chúng ta kiểm tra dạng phân phối (chẳng hạn, phân phối chuẩn), điểm dị biệt, độ trôi, độ nhọn của tập dữ liệu.</a:t>
            </a:r>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13</a:t>
            </a:fld>
            <a:endParaRPr lang="en-US"/>
          </a:p>
        </p:txBody>
      </p:sp>
    </p:spTree>
    <p:extLst>
      <p:ext uri="{BB962C8B-B14F-4D97-AF65-F5344CB8AC3E}">
        <p14:creationId xmlns:p14="http://schemas.microsoft.com/office/powerpoint/2010/main" val="132501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15</a:t>
            </a:fld>
            <a:endParaRPr lang="en-US"/>
          </a:p>
        </p:txBody>
      </p:sp>
    </p:spTree>
    <p:extLst>
      <p:ext uri="{BB962C8B-B14F-4D97-AF65-F5344CB8AC3E}">
        <p14:creationId xmlns:p14="http://schemas.microsoft.com/office/powerpoint/2010/main" val="312278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16</a:t>
            </a:fld>
            <a:endParaRPr lang="en-US"/>
          </a:p>
        </p:txBody>
      </p:sp>
    </p:spTree>
    <p:extLst>
      <p:ext uri="{BB962C8B-B14F-4D97-AF65-F5344CB8AC3E}">
        <p14:creationId xmlns:p14="http://schemas.microsoft.com/office/powerpoint/2010/main" val="1950331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median (Q2/50th Percentile)</a:t>
            </a:r>
            <a:r>
              <a:rPr lang="en-US" sz="1200" b="0" i="0" kern="1200" dirty="0" smtClean="0">
                <a:solidFill>
                  <a:schemeClr val="tx1"/>
                </a:solidFill>
                <a:effectLst/>
                <a:latin typeface="+mn-lt"/>
                <a:ea typeface="+mn-ea"/>
                <a:cs typeface="+mn-cs"/>
              </a:rPr>
              <a:t>: the middle value of the dataset.</a:t>
            </a:r>
          </a:p>
          <a:p>
            <a:r>
              <a:rPr lang="en-US" sz="1200" b="1" i="0" kern="1200" dirty="0" smtClean="0">
                <a:solidFill>
                  <a:schemeClr val="tx1"/>
                </a:solidFill>
                <a:effectLst/>
                <a:latin typeface="+mn-lt"/>
                <a:ea typeface="+mn-ea"/>
                <a:cs typeface="+mn-cs"/>
              </a:rPr>
              <a:t>first quartile (Q1/25th Percentile)</a:t>
            </a:r>
            <a:r>
              <a:rPr lang="en-US" sz="1200" b="0" i="0" kern="1200" dirty="0" smtClean="0">
                <a:solidFill>
                  <a:schemeClr val="tx1"/>
                </a:solidFill>
                <a:effectLst/>
                <a:latin typeface="+mn-lt"/>
                <a:ea typeface="+mn-ea"/>
                <a:cs typeface="+mn-cs"/>
              </a:rPr>
              <a:t>: the middle number between the smallest number (not the “minimum”) and the median of the dataset.</a:t>
            </a:r>
          </a:p>
          <a:p>
            <a:r>
              <a:rPr lang="en-US" sz="1200" b="1" i="0" kern="1200" dirty="0" smtClean="0">
                <a:solidFill>
                  <a:schemeClr val="tx1"/>
                </a:solidFill>
                <a:effectLst/>
                <a:latin typeface="+mn-lt"/>
                <a:ea typeface="+mn-ea"/>
                <a:cs typeface="+mn-cs"/>
              </a:rPr>
              <a:t>third quartile (Q3/75th Percentile)</a:t>
            </a:r>
            <a:r>
              <a:rPr lang="en-US" sz="1200" b="0" i="0" kern="1200" dirty="0" smtClean="0">
                <a:solidFill>
                  <a:schemeClr val="tx1"/>
                </a:solidFill>
                <a:effectLst/>
                <a:latin typeface="+mn-lt"/>
                <a:ea typeface="+mn-ea"/>
                <a:cs typeface="+mn-cs"/>
              </a:rPr>
              <a:t>: the middle value between the median and the highest value (not the “maximum”) of the dataset.</a:t>
            </a:r>
          </a:p>
          <a:p>
            <a:r>
              <a:rPr lang="en-US" sz="1200" b="1" i="0" kern="1200" dirty="0" smtClean="0">
                <a:solidFill>
                  <a:schemeClr val="tx1"/>
                </a:solidFill>
                <a:effectLst/>
                <a:latin typeface="+mn-lt"/>
                <a:ea typeface="+mn-ea"/>
                <a:cs typeface="+mn-cs"/>
              </a:rPr>
              <a:t>interquartile range (IQR)</a:t>
            </a:r>
            <a:r>
              <a:rPr lang="en-US" sz="1200" b="0" i="0" kern="1200" dirty="0" smtClean="0">
                <a:solidFill>
                  <a:schemeClr val="tx1"/>
                </a:solidFill>
                <a:effectLst/>
                <a:latin typeface="+mn-lt"/>
                <a:ea typeface="+mn-ea"/>
                <a:cs typeface="+mn-cs"/>
              </a:rPr>
              <a:t>: 25th to the 75th percentile.</a:t>
            </a:r>
          </a:p>
          <a:p>
            <a:r>
              <a:rPr lang="en-US" sz="1200" b="1" i="0" kern="1200" dirty="0" smtClean="0">
                <a:solidFill>
                  <a:schemeClr val="tx1"/>
                </a:solidFill>
                <a:effectLst/>
                <a:latin typeface="+mn-lt"/>
                <a:ea typeface="+mn-ea"/>
                <a:cs typeface="+mn-cs"/>
              </a:rPr>
              <a:t>whiskers (shown in blue)</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outliers (shown as green circles)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“maximum”</a:t>
            </a:r>
            <a:r>
              <a:rPr lang="en-US" sz="1200" b="0" i="0" kern="1200" dirty="0" smtClean="0">
                <a:solidFill>
                  <a:schemeClr val="tx1"/>
                </a:solidFill>
                <a:effectLst/>
                <a:latin typeface="+mn-lt"/>
                <a:ea typeface="+mn-ea"/>
                <a:cs typeface="+mn-cs"/>
              </a:rPr>
              <a:t>: Q3 + 1.5*IQR</a:t>
            </a:r>
          </a:p>
          <a:p>
            <a:r>
              <a:rPr lang="en-US" sz="1200" b="1" i="0" kern="1200" dirty="0" smtClean="0">
                <a:solidFill>
                  <a:schemeClr val="tx1"/>
                </a:solidFill>
                <a:effectLst/>
                <a:latin typeface="+mn-lt"/>
                <a:ea typeface="+mn-ea"/>
                <a:cs typeface="+mn-cs"/>
              </a:rPr>
              <a:t>“minimum”</a:t>
            </a:r>
            <a:r>
              <a:rPr lang="en-US" sz="1200" b="0" i="0" kern="1200" dirty="0" smtClean="0">
                <a:solidFill>
                  <a:schemeClr val="tx1"/>
                </a:solidFill>
                <a:effectLst/>
                <a:latin typeface="+mn-lt"/>
                <a:ea typeface="+mn-ea"/>
                <a:cs typeface="+mn-cs"/>
              </a:rPr>
              <a:t>: Q1 -1.5*IQR</a:t>
            </a:r>
          </a:p>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17</a:t>
            </a:fld>
            <a:endParaRPr lang="en-US"/>
          </a:p>
        </p:txBody>
      </p:sp>
    </p:spTree>
    <p:extLst>
      <p:ext uri="{BB962C8B-B14F-4D97-AF65-F5344CB8AC3E}">
        <p14:creationId xmlns:p14="http://schemas.microsoft.com/office/powerpoint/2010/main" val="1055029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Nhìn biểu đồ chúng ta có thể hiểu được ví dụ ngày chủ nhật:</a:t>
            </a:r>
          </a:p>
          <a:p>
            <a:r>
              <a:rPr lang="vi-VN" sz="1200" b="0" i="0" kern="1200" dirty="0" smtClean="0">
                <a:solidFill>
                  <a:schemeClr val="tx1"/>
                </a:solidFill>
                <a:effectLst/>
                <a:latin typeface="+mn-lt"/>
                <a:ea typeface="+mn-ea"/>
                <a:cs typeface="+mn-cs"/>
              </a:rPr>
              <a:t>Trung bình mỗi đối tượng chi phí khoảng 20 USD.</a:t>
            </a:r>
          </a:p>
          <a:p>
            <a:r>
              <a:rPr lang="vi-VN" sz="1200" b="0" i="0" kern="1200" dirty="0" smtClean="0">
                <a:solidFill>
                  <a:schemeClr val="tx1"/>
                </a:solidFill>
                <a:effectLst/>
                <a:latin typeface="+mn-lt"/>
                <a:ea typeface="+mn-ea"/>
                <a:cs typeface="+mn-cs"/>
              </a:rPr>
              <a:t>Khoảng 25% đối tượng tiêu bằng hoặc ít hơn 15 USD.</a:t>
            </a:r>
          </a:p>
          <a:p>
            <a:r>
              <a:rPr lang="vi-VN" sz="1200" b="0" i="0" kern="1200" dirty="0" smtClean="0">
                <a:solidFill>
                  <a:schemeClr val="tx1"/>
                </a:solidFill>
                <a:effectLst/>
                <a:latin typeface="+mn-lt"/>
                <a:ea typeface="+mn-ea"/>
                <a:cs typeface="+mn-cs"/>
              </a:rPr>
              <a:t>Tượng tự có 75% đối tượng tiêu bằng hoặc ít hơn 26 USD.</a:t>
            </a:r>
          </a:p>
          <a:p>
            <a:r>
              <a:rPr lang="vi-VN" sz="1200" b="0" i="0" kern="1200" dirty="0" smtClean="0">
                <a:solidFill>
                  <a:schemeClr val="tx1"/>
                </a:solidFill>
                <a:effectLst/>
                <a:latin typeface="+mn-lt"/>
                <a:ea typeface="+mn-ea"/>
                <a:cs typeface="+mn-cs"/>
              </a:rPr>
              <a:t>Và có 2 giá trị outliers, nghĩa là đột biến, khác với chu kỳ, nên tính riêng để có có cái nhìn khách quan hơn.</a:t>
            </a:r>
          </a:p>
          <a:p>
            <a:endParaRPr lang="en-US" dirty="0"/>
          </a:p>
        </p:txBody>
      </p:sp>
      <p:sp>
        <p:nvSpPr>
          <p:cNvPr id="4" name="Slide Number Placeholder 3"/>
          <p:cNvSpPr>
            <a:spLocks noGrp="1"/>
          </p:cNvSpPr>
          <p:nvPr>
            <p:ph type="sldNum" sz="quarter" idx="10"/>
          </p:nvPr>
        </p:nvSpPr>
        <p:spPr/>
        <p:txBody>
          <a:bodyPr/>
          <a:lstStyle/>
          <a:p>
            <a:fld id="{2EBD4566-C949-D649-90FE-6ADEEDE0F876}" type="slidenum">
              <a:rPr lang="en-US" smtClean="0"/>
              <a:t>19</a:t>
            </a:fld>
            <a:endParaRPr lang="en-US"/>
          </a:p>
        </p:txBody>
      </p:sp>
    </p:spTree>
    <p:extLst>
      <p:ext uri="{BB962C8B-B14F-4D97-AF65-F5344CB8AC3E}">
        <p14:creationId xmlns:p14="http://schemas.microsoft.com/office/powerpoint/2010/main" val="582169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4313" y="2130425"/>
            <a:ext cx="8073887"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262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20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063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27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586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8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13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9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49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6_Title and Content">
    <p:spTree>
      <p:nvGrpSpPr>
        <p:cNvPr id="1" name=""/>
        <p:cNvGrpSpPr/>
        <p:nvPr/>
      </p:nvGrpSpPr>
      <p:grpSpPr>
        <a:xfrm>
          <a:off x="0" y="0"/>
          <a:ext cx="0" cy="0"/>
          <a:chOff x="0" y="0"/>
          <a:chExt cx="0" cy="0"/>
        </a:xfrm>
      </p:grpSpPr>
      <p:sp>
        <p:nvSpPr>
          <p:cNvPr id="2" name="Rectangle 1"/>
          <p:cNvSpPr/>
          <p:nvPr/>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 name="Picture 3" descr="Z:\Trangdof\thang 2\CTC logo\logo am ban-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76200"/>
            <a:ext cx="1370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Oval 4"/>
          <p:cNvSpPr/>
          <p:nvPr/>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Isosceles Triangle 6"/>
          <p:cNvSpPr/>
          <p:nvPr/>
        </p:nvSpPr>
        <p:spPr>
          <a:xfrm>
            <a:off x="152400" y="517525"/>
            <a:ext cx="533400" cy="46037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8" name="Group 16"/>
          <p:cNvGrpSpPr>
            <a:grpSpLocks/>
          </p:cNvGrpSpPr>
          <p:nvPr/>
        </p:nvGrpSpPr>
        <p:grpSpPr bwMode="auto">
          <a:xfrm>
            <a:off x="152400" y="6400800"/>
            <a:ext cx="1371600" cy="276225"/>
            <a:chOff x="292100" y="6403201"/>
            <a:chExt cx="1371600" cy="276999"/>
          </a:xfrm>
        </p:grpSpPr>
        <p:sp>
          <p:nvSpPr>
            <p:cNvPr id="9" name="Rectangle 8"/>
            <p:cNvSpPr/>
            <p:nvPr/>
          </p:nvSpPr>
          <p:spPr>
            <a:xfrm>
              <a:off x="698500" y="6476431"/>
              <a:ext cx="533400" cy="1528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81000" y="6476431"/>
              <a:ext cx="533400" cy="152827"/>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p:nvSpPr>
          <p:spPr bwMode="auto">
            <a:xfrm>
              <a:off x="292100" y="6403201"/>
              <a:ext cx="1371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en-US" altLang="en-US" sz="1200" smtClean="0"/>
                <a:t>Internal </a:t>
              </a:r>
              <a:r>
                <a:rPr lang="en-US" altLang="en-US" sz="1200" smtClean="0">
                  <a:solidFill>
                    <a:schemeClr val="bg1"/>
                  </a:solidFill>
                </a:rPr>
                <a:t>Use</a:t>
              </a:r>
            </a:p>
          </p:txBody>
        </p:sp>
      </p:grpSp>
      <p:pic>
        <p:nvPicPr>
          <p:cNvPr id="12" name="Picture 2" descr="Z:\Trangdof\thang4\NEW TRAILER\cuderxan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63" y="130175"/>
            <a:ext cx="36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50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
              <a:defRPr sz="2800">
                <a:latin typeface="Candara" panose="020E0502030303020204" pitchFamily="34" charset="0"/>
              </a:defRPr>
            </a:lvl1pPr>
            <a:lvl2pPr marL="742950" indent="-285750">
              <a:buFont typeface="Wingdings 2" panose="05020102010507070707" pitchFamily="18" charset="2"/>
              <a:buChar char="P"/>
              <a:defRPr sz="2400">
                <a:latin typeface="Candara" panose="020E0502030303020204" pitchFamily="34" charset="0"/>
              </a:defRPr>
            </a:lvl2pPr>
            <a:lvl3pPr>
              <a:defRPr sz="2000">
                <a:latin typeface="Candara" panose="020E0502030303020204" pitchFamily="34" charset="0"/>
              </a:defRPr>
            </a:lvl3pPr>
            <a:lvl4pPr>
              <a:defRPr sz="1800">
                <a:latin typeface="Candara" panose="020E0502030303020204" pitchFamily="34" charset="0"/>
              </a:defRPr>
            </a:lvl4pPr>
            <a:lvl5pPr>
              <a:defRPr sz="1800">
                <a:latin typeface="Candara" panose="020E0502030303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smtClean="0"/>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smtClean="0"/>
              <a:t>©FPT SOFTWARE - Corporate Training Center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smtClean="0"/>
              <a:t>©FPT SOFTWARE - Corporate Training Center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©FPT SOFTWARE - Corporate Training Center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©FPT SOFTWARE - Corporate Training Center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STATSISTICS</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Arial Black" pitchFamily="34" charset="0"/>
            </a:endParaRPr>
          </a:p>
          <a:p>
            <a:pPr marL="0" indent="0">
              <a:buNone/>
            </a:pPr>
            <a:r>
              <a:rPr lang="en-US" dirty="0" smtClean="0">
                <a:latin typeface="Arial Black" pitchFamily="34" charset="0"/>
              </a:rPr>
              <a:t>				               </a:t>
            </a:r>
            <a:r>
              <a:rPr lang="en-US" dirty="0" smtClean="0">
                <a:latin typeface="Arial Black" pitchFamily="34" charset="0"/>
              </a:rPr>
              <a:t>TEAM </a:t>
            </a:r>
            <a:r>
              <a:rPr lang="en-US" dirty="0" smtClean="0">
                <a:latin typeface="Arial Black" pitchFamily="34" charset="0"/>
              </a:rPr>
              <a:t>2</a:t>
            </a:r>
            <a:endParaRPr lang="en-US" dirty="0">
              <a:latin typeface="Arial Black" pitchFamily="34" charset="0"/>
            </a:endParaRPr>
          </a:p>
          <a:p>
            <a:pPr marL="0" indent="0">
              <a:buNone/>
            </a:pPr>
            <a:endParaRPr lang="en-US" dirty="0" smtClean="0"/>
          </a:p>
          <a:p>
            <a:pPr marL="0" indent="0">
              <a:buNone/>
            </a:pPr>
            <a:r>
              <a:rPr lang="en-US" dirty="0" smtClean="0"/>
              <a:t>MEMBER : </a:t>
            </a:r>
          </a:p>
          <a:p>
            <a:pPr marL="514350" indent="-514350">
              <a:buAutoNum type="arabicPeriod"/>
            </a:pPr>
            <a:r>
              <a:rPr lang="en-US" dirty="0" smtClean="0"/>
              <a:t>NGUYỄN PHÙNG HẢI CHUNG</a:t>
            </a:r>
          </a:p>
          <a:p>
            <a:pPr marL="514350" indent="-514350">
              <a:buAutoNum type="arabicPeriod"/>
            </a:pPr>
            <a:r>
              <a:rPr lang="en-US" dirty="0" smtClean="0"/>
              <a:t>TRẦN CÔNG MINH</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371274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NUMBER</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Pseudorandom </a:t>
            </a:r>
            <a:r>
              <a:rPr lang="en-US" dirty="0"/>
              <a:t>N</a:t>
            </a:r>
            <a:r>
              <a:rPr lang="en-US" dirty="0" smtClean="0"/>
              <a:t>umber </a:t>
            </a:r>
            <a:r>
              <a:rPr lang="en-US" dirty="0"/>
              <a:t>G</a:t>
            </a:r>
            <a:r>
              <a:rPr lang="en-US" dirty="0" smtClean="0"/>
              <a:t>enerator </a:t>
            </a:r>
            <a:r>
              <a:rPr lang="en-US" dirty="0"/>
              <a:t>- </a:t>
            </a:r>
            <a:r>
              <a:rPr lang="en-US" b="1" dirty="0"/>
              <a:t>PRNG</a:t>
            </a:r>
            <a:endParaRPr lang="en-US"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86" y="2345636"/>
            <a:ext cx="7527836" cy="2554356"/>
          </a:xfrm>
          <a:prstGeom prst="rect">
            <a:avLst/>
          </a:prstGeom>
        </p:spPr>
      </p:pic>
      <p:sp>
        <p:nvSpPr>
          <p:cNvPr id="7" name="TextBox 6"/>
          <p:cNvSpPr txBox="1"/>
          <p:nvPr/>
        </p:nvSpPr>
        <p:spPr>
          <a:xfrm>
            <a:off x="0" y="675861"/>
            <a:ext cx="1231556" cy="461665"/>
          </a:xfrm>
          <a:prstGeom prst="rect">
            <a:avLst/>
          </a:prstGeom>
          <a:noFill/>
        </p:spPr>
        <p:txBody>
          <a:bodyPr wrap="none" rtlCol="0">
            <a:spAutoFit/>
          </a:bodyPr>
          <a:lstStyle/>
          <a:p>
            <a:r>
              <a:rPr lang="en-US" sz="2400" dirty="0" smtClean="0">
                <a:latin typeface="Arial Black" pitchFamily="34" charset="0"/>
              </a:rPr>
              <a:t>What?</a:t>
            </a:r>
            <a:endParaRPr lang="en-US" sz="2400" dirty="0">
              <a:latin typeface="Arial Black" pitchFamily="34" charset="0"/>
            </a:endParaRPr>
          </a:p>
        </p:txBody>
      </p:sp>
    </p:spTree>
    <p:extLst>
      <p:ext uri="{BB962C8B-B14F-4D97-AF65-F5344CB8AC3E}">
        <p14:creationId xmlns:p14="http://schemas.microsoft.com/office/powerpoint/2010/main" val="3775104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NUMBER</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088" y="1328434"/>
            <a:ext cx="8713787" cy="4336069"/>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Tree>
    <p:extLst>
      <p:ext uri="{BB962C8B-B14F-4D97-AF65-F5344CB8AC3E}">
        <p14:creationId xmlns:p14="http://schemas.microsoft.com/office/powerpoint/2010/main" val="2110426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RANDOM NUMBER</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4867"/>
            <a:ext cx="8978194" cy="2616424"/>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14" y="4084984"/>
            <a:ext cx="3003704" cy="185340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314" y="4005471"/>
            <a:ext cx="3162463" cy="1759225"/>
          </a:xfrm>
          <a:prstGeom prst="rect">
            <a:avLst/>
          </a:prstGeom>
        </p:spPr>
      </p:pic>
      <p:sp>
        <p:nvSpPr>
          <p:cNvPr id="12" name="TextBox 11"/>
          <p:cNvSpPr txBox="1"/>
          <p:nvPr/>
        </p:nvSpPr>
        <p:spPr>
          <a:xfrm>
            <a:off x="0" y="675861"/>
            <a:ext cx="1638590" cy="461665"/>
          </a:xfrm>
          <a:prstGeom prst="rect">
            <a:avLst/>
          </a:prstGeom>
          <a:noFill/>
        </p:spPr>
        <p:txBody>
          <a:bodyPr wrap="none" rtlCol="0">
            <a:spAutoFit/>
          </a:bodyPr>
          <a:lstStyle/>
          <a:p>
            <a:r>
              <a:rPr lang="en-US" sz="2400" dirty="0" smtClean="0">
                <a:latin typeface="Arial Black" pitchFamily="34" charset="0"/>
              </a:rPr>
              <a:t>Example</a:t>
            </a:r>
            <a:endParaRPr lang="en-US" sz="2400" dirty="0">
              <a:latin typeface="Arial Black" pitchFamily="34" charset="0"/>
            </a:endParaRPr>
          </a:p>
        </p:txBody>
      </p:sp>
    </p:spTree>
    <p:extLst>
      <p:ext uri="{BB962C8B-B14F-4D97-AF65-F5344CB8AC3E}">
        <p14:creationId xmlns:p14="http://schemas.microsoft.com/office/powerpoint/2010/main" val="1463075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HISTOGRAM</a:t>
            </a:r>
            <a:endParaRPr lang="en-GB"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036" y="1113183"/>
            <a:ext cx="6785884" cy="5410074"/>
          </a:xfrm>
        </p:spPr>
      </p:pic>
      <p:sp>
        <p:nvSpPr>
          <p:cNvPr id="6" name="TextBox 5"/>
          <p:cNvSpPr txBox="1"/>
          <p:nvPr/>
        </p:nvSpPr>
        <p:spPr>
          <a:xfrm>
            <a:off x="101959" y="775252"/>
            <a:ext cx="2421560" cy="461665"/>
          </a:xfrm>
          <a:prstGeom prst="rect">
            <a:avLst/>
          </a:prstGeom>
          <a:noFill/>
        </p:spPr>
        <p:txBody>
          <a:bodyPr wrap="none" rtlCol="0">
            <a:spAutoFit/>
          </a:bodyPr>
          <a:lstStyle/>
          <a:p>
            <a:r>
              <a:rPr lang="en-US" sz="2400" dirty="0" smtClean="0">
                <a:latin typeface="Arial Black" pitchFamily="34" charset="0"/>
              </a:rPr>
              <a:t>What &amp; Why?</a:t>
            </a:r>
            <a:endParaRPr lang="en-US" sz="2400" dirty="0">
              <a:latin typeface="Arial Black" pitchFamily="34" charset="0"/>
            </a:endParaRPr>
          </a:p>
        </p:txBody>
      </p:sp>
    </p:spTree>
    <p:extLst>
      <p:ext uri="{BB962C8B-B14F-4D97-AF65-F5344CB8AC3E}">
        <p14:creationId xmlns:p14="http://schemas.microsoft.com/office/powerpoint/2010/main" val="712131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1" y="1361661"/>
            <a:ext cx="8713787" cy="3784325"/>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7" name="TextBox 6"/>
          <p:cNvSpPr txBox="1"/>
          <p:nvPr/>
        </p:nvSpPr>
        <p:spPr>
          <a:xfrm>
            <a:off x="101959" y="795130"/>
            <a:ext cx="1638590" cy="461665"/>
          </a:xfrm>
          <a:prstGeom prst="rect">
            <a:avLst/>
          </a:prstGeom>
          <a:noFill/>
        </p:spPr>
        <p:txBody>
          <a:bodyPr wrap="none" rtlCol="0">
            <a:spAutoFit/>
          </a:bodyPr>
          <a:lstStyle/>
          <a:p>
            <a:r>
              <a:rPr lang="en-US" sz="2400" dirty="0" smtClean="0">
                <a:latin typeface="Arial Black" pitchFamily="34" charset="0"/>
              </a:rPr>
              <a:t>Example</a:t>
            </a:r>
            <a:endParaRPr lang="en-US" sz="2400" dirty="0">
              <a:latin typeface="Arial Black" pitchFamily="34" charset="0"/>
            </a:endParaRPr>
          </a:p>
        </p:txBody>
      </p:sp>
    </p:spTree>
    <p:extLst>
      <p:ext uri="{BB962C8B-B14F-4D97-AF65-F5344CB8AC3E}">
        <p14:creationId xmlns:p14="http://schemas.microsoft.com/office/powerpoint/2010/main" val="72478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HISTOGRAM</a:t>
            </a: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12" y="1540565"/>
            <a:ext cx="8714464" cy="4015409"/>
          </a:xfrm>
        </p:spPr>
      </p:pic>
      <p:sp>
        <p:nvSpPr>
          <p:cNvPr id="6" name="TextBox 5"/>
          <p:cNvSpPr txBox="1"/>
          <p:nvPr/>
        </p:nvSpPr>
        <p:spPr>
          <a:xfrm>
            <a:off x="101959" y="805069"/>
            <a:ext cx="1638590" cy="461665"/>
          </a:xfrm>
          <a:prstGeom prst="rect">
            <a:avLst/>
          </a:prstGeom>
          <a:noFill/>
        </p:spPr>
        <p:txBody>
          <a:bodyPr wrap="none" rtlCol="0">
            <a:spAutoFit/>
          </a:bodyPr>
          <a:lstStyle/>
          <a:p>
            <a:r>
              <a:rPr lang="en-US" sz="2400" dirty="0" smtClean="0">
                <a:latin typeface="Arial Black" pitchFamily="34" charset="0"/>
              </a:rPr>
              <a:t>Example</a:t>
            </a:r>
            <a:endParaRPr lang="en-US" sz="2400" dirty="0">
              <a:latin typeface="Arial Black" pitchFamily="34" charset="0"/>
            </a:endParaRPr>
          </a:p>
        </p:txBody>
      </p:sp>
    </p:spTree>
    <p:extLst>
      <p:ext uri="{BB962C8B-B14F-4D97-AF65-F5344CB8AC3E}">
        <p14:creationId xmlns:p14="http://schemas.microsoft.com/office/powerpoint/2010/main" val="2673423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BOXPLOT</a:t>
            </a:r>
          </a:p>
        </p:txBody>
      </p:sp>
      <p:sp>
        <p:nvSpPr>
          <p:cNvPr id="3" name="Content Placeholder 2"/>
          <p:cNvSpPr>
            <a:spLocks noGrp="1"/>
          </p:cNvSpPr>
          <p:nvPr>
            <p:ph idx="1"/>
          </p:nvPr>
        </p:nvSpPr>
        <p:spPr/>
        <p:txBody>
          <a:bodyPr/>
          <a:lstStyle/>
          <a:p>
            <a:pPr marL="0" indent="0">
              <a:buNone/>
            </a:pPr>
            <a:r>
              <a:rPr lang="en-US" b="1" dirty="0" smtClean="0">
                <a:latin typeface="Arial Black" pitchFamily="34" charset="0"/>
              </a:rPr>
              <a:t>Why </a:t>
            </a:r>
            <a:r>
              <a:rPr lang="en-US" b="1" dirty="0">
                <a:latin typeface="Arial Black" pitchFamily="34" charset="0"/>
              </a:rPr>
              <a:t>is a Boxplot?</a:t>
            </a:r>
          </a:p>
          <a:p>
            <a:pPr marL="0" indent="0">
              <a:buNone/>
            </a:pPr>
            <a:endParaRPr lang="en-US" dirty="0">
              <a:latin typeface="Arial Black" pitchFamily="34" charset="0"/>
            </a:endParaRPr>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89627"/>
            <a:ext cx="7620000" cy="4514850"/>
          </a:xfrm>
          <a:prstGeom prst="rect">
            <a:avLst/>
          </a:prstGeom>
        </p:spPr>
      </p:pic>
    </p:spTree>
    <p:extLst>
      <p:ext uri="{BB962C8B-B14F-4D97-AF65-F5344CB8AC3E}">
        <p14:creationId xmlns:p14="http://schemas.microsoft.com/office/powerpoint/2010/main" val="30476462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itchFamily="34" charset="0"/>
                <a:cs typeface="Aharoni" pitchFamily="2" charset="-79"/>
              </a:rPr>
              <a:t>BOXPLOT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9407" y="1859825"/>
            <a:ext cx="7620000" cy="3810000"/>
          </a:xfrm>
        </p:spPr>
      </p:pic>
      <p:sp>
        <p:nvSpPr>
          <p:cNvPr id="4" name="Footer Placeholder 3"/>
          <p:cNvSpPr>
            <a:spLocks noGrp="1"/>
          </p:cNvSpPr>
          <p:nvPr>
            <p:ph type="ftr" sz="quarter" idx="11"/>
          </p:nvPr>
        </p:nvSpPr>
        <p:spPr/>
        <p:txBody>
          <a:bodyPr/>
          <a:lstStyle/>
          <a:p>
            <a:r>
              <a:rPr lang="en-US" smtClean="0">
                <a:latin typeface="Arial Black" pitchFamily="34" charset="0"/>
                <a:cs typeface="Aharoni" pitchFamily="2" charset="-79"/>
              </a:rPr>
              <a:t>©FPT SOFTWARE - Corporate Training Center - Internal Use</a:t>
            </a:r>
            <a:endParaRPr lang="en-US" dirty="0">
              <a:latin typeface="Arial Black" pitchFamily="34" charset="0"/>
              <a:cs typeface="Aharoni" pitchFamily="2" charset="-79"/>
            </a:endParaRPr>
          </a:p>
        </p:txBody>
      </p:sp>
      <p:sp>
        <p:nvSpPr>
          <p:cNvPr id="5" name="Slide Number Placeholder 4"/>
          <p:cNvSpPr>
            <a:spLocks noGrp="1"/>
          </p:cNvSpPr>
          <p:nvPr>
            <p:ph type="sldNum" sz="quarter" idx="12"/>
          </p:nvPr>
        </p:nvSpPr>
        <p:spPr/>
        <p:txBody>
          <a:bodyPr/>
          <a:lstStyle/>
          <a:p>
            <a:fld id="{AB4FB0DF-9300-7D4B-B157-CBD30D15743F}" type="slidenum">
              <a:rPr lang="en-US" smtClean="0">
                <a:latin typeface="Arial Black" pitchFamily="34" charset="0"/>
                <a:cs typeface="Aharoni" pitchFamily="2" charset="-79"/>
              </a:rPr>
              <a:t>17</a:t>
            </a:fld>
            <a:endParaRPr lang="en-US">
              <a:latin typeface="Arial Black" pitchFamily="34" charset="0"/>
              <a:cs typeface="Aharoni" pitchFamily="2" charset="-79"/>
            </a:endParaRPr>
          </a:p>
        </p:txBody>
      </p:sp>
      <p:sp>
        <p:nvSpPr>
          <p:cNvPr id="3" name="TextBox 2"/>
          <p:cNvSpPr txBox="1"/>
          <p:nvPr/>
        </p:nvSpPr>
        <p:spPr>
          <a:xfrm>
            <a:off x="191411" y="906693"/>
            <a:ext cx="3014480" cy="461665"/>
          </a:xfrm>
          <a:prstGeom prst="rect">
            <a:avLst/>
          </a:prstGeom>
          <a:noFill/>
        </p:spPr>
        <p:txBody>
          <a:bodyPr wrap="none" rtlCol="0">
            <a:spAutoFit/>
          </a:bodyPr>
          <a:lstStyle/>
          <a:p>
            <a:r>
              <a:rPr lang="en-US" sz="2400" dirty="0" smtClean="0">
                <a:latin typeface="Arial Black" pitchFamily="34" charset="0"/>
                <a:cs typeface="Aharoni" pitchFamily="2" charset="-79"/>
              </a:rPr>
              <a:t>What is Boxplot?</a:t>
            </a:r>
            <a:endParaRPr lang="en-US" sz="2400" dirty="0">
              <a:latin typeface="Arial Black" pitchFamily="34" charset="0"/>
              <a:cs typeface="Aharoni" pitchFamily="2" charset="-79"/>
            </a:endParaRPr>
          </a:p>
        </p:txBody>
      </p:sp>
    </p:spTree>
    <p:extLst>
      <p:ext uri="{BB962C8B-B14F-4D97-AF65-F5344CB8AC3E}">
        <p14:creationId xmlns:p14="http://schemas.microsoft.com/office/powerpoint/2010/main" val="3056851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BOXPLOT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224" y="824947"/>
            <a:ext cx="6500191" cy="5437188"/>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sp>
        <p:nvSpPr>
          <p:cNvPr id="7" name="TextBox 6"/>
          <p:cNvSpPr txBox="1"/>
          <p:nvPr/>
        </p:nvSpPr>
        <p:spPr>
          <a:xfrm>
            <a:off x="191411" y="906693"/>
            <a:ext cx="1659813" cy="830997"/>
          </a:xfrm>
          <a:prstGeom prst="rect">
            <a:avLst/>
          </a:prstGeom>
          <a:noFill/>
        </p:spPr>
        <p:txBody>
          <a:bodyPr wrap="none" rtlCol="0">
            <a:spAutoFit/>
          </a:bodyPr>
          <a:lstStyle/>
          <a:p>
            <a:r>
              <a:rPr lang="en-US" sz="2400" dirty="0" smtClean="0">
                <a:latin typeface="Arial Black" pitchFamily="34" charset="0"/>
                <a:cs typeface="Aharoni" pitchFamily="2" charset="-79"/>
              </a:rPr>
              <a:t>What is</a:t>
            </a:r>
          </a:p>
          <a:p>
            <a:r>
              <a:rPr lang="en-US" sz="2400" dirty="0" smtClean="0">
                <a:latin typeface="Arial Black" pitchFamily="34" charset="0"/>
                <a:cs typeface="Aharoni" pitchFamily="2" charset="-79"/>
              </a:rPr>
              <a:t>Boxplot?</a:t>
            </a:r>
            <a:endParaRPr lang="en-US" sz="2400" dirty="0">
              <a:latin typeface="Arial Black" pitchFamily="34" charset="0"/>
              <a:cs typeface="Aharoni" pitchFamily="2" charset="-79"/>
            </a:endParaRPr>
          </a:p>
        </p:txBody>
      </p:sp>
    </p:spTree>
    <p:extLst>
      <p:ext uri="{BB962C8B-B14F-4D97-AF65-F5344CB8AC3E}">
        <p14:creationId xmlns:p14="http://schemas.microsoft.com/office/powerpoint/2010/main" val="3950260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BOXPLOT</a:t>
            </a:r>
            <a:endParaRPr lang="en-GB"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0217" y="675861"/>
            <a:ext cx="5675243" cy="310531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45647"/>
            <a:ext cx="5284148" cy="3175828"/>
          </a:xfrm>
          <a:prstGeom prst="rect">
            <a:avLst/>
          </a:prstGeom>
        </p:spPr>
      </p:pic>
      <p:sp>
        <p:nvSpPr>
          <p:cNvPr id="3" name="TextBox 2"/>
          <p:cNvSpPr txBox="1"/>
          <p:nvPr/>
        </p:nvSpPr>
        <p:spPr>
          <a:xfrm>
            <a:off x="101959" y="924339"/>
            <a:ext cx="1638590" cy="461665"/>
          </a:xfrm>
          <a:prstGeom prst="rect">
            <a:avLst/>
          </a:prstGeom>
          <a:noFill/>
        </p:spPr>
        <p:txBody>
          <a:bodyPr wrap="none" rtlCol="0">
            <a:spAutoFit/>
          </a:bodyPr>
          <a:lstStyle/>
          <a:p>
            <a:r>
              <a:rPr lang="en-US" sz="2400" dirty="0" smtClean="0">
                <a:latin typeface="Arial Black" pitchFamily="34" charset="0"/>
              </a:rPr>
              <a:t>Example</a:t>
            </a:r>
            <a:endParaRPr lang="en-US" sz="2400" dirty="0">
              <a:latin typeface="Arial Black" pitchFamily="34" charset="0"/>
            </a:endParaRPr>
          </a:p>
        </p:txBody>
      </p:sp>
    </p:spTree>
    <p:extLst>
      <p:ext uri="{BB962C8B-B14F-4D97-AF65-F5344CB8AC3E}">
        <p14:creationId xmlns:p14="http://schemas.microsoft.com/office/powerpoint/2010/main" val="1574426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PROBABILITIES</a:t>
            </a:r>
            <a:endParaRPr lang="en-GB" dirty="0"/>
          </a:p>
        </p:txBody>
      </p:sp>
      <p:sp>
        <p:nvSpPr>
          <p:cNvPr id="3" name="Content Placeholder 2"/>
          <p:cNvSpPr>
            <a:spLocks noGrp="1"/>
          </p:cNvSpPr>
          <p:nvPr>
            <p:ph idx="1"/>
          </p:nvPr>
        </p:nvSpPr>
        <p:spPr/>
        <p:txBody>
          <a:bodyPr/>
          <a:lstStyle/>
          <a:p>
            <a:r>
              <a:rPr lang="en-GB" b="1" dirty="0" err="1" smtClean="0"/>
              <a:t>Aleatory</a:t>
            </a:r>
            <a:r>
              <a:rPr lang="en-GB" b="1" dirty="0" smtClean="0"/>
              <a:t> Probability:</a:t>
            </a:r>
          </a:p>
          <a:p>
            <a:endParaRPr lang="en-GB" b="1" dirty="0" smtClean="0"/>
          </a:p>
          <a:p>
            <a:endParaRPr lang="en-GB" b="1" dirty="0"/>
          </a:p>
          <a:p>
            <a:endParaRPr lang="en-GB" b="1" dirty="0" smtClean="0"/>
          </a:p>
          <a:p>
            <a:endParaRPr lang="en-GB" b="1" dirty="0"/>
          </a:p>
          <a:p>
            <a:r>
              <a:rPr lang="en-GB" b="1" dirty="0" smtClean="0"/>
              <a:t>Epistemic </a:t>
            </a:r>
            <a:r>
              <a:rPr lang="en-GB" b="1" dirty="0"/>
              <a:t>Probability</a:t>
            </a:r>
            <a:r>
              <a:rPr lang="en-GB" b="1" dirty="0" smtClean="0"/>
              <a:t>:</a:t>
            </a:r>
            <a:endParaRPr lang="en-GB" b="1" dirty="0"/>
          </a:p>
          <a:p>
            <a:endParaRPr lang="en-GB" b="1" dirty="0" smtClean="0"/>
          </a:p>
          <a:p>
            <a:endParaRPr lang="en-GB" b="1" dirty="0"/>
          </a:p>
          <a:p>
            <a:endParaRPr lang="en-GB" b="1" dirty="0" smtClean="0"/>
          </a:p>
          <a:p>
            <a:pPr marL="0" indent="0">
              <a:buNone/>
            </a:pPr>
            <a:endParaRPr lang="en-GB" b="1"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85" y="778566"/>
            <a:ext cx="3467100" cy="26003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811" y="3691526"/>
            <a:ext cx="4206240" cy="2523744"/>
          </a:xfrm>
          <a:prstGeom prst="rect">
            <a:avLst/>
          </a:prstGeom>
        </p:spPr>
      </p:pic>
    </p:spTree>
    <p:extLst>
      <p:ext uri="{BB962C8B-B14F-4D97-AF65-F5344CB8AC3E}">
        <p14:creationId xmlns:p14="http://schemas.microsoft.com/office/powerpoint/2010/main" val="2692364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600" b="1" dirty="0" smtClean="0"/>
                  <a:t>Definition:</a:t>
                </a:r>
              </a:p>
              <a:p>
                <a:pPr marL="0" indent="0">
                  <a:buNone/>
                </a:pPr>
                <a:r>
                  <a:rPr lang="en-US" sz="3600" b="1" dirty="0"/>
                  <a:t>	</a:t>
                </a:r>
                <a:r>
                  <a:rPr lang="en-US" sz="3600" b="1" dirty="0" smtClean="0"/>
                  <a:t>				</a:t>
                </a:r>
              </a:p>
              <a:p>
                <a:pPr marL="0" indent="0">
                  <a:buNone/>
                </a:pPr>
                <a:r>
                  <a:rPr lang="en-US" sz="3600" b="1" dirty="0"/>
                  <a:t>	</a:t>
                </a:r>
                <a:r>
                  <a:rPr lang="en-US" sz="3600" b="1" dirty="0" smtClean="0"/>
                  <a:t>				</a:t>
                </a:r>
                <a:r>
                  <a:rPr lang="en-US" b="1" dirty="0" smtClean="0"/>
                  <a:t>P(A</a:t>
                </a:r>
                <a:r>
                  <a:rPr lang="en-US" b="1" dirty="0"/>
                  <a:t>) = </a:t>
                </a:r>
                <a14:m>
                  <m:oMath xmlns:m="http://schemas.openxmlformats.org/officeDocument/2006/math">
                    <m:func>
                      <m:funcPr>
                        <m:ctrlPr>
                          <a:rPr lang="en-US" b="1" i="1">
                            <a:latin typeface="Cambria Math"/>
                          </a:rPr>
                        </m:ctrlPr>
                      </m:funcPr>
                      <m:fName>
                        <m:limLow>
                          <m:limLowPr>
                            <m:ctrlPr>
                              <a:rPr lang="en-US" b="1" i="1">
                                <a:latin typeface="Cambria Math"/>
                              </a:rPr>
                            </m:ctrlPr>
                          </m:limLowPr>
                          <m:e>
                            <m:r>
                              <a:rPr lang="en-US" b="1" i="1">
                                <a:latin typeface="Cambria Math" panose="02040503050406030204" pitchFamily="18" charset="0"/>
                              </a:rPr>
                              <m:t>𝒍𝒊𝒎</m:t>
                            </m:r>
                          </m:e>
                          <m:lim>
                            <m:r>
                              <a:rPr lang="en-US" b="1" i="1">
                                <a:latin typeface="Cambria Math" panose="02040503050406030204" pitchFamily="18" charset="0"/>
                              </a:rPr>
                              <m:t>𝒏</m:t>
                            </m:r>
                            <m:r>
                              <a:rPr lang="en-US" b="1" i="1">
                                <a:latin typeface="Cambria Math" panose="02040503050406030204" pitchFamily="18" charset="0"/>
                              </a:rPr>
                              <m:t>→∞</m:t>
                            </m:r>
                          </m:lim>
                        </m:limLow>
                      </m:fName>
                      <m:e>
                        <m:r>
                          <a:rPr lang="en-US" b="1" i="1">
                            <a:latin typeface="Cambria Math" panose="02040503050406030204" pitchFamily="18" charset="0"/>
                          </a:rPr>
                          <m:t>𝒇𝒏</m:t>
                        </m:r>
                        <m:r>
                          <a:rPr lang="en-US" b="1" i="1">
                            <a:latin typeface="Cambria Math" panose="02040503050406030204" pitchFamily="18" charset="0"/>
                          </a:rPr>
                          <m:t>(</m:t>
                        </m:r>
                        <m:r>
                          <a:rPr lang="en-US" b="1" i="1">
                            <a:latin typeface="Cambria Math" panose="02040503050406030204" pitchFamily="18" charset="0"/>
                          </a:rPr>
                          <m:t>𝑨</m:t>
                        </m:r>
                        <m:r>
                          <a:rPr lang="en-US" b="1" i="1">
                            <a:latin typeface="Cambria Math" panose="02040503050406030204" pitchFamily="18" charset="0"/>
                          </a:rPr>
                          <m:t>)</m:t>
                        </m:r>
                      </m:e>
                    </m:func>
                  </m:oMath>
                </a14:m>
                <a:endParaRPr lang="en-US" b="1" dirty="0" smtClean="0"/>
              </a:p>
              <a:p>
                <a:pPr marL="0" indent="0">
                  <a:buNone/>
                </a:pPr>
                <a:endParaRPr lang="en-US" dirty="0" smtClean="0"/>
              </a:p>
              <a:p>
                <a:pPr marL="0" indent="0">
                  <a:buNone/>
                </a:pPr>
                <a:r>
                  <a:rPr lang="en-US" sz="3600" b="1" dirty="0" smtClean="0"/>
                  <a:t>Value:</a:t>
                </a:r>
              </a:p>
              <a:p>
                <a:pPr marL="0" indent="0">
                  <a:buNone/>
                </a:pPr>
                <a:r>
                  <a:rPr lang="en-US" sz="3600" b="1" dirty="0">
                    <a:ea typeface="Cambria Math" panose="02040503050406030204" pitchFamily="18" charset="0"/>
                  </a:rPr>
                  <a:t>	</a:t>
                </a:r>
                <a:r>
                  <a:rPr lang="en-US" sz="3600" b="1" dirty="0" smtClean="0">
                    <a:ea typeface="Cambria Math" panose="02040503050406030204" pitchFamily="18" charset="0"/>
                  </a:rPr>
                  <a:t>				</a:t>
                </a:r>
              </a:p>
              <a:p>
                <a:pPr marL="0" indent="0">
                  <a:buNone/>
                </a:pPr>
                <a:r>
                  <a:rPr lang="en-US" sz="3600" b="1" dirty="0">
                    <a:ea typeface="Cambria Math" panose="02040503050406030204" pitchFamily="18" charset="0"/>
                  </a:rPr>
                  <a:t>	</a:t>
                </a:r>
                <a:r>
                  <a:rPr lang="en-US" sz="3600" b="1" dirty="0" smtClean="0">
                    <a:ea typeface="Cambria Math" panose="02040503050406030204" pitchFamily="18" charset="0"/>
                  </a:rPr>
                  <a:t>				</a:t>
                </a:r>
                <a:r>
                  <a:rPr lang="en-US" b="1" dirty="0" smtClean="0">
                    <a:ea typeface="Cambria Math" panose="02040503050406030204" pitchFamily="18" charset="0"/>
                  </a:rPr>
                  <a:t>P(A) </a:t>
                </a:r>
                <a14:m>
                  <m:oMath xmlns:m="http://schemas.openxmlformats.org/officeDocument/2006/math">
                    <m:r>
                      <a:rPr lang="en-US" b="1" i="1" smtClean="0">
                        <a:latin typeface="Cambria Math" panose="02040503050406030204" pitchFamily="18" charset="0"/>
                        <a:ea typeface="Cambria Math" panose="02040503050406030204" pitchFamily="18" charset="0"/>
                      </a:rPr>
                      <m:t>∈</m:t>
                    </m:r>
                    <m:d>
                      <m:dPr>
                        <m:begChr m:val="["/>
                        <m:endChr m:val="]"/>
                        <m:ctrlPr>
                          <a:rPr lang="en-US" b="1" i="1" smtClean="0">
                            <a:latin typeface="Cambria Math"/>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e>
                    </m:d>
                    <m:r>
                      <a:rPr lang="en-US" b="1" i="1" smtClean="0">
                        <a:latin typeface="Cambria Math" panose="02040503050406030204" pitchFamily="18" charset="0"/>
                        <a:ea typeface="Cambria Math" panose="02040503050406030204" pitchFamily="18" charset="0"/>
                      </a:rPr>
                      <m:t>  ∀</m:t>
                    </m:r>
                  </m:oMath>
                </a14:m>
                <a:r>
                  <a:rPr lang="en-US" b="1" dirty="0" smtClean="0"/>
                  <a:t>A</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098" t="-179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564" y="2137502"/>
            <a:ext cx="3467100" cy="2600325"/>
          </a:xfrm>
          <a:prstGeom prst="rect">
            <a:avLst/>
          </a:prstGeom>
        </p:spPr>
      </p:pic>
    </p:spTree>
    <p:extLst>
      <p:ext uri="{BB962C8B-B14F-4D97-AF65-F5344CB8AC3E}">
        <p14:creationId xmlns:p14="http://schemas.microsoft.com/office/powerpoint/2010/main" val="44485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MEAN</a:t>
            </a:r>
            <a:endParaRPr lang="en-GB"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mc:AlternateContent xmlns:mc="http://schemas.openxmlformats.org/markup-compatibility/2006" xmlns:a14="http://schemas.microsoft.com/office/drawing/2010/main">
        <mc:Choice Requires="a14">
          <p:sp>
            <p:nvSpPr>
              <p:cNvPr id="8" name="AutoShape 6" descr="{\displaystyle {\bar {x}}={\frac {1}{n}}\left(\sum _{i=1}^{n}{x_{i}}\right)={\frac {x_{1}+x_{2}+\cdots +x_{n}}{n}}}"/>
              <p:cNvSpPr>
                <a:spLocks noGrp="1" noChangeAspect="1" noChangeArrowheads="1"/>
              </p:cNvSpPr>
              <p:nvPr>
                <p:ph idx="1"/>
              </p:nvPr>
            </p:nvSpPr>
            <p:spPr bwMode="auto">
              <a:prstGeom prst="rect">
                <a:avLst/>
              </a:prstGeom>
              <a:noFill/>
              <a:extLst>
                <a:ext uri="{909E8E84-426E-40DD-AFC4-6F175D3DCCD1}">
                  <a14:hiddenFill>
                    <a:solidFill>
                      <a:srgbClr val="FFFFFF"/>
                    </a:solidFill>
                  </a14:hiddenFill>
                </a:ext>
              </a:extLst>
            </p:spPr>
            <p:txBody>
              <a:bodyPr vert="horz" wrap="square" lIns="91440" tIns="45720" rIns="91440" bIns="45720" numCol="1" anchor="t" anchorCtr="0" compatLnSpc="1">
                <a:prstTxWarp prst="textNoShape">
                  <a:avLst/>
                </a:prstTxWarp>
              </a:bodyPr>
              <a:lstStyle/>
              <a:p>
                <a:r>
                  <a:rPr lang="en-US" sz="3600" b="1" dirty="0" smtClean="0"/>
                  <a:t>Definition:</a:t>
                </a:r>
              </a:p>
              <a:p>
                <a:pPr lvl="5"/>
                <a14:m>
                  <m:oMath xmlns:m="http://schemas.openxmlformats.org/officeDocument/2006/math">
                    <m:r>
                      <a:rPr lang="en-US" sz="2800" b="1" i="1" smtClean="0">
                        <a:latin typeface="Cambria Math" panose="02040503050406030204" pitchFamily="18" charset="0"/>
                      </a:rPr>
                      <m:t>𝒙𝒎</m:t>
                    </m:r>
                    <m:r>
                      <a:rPr lang="en-US" sz="2800" b="1" i="1" smtClean="0">
                        <a:latin typeface="Cambria Math" panose="02040503050406030204" pitchFamily="18" charset="0"/>
                      </a:rPr>
                      <m:t>=</m:t>
                    </m:r>
                    <m:f>
                      <m:fPr>
                        <m:ctrlPr>
                          <a:rPr lang="en-US" sz="2800" b="1" i="1" smtClean="0">
                            <a:latin typeface="Cambria Math"/>
                          </a:rPr>
                        </m:ctrlPr>
                      </m:fPr>
                      <m:num>
                        <m:r>
                          <a:rPr lang="en-US" sz="2800" b="1" i="1" smtClean="0">
                            <a:latin typeface="Cambria Math" panose="02040503050406030204" pitchFamily="18" charset="0"/>
                          </a:rPr>
                          <m:t>𝒙</m:t>
                        </m:r>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𝒙</m:t>
                        </m:r>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𝒙𝒏</m:t>
                        </m:r>
                      </m:num>
                      <m:den>
                        <m:r>
                          <a:rPr lang="en-US" sz="2800" b="1" i="1" smtClean="0">
                            <a:latin typeface="Cambria Math" panose="02040503050406030204" pitchFamily="18" charset="0"/>
                          </a:rPr>
                          <m:t>𝒏</m:t>
                        </m:r>
                      </m:den>
                    </m:f>
                  </m:oMath>
                </a14:m>
                <a:endParaRPr lang="en-US" sz="2800" b="1" dirty="0" smtClean="0"/>
              </a:p>
              <a:p>
                <a:endParaRPr lang="en-US" sz="3600" b="1" dirty="0" smtClean="0"/>
              </a:p>
              <a:p>
                <a:r>
                  <a:rPr lang="en-US" sz="3600" b="1" dirty="0" smtClean="0"/>
                  <a:t>Example:</a:t>
                </a:r>
              </a:p>
              <a:p>
                <a:pPr lvl="2"/>
                <a:r>
                  <a:rPr lang="en-US" sz="2800" b="1" dirty="0" smtClean="0"/>
                  <a:t>[1,2,3,4,5]</a:t>
                </a:r>
              </a:p>
              <a:p>
                <a:pPr lvl="2"/>
                <a:endParaRPr lang="en-US" sz="2800" b="1" dirty="0" smtClean="0"/>
              </a:p>
              <a:p>
                <a:pPr lvl="2"/>
                <a:r>
                  <a:rPr lang="en-US" sz="2800" b="1" dirty="0" smtClean="0"/>
                  <a:t>Mean=</a:t>
                </a:r>
                <a14:m>
                  <m:oMath xmlns:m="http://schemas.openxmlformats.org/officeDocument/2006/math">
                    <m:f>
                      <m:fPr>
                        <m:ctrlPr>
                          <a:rPr lang="en-US" sz="2800" b="1" i="1" smtClean="0">
                            <a:latin typeface="Cambria Math"/>
                          </a:rPr>
                        </m:ctrlPr>
                      </m:fPr>
                      <m:num>
                        <m:r>
                          <a:rPr lang="en-US" sz="2800" b="1" i="1" smtClean="0">
                            <a:latin typeface="Cambria Math" panose="02040503050406030204" pitchFamily="18" charset="0"/>
                          </a:rPr>
                          <m:t>𝟏</m:t>
                        </m:r>
                        <m:r>
                          <a:rPr lang="en-US" sz="2800" b="1" i="1" smtClean="0">
                            <a:latin typeface="Cambria Math" panose="02040503050406030204" pitchFamily="18" charset="0"/>
                          </a:rPr>
                          <m:t>+</m:t>
                        </m:r>
                        <m:r>
                          <a:rPr lang="en-US" sz="2800" b="1" i="1" smtClean="0">
                            <a:latin typeface="Cambria Math" panose="02040503050406030204" pitchFamily="18" charset="0"/>
                          </a:rPr>
                          <m:t>𝟐</m:t>
                        </m:r>
                        <m:r>
                          <a:rPr lang="en-US" sz="2800" b="1" i="1" smtClean="0">
                            <a:latin typeface="Cambria Math" panose="02040503050406030204" pitchFamily="18" charset="0"/>
                          </a:rPr>
                          <m:t>+</m:t>
                        </m:r>
                        <m:r>
                          <a:rPr lang="en-US" sz="2800" b="1" i="1" smtClean="0">
                            <a:latin typeface="Cambria Math" panose="02040503050406030204" pitchFamily="18" charset="0"/>
                          </a:rPr>
                          <m:t>𝟑</m:t>
                        </m:r>
                        <m:r>
                          <a:rPr lang="en-US" sz="2800" b="1" i="1" smtClean="0">
                            <a:latin typeface="Cambria Math" panose="02040503050406030204" pitchFamily="18" charset="0"/>
                          </a:rPr>
                          <m:t>+</m:t>
                        </m:r>
                        <m:r>
                          <a:rPr lang="en-US" sz="2800" b="1" i="1" smtClean="0">
                            <a:latin typeface="Cambria Math" panose="02040503050406030204" pitchFamily="18" charset="0"/>
                          </a:rPr>
                          <m:t>𝟒</m:t>
                        </m:r>
                        <m:r>
                          <a:rPr lang="en-US" sz="2800" b="1" i="1" smtClean="0">
                            <a:latin typeface="Cambria Math" panose="02040503050406030204" pitchFamily="18" charset="0"/>
                          </a:rPr>
                          <m:t>+</m:t>
                        </m:r>
                        <m:r>
                          <a:rPr lang="en-US" sz="2800" b="1" i="1" smtClean="0">
                            <a:latin typeface="Cambria Math" panose="02040503050406030204" pitchFamily="18" charset="0"/>
                          </a:rPr>
                          <m:t>𝟓</m:t>
                        </m:r>
                      </m:num>
                      <m:den>
                        <m:r>
                          <a:rPr lang="en-US" sz="2800" b="1" i="1" smtClean="0">
                            <a:latin typeface="Cambria Math" panose="02040503050406030204" pitchFamily="18" charset="0"/>
                          </a:rPr>
                          <m:t>𝟓</m:t>
                        </m:r>
                      </m:den>
                    </m:f>
                  </m:oMath>
                </a14:m>
                <a:r>
                  <a:rPr lang="en-US" sz="2800" b="1" dirty="0" smtClean="0"/>
                  <a:t>=3</a:t>
                </a:r>
                <a:endParaRPr lang="en-US" sz="2800" b="1" dirty="0"/>
              </a:p>
            </p:txBody>
          </p:sp>
        </mc:Choice>
        <mc:Fallback xmlns="">
          <p:sp>
            <p:nvSpPr>
              <p:cNvPr id="8" name="AutoShape 6" descr="{\displaystyle {\bar {x}}={\frac {1}{n}}\left(\sum _{i=1}^{n}{x_{i}}\right)={\frac {x_{1}+x_{2}+\cdots +x_{n}}{n}}}"/>
              <p:cNvSpPr>
                <a:spLocks noGrp="1" noRot="1" noChangeAspect="1" noMove="1" noResize="1" noEditPoints="1" noAdjustHandles="1" noChangeArrowheads="1" noChangeShapeType="1" noTextEdit="1"/>
              </p:cNvSpPr>
              <p:nvPr>
                <p:ph idx="1"/>
              </p:nvPr>
            </p:nvSpPr>
            <p:spPr bwMode="auto">
              <a:prstGeom prst="rect">
                <a:avLst/>
              </a:prstGeom>
              <a:blipFill rotWithShape="0">
                <a:blip r:embed="rId2"/>
                <a:stretch>
                  <a:fillRect l="-1888" t="-1794"/>
                </a:stretch>
              </a:blipFill>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50534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MEDIAN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sz="3600" b="1" dirty="0" smtClean="0"/>
                  <a:t>Definition:</a:t>
                </a:r>
              </a:p>
              <a:p>
                <a:pPr lvl="2"/>
                <a:r>
                  <a:rPr lang="en-GB" sz="2800" b="1" dirty="0"/>
                  <a:t>Array a[n] has n numbers</a:t>
                </a:r>
              </a:p>
              <a:p>
                <a:pPr lvl="5"/>
                <a14:m>
                  <m:oMath xmlns:m="http://schemas.openxmlformats.org/officeDocument/2006/math">
                    <m:r>
                      <a:rPr lang="en-US" sz="3600" b="1" i="1">
                        <a:latin typeface="Cambria Math" panose="02040503050406030204" pitchFamily="18" charset="0"/>
                      </a:rPr>
                      <m:t>𝒎𝒆𝒅𝒊𝒂𝒏</m:t>
                    </m:r>
                    <m:d>
                      <m:dPr>
                        <m:ctrlPr>
                          <a:rPr lang="en-US" sz="3600" b="1" i="1">
                            <a:latin typeface="Cambria Math"/>
                          </a:rPr>
                        </m:ctrlPr>
                      </m:dPr>
                      <m:e>
                        <m:r>
                          <a:rPr lang="en-US" sz="3600" b="1" i="1">
                            <a:latin typeface="Cambria Math" panose="02040503050406030204" pitchFamily="18" charset="0"/>
                          </a:rPr>
                          <m:t>𝒂</m:t>
                        </m:r>
                      </m:e>
                    </m:d>
                    <m:r>
                      <a:rPr lang="en-US" sz="3600" b="1" i="1">
                        <a:latin typeface="Cambria Math" panose="02040503050406030204" pitchFamily="18" charset="0"/>
                      </a:rPr>
                      <m:t>=</m:t>
                    </m:r>
                    <m:f>
                      <m:fPr>
                        <m:ctrlPr>
                          <a:rPr lang="en-GB" sz="3600" b="1" i="1">
                            <a:latin typeface="Cambria Math"/>
                          </a:rPr>
                        </m:ctrlPr>
                      </m:fPr>
                      <m:num>
                        <m:r>
                          <a:rPr lang="en-US" sz="3600" b="1" i="1">
                            <a:latin typeface="Cambria Math" panose="02040503050406030204" pitchFamily="18" charset="0"/>
                          </a:rPr>
                          <m:t>𝒂</m:t>
                        </m:r>
                        <m:d>
                          <m:dPr>
                            <m:begChr m:val="["/>
                            <m:endChr m:val="]"/>
                            <m:ctrlPr>
                              <a:rPr lang="en-US" sz="3600" b="1" i="1">
                                <a:latin typeface="Cambria Math"/>
                              </a:rPr>
                            </m:ctrlPr>
                          </m:dPr>
                          <m:e>
                            <m:f>
                              <m:fPr>
                                <m:ctrlPr>
                                  <a:rPr lang="en-US" sz="3600" b="1" i="1">
                                    <a:latin typeface="Cambria Math"/>
                                  </a:rPr>
                                </m:ctrlPr>
                              </m:fPr>
                              <m:num>
                                <m:r>
                                  <a:rPr lang="en-US" sz="3600" b="1" i="1">
                                    <a:latin typeface="Cambria Math" panose="02040503050406030204" pitchFamily="18" charset="0"/>
                                  </a:rPr>
                                  <m:t>𝒏</m:t>
                                </m:r>
                              </m:num>
                              <m:den>
                                <m:r>
                                  <a:rPr lang="en-US" sz="3600" b="1" i="1">
                                    <a:latin typeface="Cambria Math" panose="02040503050406030204" pitchFamily="18" charset="0"/>
                                  </a:rPr>
                                  <m:t>𝟐</m:t>
                                </m:r>
                              </m:den>
                            </m:f>
                          </m:e>
                        </m:d>
                        <m:r>
                          <a:rPr lang="en-US" sz="3600" b="1" i="1">
                            <a:latin typeface="Cambria Math" panose="02040503050406030204" pitchFamily="18" charset="0"/>
                          </a:rPr>
                          <m:t>+</m:t>
                        </m:r>
                        <m:r>
                          <a:rPr lang="en-US" sz="3600" b="1" i="1">
                            <a:latin typeface="Cambria Math" panose="02040503050406030204" pitchFamily="18" charset="0"/>
                          </a:rPr>
                          <m:t>𝒂</m:t>
                        </m:r>
                        <m:r>
                          <a:rPr lang="en-US" sz="3600" b="1" i="1">
                            <a:latin typeface="Cambria Math" panose="02040503050406030204" pitchFamily="18" charset="0"/>
                          </a:rPr>
                          <m:t>[</m:t>
                        </m:r>
                        <m:f>
                          <m:fPr>
                            <m:ctrlPr>
                              <a:rPr lang="en-US" sz="3600" b="1" i="1">
                                <a:latin typeface="Cambria Math"/>
                              </a:rPr>
                            </m:ctrlPr>
                          </m:fPr>
                          <m:num>
                            <m:r>
                              <a:rPr lang="en-US" sz="3600" b="1" i="1">
                                <a:latin typeface="Cambria Math" panose="02040503050406030204" pitchFamily="18" charset="0"/>
                              </a:rPr>
                              <m:t>𝒏</m:t>
                            </m:r>
                          </m:num>
                          <m:den>
                            <m:r>
                              <a:rPr lang="en-US" sz="3600" b="1" i="1">
                                <a:latin typeface="Cambria Math" panose="02040503050406030204" pitchFamily="18" charset="0"/>
                              </a:rPr>
                              <m:t>𝟐</m:t>
                            </m:r>
                          </m:den>
                        </m:f>
                        <m:r>
                          <a:rPr lang="en-US" sz="3600" b="1" i="1">
                            <a:latin typeface="Cambria Math" panose="02040503050406030204" pitchFamily="18" charset="0"/>
                          </a:rPr>
                          <m:t>+</m:t>
                        </m:r>
                        <m:r>
                          <a:rPr lang="en-US" sz="3600" b="1" i="1">
                            <a:latin typeface="Cambria Math" panose="02040503050406030204" pitchFamily="18" charset="0"/>
                          </a:rPr>
                          <m:t>𝟏</m:t>
                        </m:r>
                        <m:r>
                          <a:rPr lang="en-US" sz="3600" b="1" i="1">
                            <a:latin typeface="Cambria Math" panose="02040503050406030204" pitchFamily="18" charset="0"/>
                          </a:rPr>
                          <m:t>]</m:t>
                        </m:r>
                      </m:num>
                      <m:den>
                        <m:r>
                          <a:rPr lang="en-US" sz="3600" b="1" i="1">
                            <a:latin typeface="Cambria Math" panose="02040503050406030204" pitchFamily="18" charset="0"/>
                          </a:rPr>
                          <m:t>𝟐</m:t>
                        </m:r>
                      </m:den>
                    </m:f>
                  </m:oMath>
                </a14:m>
                <a:endParaRPr lang="en-GB" sz="3600" b="1" dirty="0"/>
              </a:p>
              <a:p>
                <a:r>
                  <a:rPr lang="en-GB" sz="3600" b="1" dirty="0" smtClean="0"/>
                  <a:t>Examples:</a:t>
                </a:r>
              </a:p>
              <a:p>
                <a:pPr lvl="2"/>
                <a:r>
                  <a:rPr lang="en-GB" sz="2800" b="1" dirty="0" smtClean="0"/>
                  <a:t>a[5]=[1,2,3,4,5]		med(a)=3</a:t>
                </a:r>
              </a:p>
              <a:p>
                <a:pPr lvl="2"/>
                <a:r>
                  <a:rPr lang="en-GB" sz="2800" b="1" dirty="0" smtClean="0"/>
                  <a:t>a[6]=[1,2,3,4,5,6]		med(a)=3,5</a:t>
                </a:r>
              </a:p>
              <a:p>
                <a:pPr marL="0" lvl="5" indent="0">
                  <a:buNone/>
                </a:pPr>
                <a:endParaRPr lang="en-GB" sz="3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88" t="-179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spTree>
    <p:extLst>
      <p:ext uri="{BB962C8B-B14F-4D97-AF65-F5344CB8AC3E}">
        <p14:creationId xmlns:p14="http://schemas.microsoft.com/office/powerpoint/2010/main" val="2361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MAX AND MIN</a:t>
            </a:r>
            <a:endParaRPr lang="en-GB" dirty="0"/>
          </a:p>
        </p:txBody>
      </p:sp>
      <p:sp>
        <p:nvSpPr>
          <p:cNvPr id="3" name="Content Placeholder 2"/>
          <p:cNvSpPr>
            <a:spLocks noGrp="1"/>
          </p:cNvSpPr>
          <p:nvPr>
            <p:ph idx="1"/>
          </p:nvPr>
        </p:nvSpPr>
        <p:spPr/>
        <p:txBody>
          <a:bodyPr/>
          <a:lstStyle/>
          <a:p>
            <a:r>
              <a:rPr lang="en-GB" sz="3600" b="1" dirty="0" smtClean="0"/>
              <a:t>Examples:</a:t>
            </a:r>
          </a:p>
          <a:p>
            <a:pPr lvl="2"/>
            <a:endParaRPr lang="en-GB" sz="3200" b="1" dirty="0" smtClean="0"/>
          </a:p>
          <a:p>
            <a:pPr lvl="2" algn="ctr"/>
            <a:r>
              <a:rPr lang="en-GB" sz="3200" b="1" dirty="0" smtClean="0"/>
              <a:t>a[6]=[1,2,3,4,5,6]</a:t>
            </a:r>
          </a:p>
          <a:p>
            <a:endParaRPr lang="en-GB" b="1" dirty="0"/>
          </a:p>
          <a:p>
            <a:pPr lvl="1"/>
            <a:r>
              <a:rPr lang="en-GB" sz="3200" b="1" dirty="0" smtClean="0"/>
              <a:t>Max(a)=6</a:t>
            </a:r>
          </a:p>
          <a:p>
            <a:endParaRPr lang="en-GB" sz="3200" b="1" dirty="0"/>
          </a:p>
          <a:p>
            <a:pPr lvl="1"/>
            <a:r>
              <a:rPr lang="en-GB" sz="3200" b="1" dirty="0" smtClean="0"/>
              <a:t>Min(a)=1</a:t>
            </a:r>
            <a:endParaRPr lang="en-GB" sz="3200" b="1"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421511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SAMPLING</a:t>
            </a:r>
            <a:endParaRPr lang="en-GB"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3487" y="1349615"/>
            <a:ext cx="6718852" cy="5282408"/>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
        <p:nvSpPr>
          <p:cNvPr id="7" name="TextBox 6"/>
          <p:cNvSpPr txBox="1"/>
          <p:nvPr/>
        </p:nvSpPr>
        <p:spPr>
          <a:xfrm>
            <a:off x="0" y="795129"/>
            <a:ext cx="3800399" cy="523220"/>
          </a:xfrm>
          <a:prstGeom prst="rect">
            <a:avLst/>
          </a:prstGeom>
          <a:noFill/>
        </p:spPr>
        <p:txBody>
          <a:bodyPr wrap="none" rtlCol="0">
            <a:spAutoFit/>
          </a:bodyPr>
          <a:lstStyle/>
          <a:p>
            <a:r>
              <a:rPr lang="en-US" sz="2800" dirty="0" smtClean="0">
                <a:latin typeface="Arial Black" pitchFamily="34" charset="0"/>
              </a:rPr>
              <a:t>What is Sampling?</a:t>
            </a:r>
            <a:endParaRPr lang="en-US" sz="2800" dirty="0">
              <a:latin typeface="Arial Black" pitchFamily="34" charset="0"/>
            </a:endParaRPr>
          </a:p>
        </p:txBody>
      </p:sp>
    </p:spTree>
    <p:extLst>
      <p:ext uri="{BB962C8B-B14F-4D97-AF65-F5344CB8AC3E}">
        <p14:creationId xmlns:p14="http://schemas.microsoft.com/office/powerpoint/2010/main" val="2002718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59" y="0"/>
            <a:ext cx="8714050" cy="653014"/>
          </a:xfrm>
        </p:spPr>
        <p:txBody>
          <a:bodyPr/>
          <a:lstStyle/>
          <a:p>
            <a:pPr algn="ctr"/>
            <a:r>
              <a:rPr lang="en-US" dirty="0"/>
              <a:t>SAMPLING</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11" y="1252207"/>
            <a:ext cx="8535146" cy="4395822"/>
          </a:xfrm>
        </p:spPr>
      </p:pic>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
        <p:nvSpPr>
          <p:cNvPr id="7" name="TextBox 6"/>
          <p:cNvSpPr txBox="1"/>
          <p:nvPr/>
        </p:nvSpPr>
        <p:spPr>
          <a:xfrm>
            <a:off x="0" y="653014"/>
            <a:ext cx="1638590" cy="461665"/>
          </a:xfrm>
          <a:prstGeom prst="rect">
            <a:avLst/>
          </a:prstGeom>
          <a:noFill/>
        </p:spPr>
        <p:txBody>
          <a:bodyPr wrap="none" rtlCol="0">
            <a:spAutoFit/>
          </a:bodyPr>
          <a:lstStyle/>
          <a:p>
            <a:r>
              <a:rPr lang="en-US" sz="2400" dirty="0" smtClean="0">
                <a:latin typeface="Arial Black" pitchFamily="34" charset="0"/>
              </a:rPr>
              <a:t>Example</a:t>
            </a:r>
            <a:endParaRPr lang="en-US" sz="2400" dirty="0">
              <a:latin typeface="Arial Black" pitchFamily="34" charset="0"/>
            </a:endParaRPr>
          </a:p>
        </p:txBody>
      </p:sp>
    </p:spTree>
    <p:extLst>
      <p:ext uri="{BB962C8B-B14F-4D97-AF65-F5344CB8AC3E}">
        <p14:creationId xmlns:p14="http://schemas.microsoft.com/office/powerpoint/2010/main" val="337931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RANDOM NUMBER</a:t>
            </a:r>
            <a:endParaRPr lang="en-GB" dirty="0"/>
          </a:p>
        </p:txBody>
      </p:sp>
      <p:sp>
        <p:nvSpPr>
          <p:cNvPr id="4" name="Footer Placeholder 3"/>
          <p:cNvSpPr>
            <a:spLocks noGrp="1"/>
          </p:cNvSpPr>
          <p:nvPr>
            <p:ph type="ftr" sz="quarter" idx="11"/>
          </p:nvPr>
        </p:nvSpPr>
        <p:spPr/>
        <p:txBody>
          <a:bodyPr/>
          <a:lstStyle/>
          <a:p>
            <a:r>
              <a:rPr lang="en-US" smtClean="0"/>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991" y="826022"/>
            <a:ext cx="8418443" cy="5597370"/>
          </a:xfrm>
        </p:spPr>
      </p:pic>
      <p:sp>
        <p:nvSpPr>
          <p:cNvPr id="6" name="TextBox 5"/>
          <p:cNvSpPr txBox="1"/>
          <p:nvPr/>
        </p:nvSpPr>
        <p:spPr>
          <a:xfrm>
            <a:off x="3779437" y="695739"/>
            <a:ext cx="1231556" cy="461665"/>
          </a:xfrm>
          <a:prstGeom prst="rect">
            <a:avLst/>
          </a:prstGeom>
          <a:noFill/>
        </p:spPr>
        <p:txBody>
          <a:bodyPr wrap="none" rtlCol="0">
            <a:spAutoFit/>
          </a:bodyPr>
          <a:lstStyle/>
          <a:p>
            <a:r>
              <a:rPr lang="en-US" sz="2400" dirty="0" smtClean="0">
                <a:latin typeface="Arial Black" pitchFamily="34" charset="0"/>
              </a:rPr>
              <a:t>What?</a:t>
            </a:r>
            <a:endParaRPr lang="en-US" sz="2400" dirty="0">
              <a:latin typeface="Arial Black" pitchFamily="34" charset="0"/>
            </a:endParaRPr>
          </a:p>
        </p:txBody>
      </p:sp>
    </p:spTree>
    <p:extLst>
      <p:ext uri="{BB962C8B-B14F-4D97-AF65-F5344CB8AC3E}">
        <p14:creationId xmlns:p14="http://schemas.microsoft.com/office/powerpoint/2010/main" val="394394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3001</TotalTime>
  <Words>838</Words>
  <Application>Microsoft Office PowerPoint</Application>
  <PresentationFormat>On-screen Show (4:3)</PresentationFormat>
  <Paragraphs>152</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Presentation2</vt:lpstr>
      <vt:lpstr>STATSISTICS</vt:lpstr>
      <vt:lpstr>PROBABILITIES</vt:lpstr>
      <vt:lpstr>PROBABILITIES</vt:lpstr>
      <vt:lpstr>MEAN</vt:lpstr>
      <vt:lpstr>MEDIAN</vt:lpstr>
      <vt:lpstr>MAX AND MIN</vt:lpstr>
      <vt:lpstr>SAMPLING</vt:lpstr>
      <vt:lpstr>SAMPLING</vt:lpstr>
      <vt:lpstr>RANDOM NUMBER</vt:lpstr>
      <vt:lpstr>RANDOM NUMBER</vt:lpstr>
      <vt:lpstr>RANDOM NUMBER</vt:lpstr>
      <vt:lpstr>RANDOM NUMBER</vt:lpstr>
      <vt:lpstr>HISTOGRAM</vt:lpstr>
      <vt:lpstr>HISTOGRAM</vt:lpstr>
      <vt:lpstr>HISTOGRAM</vt:lpstr>
      <vt:lpstr>BOXPLOT</vt:lpstr>
      <vt:lpstr>BOXPLOT</vt:lpstr>
      <vt:lpstr>BOXPLOT</vt:lpstr>
      <vt:lpstr>BOXPLOT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Bich He</cp:lastModifiedBy>
  <cp:revision>202</cp:revision>
  <dcterms:created xsi:type="dcterms:W3CDTF">2016-11-02T02:13:02Z</dcterms:created>
  <dcterms:modified xsi:type="dcterms:W3CDTF">2018-12-16T16:10:46Z</dcterms:modified>
</cp:coreProperties>
</file>