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20" r:id="rId2"/>
    <p:sldId id="329" r:id="rId3"/>
    <p:sldId id="330" r:id="rId4"/>
    <p:sldId id="331" r:id="rId5"/>
    <p:sldId id="332" r:id="rId6"/>
    <p:sldId id="333" r:id="rId7"/>
    <p:sldId id="334" r:id="rId8"/>
    <p:sldId id="321" r:id="rId9"/>
    <p:sldId id="322" r:id="rId10"/>
    <p:sldId id="323" r:id="rId11"/>
    <p:sldId id="324" r:id="rId12"/>
    <p:sldId id="327" r:id="rId13"/>
    <p:sldId id="325" r:id="rId14"/>
    <p:sldId id="335" r:id="rId15"/>
    <p:sldId id="32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9D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73843" autoAdjust="0"/>
  </p:normalViewPr>
  <p:slideViewPr>
    <p:cSldViewPr snapToGrid="0" snapToObjects="1" showGuides="1">
      <p:cViewPr>
        <p:scale>
          <a:sx n="64" d="100"/>
          <a:sy n="64" d="100"/>
        </p:scale>
        <p:origin x="-12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12/16/2018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12/16/2018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M%C3%A1y_t%C3%ACm_ki%E1%BA%BF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TF- term frequency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xuất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8</a:t>
            </a:fld>
            <a:endParaRPr lang="en-US"/>
          </a:p>
        </p:txBody>
      </p:sp>
    </p:spTree>
    <p:extLst>
      <p:ext uri="{BB962C8B-B14F-4D97-AF65-F5344CB8AC3E}">
        <p14:creationId xmlns:p14="http://schemas.microsoft.com/office/powerpoint/2010/main" val="183286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IDF</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inverse document frequency.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(corpus).</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9</a:t>
            </a:fld>
            <a:endParaRPr lang="en-US"/>
          </a:p>
        </p:txBody>
      </p:sp>
    </p:spTree>
    <p:extLst>
      <p:ext uri="{BB962C8B-B14F-4D97-AF65-F5344CB8AC3E}">
        <p14:creationId xmlns:p14="http://schemas.microsoft.com/office/powerpoint/2010/main" val="84719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trị</a:t>
            </a:r>
            <a:r>
              <a:rPr lang="en-US" sz="1200" b="0" i="0" kern="1200" dirty="0" smtClean="0">
                <a:solidFill>
                  <a:schemeClr val="tx1"/>
                </a:solidFill>
                <a:effectLst/>
                <a:latin typeface="+mn-lt"/>
                <a:ea typeface="+mn-ea"/>
                <a:cs typeface="+mn-cs"/>
              </a:rPr>
              <a:t> TF-IDF </a:t>
            </a:r>
            <a:r>
              <a:rPr lang="en-US" sz="1200" b="0" i="0" kern="1200" dirty="0" err="1" smtClean="0">
                <a:solidFill>
                  <a:schemeClr val="tx1"/>
                </a:solidFill>
                <a:effectLst/>
                <a:latin typeface="+mn-lt"/>
                <a:ea typeface="+mn-ea"/>
                <a:cs typeface="+mn-cs"/>
              </a:rPr>
              <a:t>cao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xuất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xuất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giúp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lọc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phổ</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khoá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10</a:t>
            </a:fld>
            <a:endParaRPr lang="en-US"/>
          </a:p>
        </p:txBody>
      </p:sp>
    </p:spTree>
    <p:extLst>
      <p:ext uri="{BB962C8B-B14F-4D97-AF65-F5344CB8AC3E}">
        <p14:creationId xmlns:p14="http://schemas.microsoft.com/office/powerpoint/2010/main" val="80531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IDF có ứng dụng trong </a:t>
            </a:r>
            <a:r>
              <a:rPr lang="vi-VN" sz="1200" b="0" i="0" u="none" strike="noStrike" kern="1200" dirty="0" smtClean="0">
                <a:solidFill>
                  <a:schemeClr val="tx1"/>
                </a:solidFill>
                <a:effectLst/>
                <a:latin typeface="+mn-lt"/>
                <a:ea typeface="+mn-ea"/>
                <a:cs typeface="+mn-cs"/>
                <a:hlinkClick r:id="rId3" tooltip="Máy tìm kiếm"/>
              </a:rPr>
              <a:t>máy tìm kiếm</a:t>
            </a:r>
            <a:r>
              <a:rPr lang="vi-VN" sz="1200" b="0" i="0" kern="1200" dirty="0" smtClean="0">
                <a:solidFill>
                  <a:schemeClr val="tx1"/>
                </a:solidFill>
                <a:effectLst/>
                <a:latin typeface="+mn-lt"/>
                <a:ea typeface="+mn-ea"/>
                <a:cs typeface="+mn-cs"/>
              </a:rPr>
              <a:t>. Ví dụ, khi người dùng gửi một truy vấn đến máy tìm kiếm, hệ thống cần biết từ nào là từ người dùng quan tâm nhất. Chẳng hạn: truy vấn của người dùng là "làm thế nào để sửa máy ủi". Sau khi tách từ, chúng ta sẽ có tập các từ: làm, thế nào, để, sửa, máy ủi. Trong các từ này, "máy ủi" sẽ có IDF cao nhất. Hệ thống sẽ lấy ra tất cả các văn bản có chứa từ máy ủi và sau đó mới thực hiện việc đánh giá và so sánh dựa trên toàn bộ câu truy vấn.</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11</a:t>
            </a:fld>
            <a:endParaRPr lang="en-US"/>
          </a:p>
        </p:txBody>
      </p:sp>
    </p:spTree>
    <p:extLst>
      <p:ext uri="{BB962C8B-B14F-4D97-AF65-F5344CB8AC3E}">
        <p14:creationId xmlns:p14="http://schemas.microsoft.com/office/powerpoint/2010/main" val="1075792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26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0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06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7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58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1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9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49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6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50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rmAutofit/>
          </a:bodyPr>
          <a:lstStyle>
            <a:lvl1pPr marL="342900" indent="-342900">
              <a:buClr>
                <a:schemeClr val="accent6">
                  <a:lumMod val="75000"/>
                </a:schemeClr>
              </a:buClr>
              <a:buFont typeface="Wingdings" panose="05000000000000000000" pitchFamily="2" charset="2"/>
              <a:buChar char="§"/>
              <a:defRPr sz="2800">
                <a:latin typeface="Candara" panose="020E0502030303020204" pitchFamily="34" charset="0"/>
              </a:defRPr>
            </a:lvl1pPr>
            <a:lvl2pPr marL="742950" indent="-285750">
              <a:buFont typeface="Wingdings 2" panose="05020102010507070707" pitchFamily="18" charset="2"/>
              <a:buChar char="P"/>
              <a:defRPr sz="2400">
                <a:latin typeface="Candara" panose="020E0502030303020204" pitchFamily="34" charset="0"/>
              </a:defRPr>
            </a:lvl2pPr>
            <a:lvl3pPr>
              <a:defRPr sz="2000">
                <a:latin typeface="Candara" panose="020E0502030303020204" pitchFamily="34" charset="0"/>
              </a:defRPr>
            </a:lvl3pPr>
            <a:lvl4pPr>
              <a:defRPr sz="1800">
                <a:latin typeface="Candara" panose="020E0502030303020204" pitchFamily="34" charset="0"/>
              </a:defRPr>
            </a:lvl4pPr>
            <a:lvl5pPr>
              <a:defRPr sz="1800">
                <a:latin typeface="Candara" panose="020E0502030303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©FPT SOFTWARE - Corporate Training Center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©FPT SOFTWARE - Corporate Training Center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©FPT SOFTWARE - Corporate Training Center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TF - IDF</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				                          TEAM 2</a:t>
            </a:r>
            <a:endParaRPr lang="en-US" dirty="0"/>
          </a:p>
          <a:p>
            <a:pPr marL="0" indent="0">
              <a:buNone/>
            </a:pPr>
            <a:endParaRPr lang="en-US" dirty="0" smtClean="0"/>
          </a:p>
          <a:p>
            <a:pPr marL="0" indent="0">
              <a:buNone/>
            </a:pPr>
            <a:r>
              <a:rPr lang="en-US" dirty="0" smtClean="0"/>
              <a:t>MEMBER : </a:t>
            </a:r>
          </a:p>
          <a:p>
            <a:pPr marL="514350" indent="-514350">
              <a:buAutoNum type="arabicPeriod"/>
            </a:pPr>
            <a:r>
              <a:rPr lang="en-US" dirty="0" smtClean="0"/>
              <a:t>NGUYỄN PHÙNG HẢI CHUNG</a:t>
            </a:r>
          </a:p>
          <a:p>
            <a:pPr marL="514350" indent="-514350">
              <a:buAutoNum type="arabicPeriod"/>
            </a:pPr>
            <a:r>
              <a:rPr lang="en-US" dirty="0" smtClean="0"/>
              <a:t>TRẦN CÔNG MINH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37127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t>TF-IDF</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412" y="1616612"/>
            <a:ext cx="8714048" cy="3759242"/>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Tree>
    <p:extLst>
      <p:ext uri="{BB962C8B-B14F-4D97-AF65-F5344CB8AC3E}">
        <p14:creationId xmlns:p14="http://schemas.microsoft.com/office/powerpoint/2010/main" val="589120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r>
              <a:rPr lang="en-US" dirty="0"/>
              <a:t>Sentence 1 : The car is driven on the road.</a:t>
            </a:r>
          </a:p>
          <a:p>
            <a:r>
              <a:rPr lang="en-US" dirty="0"/>
              <a:t>Sentence 2: The truck is driven on the highway.</a:t>
            </a:r>
          </a:p>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11" y="1900207"/>
            <a:ext cx="8794150" cy="4315064"/>
          </a:xfrm>
          <a:prstGeom prst="rect">
            <a:avLst/>
          </a:prstGeom>
        </p:spPr>
      </p:pic>
    </p:spTree>
    <p:extLst>
      <p:ext uri="{BB962C8B-B14F-4D97-AF65-F5344CB8AC3E}">
        <p14:creationId xmlns:p14="http://schemas.microsoft.com/office/powerpoint/2010/main" val="424442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Coding TF</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77824"/>
            <a:ext cx="9144000" cy="5193791"/>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Tree>
    <p:extLst>
      <p:ext uri="{BB962C8B-B14F-4D97-AF65-F5344CB8AC3E}">
        <p14:creationId xmlns:p14="http://schemas.microsoft.com/office/powerpoint/2010/main" val="286562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1" y="0"/>
            <a:ext cx="8714050" cy="675861"/>
          </a:xfrm>
        </p:spPr>
        <p:txBody>
          <a:bodyPr/>
          <a:lstStyle/>
          <a:p>
            <a:pPr algn="ctr"/>
            <a:r>
              <a:rPr lang="en-US" dirty="0" smtClean="0"/>
              <a:t>Coding IDF</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9761"/>
            <a:ext cx="9144000" cy="5056589"/>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Tree>
    <p:extLst>
      <p:ext uri="{BB962C8B-B14F-4D97-AF65-F5344CB8AC3E}">
        <p14:creationId xmlns:p14="http://schemas.microsoft.com/office/powerpoint/2010/main" val="18427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Coding TF-IDF</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2817"/>
            <a:ext cx="9139174" cy="4860234"/>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Tree>
    <p:extLst>
      <p:ext uri="{BB962C8B-B14F-4D97-AF65-F5344CB8AC3E}">
        <p14:creationId xmlns:p14="http://schemas.microsoft.com/office/powerpoint/2010/main" val="350265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Sklearn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0432"/>
            <a:ext cx="9144000" cy="4809744"/>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Tree>
    <p:extLst>
      <p:ext uri="{BB962C8B-B14F-4D97-AF65-F5344CB8AC3E}">
        <p14:creationId xmlns:p14="http://schemas.microsoft.com/office/powerpoint/2010/main" val="316589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Text</a:t>
            </a:r>
            <a:r>
              <a:rPr lang="en-GB" sz="4000" dirty="0" smtClean="0"/>
              <a:t> mining</a:t>
            </a:r>
            <a:endParaRPr lang="en-GB" sz="4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 y="1077119"/>
            <a:ext cx="8210550" cy="4838700"/>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spTree>
    <p:extLst>
      <p:ext uri="{BB962C8B-B14F-4D97-AF65-F5344CB8AC3E}">
        <p14:creationId xmlns:p14="http://schemas.microsoft.com/office/powerpoint/2010/main" val="3959436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Text mining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88" y="1129224"/>
            <a:ext cx="8713787" cy="4734490"/>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3477407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Text mining</a:t>
            </a:r>
            <a:endParaRPr lang="en-US" dirty="0"/>
          </a:p>
        </p:txBody>
      </p:sp>
      <p:sp>
        <p:nvSpPr>
          <p:cNvPr id="3" name="Content Placeholder 2"/>
          <p:cNvSpPr>
            <a:spLocks noGrp="1"/>
          </p:cNvSpPr>
          <p:nvPr>
            <p:ph idx="1"/>
          </p:nvPr>
        </p:nvSpPr>
        <p:spPr/>
        <p:txBody>
          <a:bodyPr/>
          <a:lstStyle/>
          <a:p>
            <a:r>
              <a:rPr lang="en-US" sz="3600" b="1" dirty="0" smtClean="0"/>
              <a:t>Applications:</a:t>
            </a:r>
            <a:endParaRPr lang="en-US" sz="3600" b="1"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252" y="2609553"/>
            <a:ext cx="3768124" cy="24614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36764"/>
            <a:ext cx="3696611" cy="207089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11" y="3809825"/>
            <a:ext cx="4599423" cy="2405445"/>
          </a:xfrm>
          <a:prstGeom prst="rect">
            <a:avLst/>
          </a:prstGeom>
        </p:spPr>
      </p:pic>
    </p:spTree>
    <p:extLst>
      <p:ext uri="{BB962C8B-B14F-4D97-AF65-F5344CB8AC3E}">
        <p14:creationId xmlns:p14="http://schemas.microsoft.com/office/powerpoint/2010/main" val="161401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Text mining</a:t>
            </a:r>
            <a:endParaRPr lang="en-US" dirty="0"/>
          </a:p>
        </p:txBody>
      </p:sp>
      <p:sp>
        <p:nvSpPr>
          <p:cNvPr id="3" name="Content Placeholder 2"/>
          <p:cNvSpPr>
            <a:spLocks noGrp="1"/>
          </p:cNvSpPr>
          <p:nvPr>
            <p:ph idx="1"/>
          </p:nvPr>
        </p:nvSpPr>
        <p:spPr/>
        <p:txBody>
          <a:bodyPr/>
          <a:lstStyle/>
          <a:p>
            <a:r>
              <a:rPr lang="en-US" sz="3600" b="1" dirty="0"/>
              <a:t>Advantages &amp; </a:t>
            </a:r>
            <a:r>
              <a:rPr lang="en-US" sz="3600" b="1" dirty="0" smtClean="0"/>
              <a:t>Disadvantages:</a:t>
            </a:r>
          </a:p>
          <a:p>
            <a:endParaRPr lang="en-US" dirty="0"/>
          </a:p>
          <a:p>
            <a:endParaRPr lang="en-US" dirty="0" smtClean="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62" y="1615059"/>
            <a:ext cx="6162675" cy="4286250"/>
          </a:xfrm>
          <a:prstGeom prst="rect">
            <a:avLst/>
          </a:prstGeom>
        </p:spPr>
      </p:pic>
    </p:spTree>
    <p:extLst>
      <p:ext uri="{BB962C8B-B14F-4D97-AF65-F5344CB8AC3E}">
        <p14:creationId xmlns:p14="http://schemas.microsoft.com/office/powerpoint/2010/main" val="711967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TF-IDF Basic Concepts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TF – Term Frequency:</a:t>
                </a:r>
              </a:p>
              <a:p>
                <a:pPr lvl="2"/>
                <a14:m>
                  <m:oMath xmlns:m="http://schemas.openxmlformats.org/officeDocument/2006/math">
                    <m:r>
                      <a:rPr lang="en-US" sz="3200" b="1" i="1" smtClean="0">
                        <a:latin typeface="Cambria Math" panose="02040503050406030204" pitchFamily="18" charset="0"/>
                      </a:rPr>
                      <m:t>𝒕𝒇</m:t>
                    </m:r>
                    <m:d>
                      <m:dPr>
                        <m:ctrlPr>
                          <a:rPr lang="en-US" sz="3200" b="1" i="1" smtClean="0">
                            <a:latin typeface="Cambria Math"/>
                          </a:rPr>
                        </m:ctrlPr>
                      </m:dPr>
                      <m:e>
                        <m:r>
                          <a:rPr lang="en-US" sz="3200" b="1" i="1" smtClean="0">
                            <a:latin typeface="Cambria Math" panose="02040503050406030204" pitchFamily="18" charset="0"/>
                          </a:rPr>
                          <m:t>𝒕</m:t>
                        </m:r>
                        <m:r>
                          <a:rPr lang="en-US" sz="3200" b="1" i="1" smtClean="0">
                            <a:latin typeface="Cambria Math" panose="02040503050406030204" pitchFamily="18" charset="0"/>
                          </a:rPr>
                          <m:t>,</m:t>
                        </m:r>
                        <m:r>
                          <a:rPr lang="en-US" sz="3200" b="1" i="1" smtClean="0">
                            <a:latin typeface="Cambria Math" panose="02040503050406030204" pitchFamily="18" charset="0"/>
                          </a:rPr>
                          <m:t>𝒅</m:t>
                        </m:r>
                      </m:e>
                    </m:d>
                    <m:r>
                      <a:rPr lang="en-US" sz="3200" b="1" i="1" smtClean="0">
                        <a:latin typeface="Cambria Math" panose="02040503050406030204" pitchFamily="18" charset="0"/>
                      </a:rPr>
                      <m:t>=</m:t>
                    </m:r>
                    <m:f>
                      <m:fPr>
                        <m:ctrlPr>
                          <a:rPr lang="en-US" sz="3200" b="1" i="1" smtClean="0">
                            <a:latin typeface="Cambria Math"/>
                          </a:rPr>
                        </m:ctrlPr>
                      </m:fPr>
                      <m:num>
                        <m:r>
                          <a:rPr lang="en-US" sz="3200" b="1" i="1" smtClean="0">
                            <a:latin typeface="Cambria Math" panose="02040503050406030204" pitchFamily="18" charset="0"/>
                          </a:rPr>
                          <m:t>𝒇</m:t>
                        </m:r>
                        <m:r>
                          <a:rPr lang="en-US" sz="3200" b="1" i="1" smtClean="0">
                            <a:latin typeface="Cambria Math" panose="02040503050406030204" pitchFamily="18" charset="0"/>
                          </a:rPr>
                          <m:t>(</m:t>
                        </m:r>
                        <m:r>
                          <a:rPr lang="en-US" sz="3200" b="1" i="1" smtClean="0">
                            <a:latin typeface="Cambria Math" panose="02040503050406030204" pitchFamily="18" charset="0"/>
                          </a:rPr>
                          <m:t>𝒕</m:t>
                        </m:r>
                        <m:r>
                          <a:rPr lang="en-US" sz="3200" b="1" i="1" smtClean="0">
                            <a:latin typeface="Cambria Math" panose="02040503050406030204" pitchFamily="18" charset="0"/>
                          </a:rPr>
                          <m:t>,</m:t>
                        </m:r>
                        <m:r>
                          <a:rPr lang="en-US" sz="3200" b="1" i="1" smtClean="0">
                            <a:latin typeface="Cambria Math" panose="02040503050406030204" pitchFamily="18" charset="0"/>
                          </a:rPr>
                          <m:t>𝒅</m:t>
                        </m:r>
                        <m:r>
                          <a:rPr lang="en-US" sz="3200" b="1" i="1" smtClean="0">
                            <a:latin typeface="Cambria Math" panose="02040503050406030204" pitchFamily="18" charset="0"/>
                          </a:rPr>
                          <m:t>)</m:t>
                        </m:r>
                      </m:num>
                      <m:den>
                        <m:r>
                          <a:rPr lang="en-US" sz="3200" b="1" i="1" smtClean="0">
                            <a:latin typeface="Cambria Math" panose="02040503050406030204" pitchFamily="18" charset="0"/>
                          </a:rPr>
                          <m:t>𝑻</m:t>
                        </m:r>
                      </m:den>
                    </m:f>
                  </m:oMath>
                </a14:m>
                <a:endParaRPr lang="en-US" sz="3200" b="1" dirty="0" smtClean="0"/>
              </a:p>
              <a:p>
                <a:endParaRPr lang="en-US" b="1" dirty="0" smtClean="0"/>
              </a:p>
              <a:p>
                <a:r>
                  <a:rPr lang="en-US" b="1" dirty="0" smtClean="0"/>
                  <a:t>IDF – Inverse Document Frequency:</a:t>
                </a:r>
                <a:endParaRPr lang="en-US" sz="3200" b="1" dirty="0" smtClean="0"/>
              </a:p>
              <a:p>
                <a:pPr lvl="2"/>
                <a14:m>
                  <m:oMath xmlns:m="http://schemas.openxmlformats.org/officeDocument/2006/math">
                    <m:r>
                      <a:rPr lang="en-US" sz="3200" b="1" i="1">
                        <a:latin typeface="Cambria Math" panose="02040503050406030204" pitchFamily="18" charset="0"/>
                      </a:rPr>
                      <m:t>𝒊𝒅𝒇</m:t>
                    </m:r>
                    <m:d>
                      <m:dPr>
                        <m:ctrlPr>
                          <a:rPr lang="en-US" sz="3200" b="1" i="1">
                            <a:latin typeface="Cambria Math"/>
                          </a:rPr>
                        </m:ctrlPr>
                      </m:dPr>
                      <m:e>
                        <m:r>
                          <a:rPr lang="en-US" sz="3200" b="1" i="1">
                            <a:latin typeface="Cambria Math" panose="02040503050406030204" pitchFamily="18" charset="0"/>
                          </a:rPr>
                          <m:t>𝒕</m:t>
                        </m:r>
                        <m:r>
                          <a:rPr lang="en-US" sz="3200" b="1" i="1">
                            <a:latin typeface="Cambria Math" panose="02040503050406030204" pitchFamily="18" charset="0"/>
                          </a:rPr>
                          <m:t>,</m:t>
                        </m:r>
                        <m:r>
                          <a:rPr lang="en-US" sz="3200" b="1" i="1">
                            <a:latin typeface="Cambria Math" panose="02040503050406030204" pitchFamily="18" charset="0"/>
                          </a:rPr>
                          <m:t>𝑫</m:t>
                        </m:r>
                      </m:e>
                    </m:d>
                    <m:r>
                      <a:rPr lang="en-US" sz="3200" b="1" i="1">
                        <a:latin typeface="Cambria Math" panose="02040503050406030204" pitchFamily="18" charset="0"/>
                      </a:rPr>
                      <m:t>=</m:t>
                    </m:r>
                    <m:func>
                      <m:funcPr>
                        <m:ctrlPr>
                          <a:rPr lang="en-US" sz="3200" b="1" i="1">
                            <a:latin typeface="Cambria Math"/>
                          </a:rPr>
                        </m:ctrlPr>
                      </m:funcPr>
                      <m:fName>
                        <m:r>
                          <m:rPr>
                            <m:sty m:val="p"/>
                          </m:rPr>
                          <a:rPr lang="en-US" sz="3200">
                            <a:latin typeface="Cambria Math" panose="02040503050406030204" pitchFamily="18" charset="0"/>
                          </a:rPr>
                          <m:t>log</m:t>
                        </m:r>
                      </m:fName>
                      <m:e>
                        <m:f>
                          <m:fPr>
                            <m:ctrlPr>
                              <a:rPr lang="en-US" sz="3200" i="1">
                                <a:latin typeface="Cambria Math"/>
                              </a:rPr>
                            </m:ctrlPr>
                          </m:fPr>
                          <m:num>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 |</m:t>
                            </m:r>
                          </m:num>
                          <m:den>
                            <m:r>
                              <a:rPr lang="en-US" sz="3200" i="1">
                                <a:latin typeface="Cambria Math" panose="02040503050406030204" pitchFamily="18" charset="0"/>
                              </a:rPr>
                              <m:t>| </m:t>
                            </m:r>
                            <m:d>
                              <m:dPr>
                                <m:begChr m:val="{"/>
                                <m:endChr m:val="}"/>
                                <m:ctrlPr>
                                  <a:rPr lang="en-US" sz="3200" i="1">
                                    <a:latin typeface="Cambria Math"/>
                                  </a:rPr>
                                </m:ctrlPr>
                              </m:dPr>
                              <m:e>
                                <m:r>
                                  <a:rPr lang="en-US" sz="3200" i="1">
                                    <a:latin typeface="Cambria Math" panose="02040503050406030204" pitchFamily="18" charset="0"/>
                                  </a:rPr>
                                  <m:t> </m:t>
                                </m:r>
                                <m:r>
                                  <a:rPr lang="en-US" sz="3200" i="1">
                                    <a:latin typeface="Cambria Math" panose="02040503050406030204" pitchFamily="18" charset="0"/>
                                  </a:rPr>
                                  <m:t>𝑑</m:t>
                                </m:r>
                                <m:r>
                                  <a:rPr lang="en-US" sz="3200" i="1">
                                    <a:latin typeface="Cambria Math" panose="02040503050406030204" pitchFamily="18" charset="0"/>
                                    <a:ea typeface="Cambria Math" panose="02040503050406030204" pitchFamily="18" charset="0"/>
                                  </a:rPr>
                                  <m:t>𝜖</m:t>
                                </m:r>
                                <m:r>
                                  <a:rPr lang="en-US" sz="3200" i="1">
                                    <a:latin typeface="Cambria Math" panose="02040503050406030204" pitchFamily="18" charset="0"/>
                                    <a:ea typeface="Cambria Math" panose="02040503050406030204" pitchFamily="18" charset="0"/>
                                  </a:rPr>
                                  <m:t>𝐷</m:t>
                                </m:r>
                                <m:r>
                                  <a:rPr lang="en-US" sz="3200" i="1">
                                    <a:latin typeface="Cambria Math" panose="02040503050406030204" pitchFamily="18" charset="0"/>
                                    <a:ea typeface="Cambria Math" panose="02040503050406030204" pitchFamily="18" charset="0"/>
                                  </a:rPr>
                                  <m:t> : </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𝜖</m:t>
                                </m:r>
                                <m:r>
                                  <a:rPr lang="en-US" sz="3200" i="1">
                                    <a:latin typeface="Cambria Math" panose="02040503050406030204" pitchFamily="18" charset="0"/>
                                    <a:ea typeface="Cambria Math" panose="02040503050406030204" pitchFamily="18" charset="0"/>
                                  </a:rPr>
                                  <m:t>𝑑</m:t>
                                </m:r>
                                <m:r>
                                  <a:rPr lang="en-US" sz="3200" i="1">
                                    <a:latin typeface="Cambria Math" panose="02040503050406030204" pitchFamily="18" charset="0"/>
                                    <a:ea typeface="Cambria Math" panose="02040503050406030204" pitchFamily="18" charset="0"/>
                                  </a:rPr>
                                  <m:t> </m:t>
                                </m:r>
                              </m:e>
                            </m:d>
                            <m:r>
                              <a:rPr lang="en-US" sz="3200" i="1">
                                <a:latin typeface="Cambria Math" panose="02040503050406030204" pitchFamily="18" charset="0"/>
                                <a:ea typeface="Cambria Math" panose="02040503050406030204" pitchFamily="18" charset="0"/>
                              </a:rPr>
                              <m:t> |</m:t>
                            </m:r>
                          </m:den>
                        </m:f>
                      </m:e>
                    </m:func>
                  </m:oMath>
                </a14:m>
                <a:endParaRPr lang="en-US" sz="3200" b="1" dirty="0" smtClean="0"/>
              </a:p>
              <a:p>
                <a:endParaRPr lang="en-US" b="1" dirty="0" smtClean="0"/>
              </a:p>
              <a:p>
                <a:r>
                  <a:rPr lang="en-US" b="1" dirty="0" smtClean="0"/>
                  <a:t>TF – IDF:</a:t>
                </a:r>
              </a:p>
              <a:p>
                <a:pPr lvl="2"/>
                <a14:m>
                  <m:oMath xmlns:m="http://schemas.openxmlformats.org/officeDocument/2006/math">
                    <m:r>
                      <m:rPr>
                        <m:nor/>
                      </m:rPr>
                      <a:rPr lang="en-US" sz="3200" b="1" dirty="0">
                        <a:latin typeface="Cambria Math" panose="02040503050406030204" pitchFamily="18" charset="0"/>
                        <a:ea typeface="Cambria Math" panose="02040503050406030204" pitchFamily="18" charset="0"/>
                      </a:rPr>
                      <m:t>tf</m:t>
                    </m:r>
                    <m:r>
                      <m:rPr>
                        <m:nor/>
                      </m:rPr>
                      <a:rPr lang="en-US" sz="3200" b="1" i="0" dirty="0" smtClean="0">
                        <a:latin typeface="Cambria Math" panose="02040503050406030204" pitchFamily="18" charset="0"/>
                        <a:ea typeface="Cambria Math" panose="02040503050406030204" pitchFamily="18" charset="0"/>
                      </a:rPr>
                      <m:t> </m:t>
                    </m:r>
                    <m:r>
                      <m:rPr>
                        <m:nor/>
                      </m:rPr>
                      <a:rPr lang="en-US" sz="3200" b="1" dirty="0">
                        <a:latin typeface="Cambria Math" panose="02040503050406030204" pitchFamily="18" charset="0"/>
                        <a:ea typeface="Cambria Math" panose="02040503050406030204" pitchFamily="18" charset="0"/>
                      </a:rPr>
                      <m:t>−</m:t>
                    </m:r>
                    <m:r>
                      <m:rPr>
                        <m:nor/>
                      </m:rPr>
                      <a:rPr lang="en-US" sz="3200" b="1" i="0" dirty="0" smtClean="0">
                        <a:latin typeface="Cambria Math" panose="02040503050406030204" pitchFamily="18" charset="0"/>
                        <a:ea typeface="Cambria Math" panose="02040503050406030204" pitchFamily="18" charset="0"/>
                      </a:rPr>
                      <m:t> </m:t>
                    </m:r>
                    <m:r>
                      <m:rPr>
                        <m:nor/>
                      </m:rPr>
                      <a:rPr lang="en-US" sz="3200" b="1" dirty="0" smtClean="0">
                        <a:latin typeface="Cambria Math" panose="02040503050406030204" pitchFamily="18" charset="0"/>
                        <a:ea typeface="Cambria Math" panose="02040503050406030204" pitchFamily="18" charset="0"/>
                      </a:rPr>
                      <m:t>i</m:t>
                    </m:r>
                    <m:r>
                      <m:rPr>
                        <m:nor/>
                      </m:rPr>
                      <a:rPr lang="en-US" sz="3200" b="1" dirty="0">
                        <a:latin typeface="Cambria Math" panose="02040503050406030204" pitchFamily="18" charset="0"/>
                        <a:ea typeface="Cambria Math" panose="02040503050406030204" pitchFamily="18" charset="0"/>
                      </a:rPr>
                      <m:t>df</m:t>
                    </m:r>
                    <m:r>
                      <m:rPr>
                        <m:nor/>
                      </m:rPr>
                      <a:rPr lang="en-US" sz="3200" b="1" i="0" dirty="0" smtClean="0">
                        <a:latin typeface="Cambria Math" panose="02040503050406030204" pitchFamily="18" charset="0"/>
                        <a:ea typeface="Cambria Math" panose="02040503050406030204" pitchFamily="18" charset="0"/>
                      </a:rPr>
                      <m:t> </m:t>
                    </m:r>
                    <m:r>
                      <m:rPr>
                        <m:nor/>
                      </m:rPr>
                      <a:rPr lang="en-US" sz="3200" b="1" dirty="0">
                        <a:latin typeface="Cambria Math" panose="02040503050406030204" pitchFamily="18" charset="0"/>
                        <a:ea typeface="Cambria Math" panose="02040503050406030204" pitchFamily="18" charset="0"/>
                      </a:rPr>
                      <m:t>=</m:t>
                    </m:r>
                    <m:r>
                      <m:rPr>
                        <m:nor/>
                      </m:rPr>
                      <a:rPr lang="en-US" sz="3200" b="1" i="0" dirty="0" smtClean="0">
                        <a:latin typeface="Cambria Math" panose="02040503050406030204" pitchFamily="18" charset="0"/>
                        <a:ea typeface="Cambria Math" panose="02040503050406030204" pitchFamily="18" charset="0"/>
                      </a:rPr>
                      <m:t> </m:t>
                    </m:r>
                    <m:r>
                      <m:rPr>
                        <m:nor/>
                      </m:rPr>
                      <a:rPr lang="en-US" sz="3200" b="1" dirty="0">
                        <a:latin typeface="Cambria Math" panose="02040503050406030204" pitchFamily="18" charset="0"/>
                        <a:ea typeface="Cambria Math" panose="02040503050406030204" pitchFamily="18" charset="0"/>
                      </a:rPr>
                      <m:t>tf</m:t>
                    </m:r>
                    <m:r>
                      <m:rPr>
                        <m:nor/>
                      </m:rPr>
                      <a:rPr lang="en-US" sz="3200" b="1" i="0" dirty="0" smtClean="0">
                        <a:latin typeface="Cambria Math" panose="02040503050406030204" pitchFamily="18" charset="0"/>
                        <a:ea typeface="Cambria Math" panose="02040503050406030204" pitchFamily="18" charset="0"/>
                      </a:rPr>
                      <m:t> </m:t>
                    </m:r>
                    <m:r>
                      <m:rPr>
                        <m:nor/>
                      </m:rPr>
                      <a:rPr lang="en-US" sz="3200" b="1" dirty="0">
                        <a:latin typeface="Cambria Math" panose="02040503050406030204" pitchFamily="18" charset="0"/>
                        <a:ea typeface="Cambria Math" panose="02040503050406030204" pitchFamily="18" charset="0"/>
                      </a:rPr>
                      <m:t>∗</m:t>
                    </m:r>
                    <m:r>
                      <m:rPr>
                        <m:nor/>
                      </m:rPr>
                      <a:rPr lang="en-US" sz="3200" b="1" i="0" dirty="0" smtClean="0">
                        <a:latin typeface="Cambria Math" panose="02040503050406030204" pitchFamily="18" charset="0"/>
                        <a:ea typeface="Cambria Math" panose="02040503050406030204" pitchFamily="18" charset="0"/>
                      </a:rPr>
                      <m:t> </m:t>
                    </m:r>
                    <m:r>
                      <m:rPr>
                        <m:nor/>
                      </m:rPr>
                      <a:rPr lang="en-US" sz="3200" b="1" dirty="0">
                        <a:latin typeface="Cambria Math" panose="02040503050406030204" pitchFamily="18" charset="0"/>
                        <a:ea typeface="Cambria Math" panose="02040503050406030204" pitchFamily="18" charset="0"/>
                      </a:rPr>
                      <m:t>idf</m:t>
                    </m:r>
                  </m:oMath>
                </a14:m>
                <a:endParaRPr lang="en-US" sz="3200" b="1" dirty="0">
                  <a:latin typeface="Cambria Math" panose="02040503050406030204" pitchFamily="18" charset="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9" t="-112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Tree>
    <p:extLst>
      <p:ext uri="{BB962C8B-B14F-4D97-AF65-F5344CB8AC3E}">
        <p14:creationId xmlns:p14="http://schemas.microsoft.com/office/powerpoint/2010/main" val="63195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TF-IDF Basic Concepts</a:t>
            </a:r>
          </a:p>
        </p:txBody>
      </p:sp>
      <p:sp>
        <p:nvSpPr>
          <p:cNvPr id="3" name="Content Placeholder 2"/>
          <p:cNvSpPr>
            <a:spLocks noGrp="1"/>
          </p:cNvSpPr>
          <p:nvPr>
            <p:ph idx="1"/>
          </p:nvPr>
        </p:nvSpPr>
        <p:spPr/>
        <p:txBody>
          <a:bodyPr/>
          <a:lstStyle/>
          <a:p>
            <a:r>
              <a:rPr lang="en-US" sz="3600" b="1" dirty="0" smtClean="0"/>
              <a:t>Example:</a:t>
            </a:r>
          </a:p>
          <a:p>
            <a:r>
              <a:rPr lang="en-US" dirty="0" smtClean="0"/>
              <a:t>Consider </a:t>
            </a:r>
            <a:r>
              <a:rPr lang="en-US" dirty="0"/>
              <a:t>a document containing 100 words wherein the word </a:t>
            </a:r>
            <a:r>
              <a:rPr lang="en-US" i="1" dirty="0"/>
              <a:t>cat</a:t>
            </a:r>
            <a:r>
              <a:rPr lang="en-US" dirty="0"/>
              <a:t> appears 3 times. </a:t>
            </a:r>
            <a:endParaRPr lang="en-US" dirty="0" smtClean="0"/>
          </a:p>
          <a:p>
            <a:pPr lvl="2"/>
            <a:r>
              <a:rPr lang="en-US" sz="3200" dirty="0" err="1" smtClean="0"/>
              <a:t>Tf</a:t>
            </a:r>
            <a:r>
              <a:rPr lang="en-US" sz="3200" dirty="0" smtClean="0"/>
              <a:t> = 3/100 = 0.03</a:t>
            </a:r>
          </a:p>
          <a:p>
            <a:r>
              <a:rPr lang="en-US" dirty="0" smtClean="0"/>
              <a:t>Now</a:t>
            </a:r>
            <a:r>
              <a:rPr lang="en-US" dirty="0"/>
              <a:t>, assume we have 10 million documents and the word </a:t>
            </a:r>
            <a:r>
              <a:rPr lang="en-US" i="1" dirty="0"/>
              <a:t>cat</a:t>
            </a:r>
            <a:r>
              <a:rPr lang="en-US" dirty="0"/>
              <a:t> appears in one thousand of </a:t>
            </a:r>
            <a:r>
              <a:rPr lang="en-US" dirty="0" smtClean="0"/>
              <a:t>these</a:t>
            </a:r>
            <a:endParaRPr lang="en-US" dirty="0"/>
          </a:p>
          <a:p>
            <a:pPr lvl="2"/>
            <a:r>
              <a:rPr lang="en-US" sz="3200" dirty="0" err="1" smtClean="0"/>
              <a:t>Idf</a:t>
            </a:r>
            <a:r>
              <a:rPr lang="en-US" sz="3200" dirty="0" smtClean="0"/>
              <a:t> = log(10,000,000 </a:t>
            </a:r>
            <a:r>
              <a:rPr lang="en-US" sz="3200" dirty="0"/>
              <a:t>/ 1,000</a:t>
            </a:r>
            <a:r>
              <a:rPr lang="en-US" sz="3200" dirty="0" smtClean="0"/>
              <a:t>)  </a:t>
            </a:r>
            <a:r>
              <a:rPr lang="en-US" sz="3200" dirty="0"/>
              <a:t>= </a:t>
            </a:r>
            <a:r>
              <a:rPr lang="en-US" sz="3200" dirty="0" smtClean="0"/>
              <a:t> 4</a:t>
            </a:r>
          </a:p>
          <a:p>
            <a:r>
              <a:rPr lang="en-US" dirty="0" smtClean="0"/>
              <a:t>Thus</a:t>
            </a:r>
            <a:r>
              <a:rPr lang="en-US" dirty="0"/>
              <a:t>, the </a:t>
            </a:r>
            <a:r>
              <a:rPr lang="en-US" dirty="0" err="1"/>
              <a:t>Tf-idf</a:t>
            </a:r>
            <a:r>
              <a:rPr lang="en-US" dirty="0"/>
              <a:t> weight is the product of these quantities: </a:t>
            </a:r>
            <a:endParaRPr lang="en-US" dirty="0" smtClean="0"/>
          </a:p>
          <a:p>
            <a:pPr lvl="2"/>
            <a:r>
              <a:rPr lang="en-US" sz="3200" dirty="0" err="1" smtClean="0"/>
              <a:t>Tf</a:t>
            </a:r>
            <a:r>
              <a:rPr lang="en-US" sz="3200" dirty="0" smtClean="0"/>
              <a:t> - </a:t>
            </a:r>
            <a:r>
              <a:rPr lang="en-US" sz="3200" dirty="0" err="1" smtClean="0"/>
              <a:t>Idf</a:t>
            </a:r>
            <a:r>
              <a:rPr lang="en-US" sz="3200" dirty="0" smtClean="0"/>
              <a:t> = 0.03 </a:t>
            </a:r>
            <a:r>
              <a:rPr lang="en-US" sz="3200" dirty="0"/>
              <a:t>* </a:t>
            </a:r>
            <a:r>
              <a:rPr lang="en-US" sz="3200" dirty="0" smtClean="0"/>
              <a:t>4 = 0.12</a:t>
            </a:r>
            <a:endParaRPr lang="en-US" sz="3200"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spTree>
    <p:extLst>
      <p:ext uri="{BB962C8B-B14F-4D97-AF65-F5344CB8AC3E}">
        <p14:creationId xmlns:p14="http://schemas.microsoft.com/office/powerpoint/2010/main" val="87336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TF</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998" y="2322576"/>
            <a:ext cx="8281136" cy="2476947"/>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Tree>
    <p:extLst>
      <p:ext uri="{BB962C8B-B14F-4D97-AF65-F5344CB8AC3E}">
        <p14:creationId xmlns:p14="http://schemas.microsoft.com/office/powerpoint/2010/main" val="265420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IDF</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412" y="1883664"/>
            <a:ext cx="8714050" cy="2866966"/>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4063047229"/>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2920</TotalTime>
  <Words>332</Words>
  <Application>Microsoft Office PowerPoint</Application>
  <PresentationFormat>On-screen Show (4:3)</PresentationFormat>
  <Paragraphs>81</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Presentation2</vt:lpstr>
      <vt:lpstr>                                       TF - IDF</vt:lpstr>
      <vt:lpstr>Text mining</vt:lpstr>
      <vt:lpstr>Text mining</vt:lpstr>
      <vt:lpstr>Text mining</vt:lpstr>
      <vt:lpstr>Text mining</vt:lpstr>
      <vt:lpstr>TF-IDF Basic Concepts</vt:lpstr>
      <vt:lpstr>TF-IDF Basic Concepts</vt:lpstr>
      <vt:lpstr>TF</vt:lpstr>
      <vt:lpstr>IDF</vt:lpstr>
      <vt:lpstr>TF-IDF</vt:lpstr>
      <vt:lpstr>Example</vt:lpstr>
      <vt:lpstr>Coding TF</vt:lpstr>
      <vt:lpstr>Coding IDF</vt:lpstr>
      <vt:lpstr>Coding TF-IDF</vt:lpstr>
      <vt:lpstr>Sklearn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Bich He</cp:lastModifiedBy>
  <cp:revision>183</cp:revision>
  <dcterms:created xsi:type="dcterms:W3CDTF">2016-11-02T02:13:02Z</dcterms:created>
  <dcterms:modified xsi:type="dcterms:W3CDTF">2018-12-16T17:56:14Z</dcterms:modified>
</cp:coreProperties>
</file>