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45DA39-4C96-4211-9FD6-74272F665E3E}">
  <a:tblStyle styleId="{C645DA39-4C96-4211-9FD6-74272F665E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9D6056-6110-48FB-82AD-01C7B7B097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28" autoAdjust="0"/>
  </p:normalViewPr>
  <p:slideViewPr>
    <p:cSldViewPr snapToGrid="0">
      <p:cViewPr varScale="1">
        <p:scale>
          <a:sx n="94" d="100"/>
          <a:sy n="94" d="100"/>
        </p:scale>
        <p:origin x="1138" y="72"/>
      </p:cViewPr>
      <p:guideLst>
        <p:guide orient="horz" pos="16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안녕하십니까, “흐르므느조”입니다. 지금부터 스마트 홈 제어를 위한 질의응답 시스템에 대한 착수 발표를 시작하겠습니다.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7fc47fb8a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7fc47fb8a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문장생성모듈은 앞서 파악된 목적에 대응한 form을 바탕으로 제공될 것이다.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해당되는 내용들을 미리 만들어 둔 뒤, form에 따라 제어부에서 가져온 Data와 합성하여 사용자에게 완성된 문장으로 제공한다.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865ccb08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865ccb08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역할분담은 다음과 같습니다.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8072146cd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8072146cd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일정은 다음과 같습니다.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072146c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072146c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스마트홈은 원격으로 집내부의 온습도, 전기료와 같은 여러가지 정보를 쉽게 파악할 수  있고 스마트 TV, 로봇 청소기와 같은 기기를 원격으로 제어한다.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현재 IoT기술이 활발히 적용됨에 따라서 다양한 기업들에서 스마트홈 서비스를 제공하게 되었다.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스마트 홈 서비스는 삼성의 smartThings, 샤오미의 Home Kit, Apple의 Home이 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삼성은 빅스비, Apple은 시리를 활용하여 음성으로 기기를 제어할 수 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샤오미는 미홈이라는 app을 이용하여  기기의 정보를 가져오거나 기기를 제어할 수 있다.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072146cd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8072146cd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간단한 정보 같은 경우에는 굳이 화면을 보지 않고 음성으로 듣고 싶은 경우가 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삼성의 빅스비나 애플의 시리는 음성으로 기기를 제어하는 것은 가능하지만, 간단한 정보를 음성으로 제공해 주지 않는다.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범용 시스템은 편리하긴 하지만 사용해본 결과 범용성에 집중을 했기 때문인지 형식에 맞춰서 말을 해주지 않으면 말을 잘 못 알아 듣거나 원하지 않는것을 지원할때가 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이번 과제에서 개발할 시스템은 이를 보완하여 사용자가 원하는 정보를 상황에 맞게 정확하게 음성으로 제공을 해주고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특정 형식에 한정되지 않고, 같은 의도의 다양한 질문들을 처리 가능하게 할것이다.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072146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072146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개발할 QA시스템은 사람과 대화하듯이 사용자의 적절한 질의에 적절한 답변을 제공해주는 것이 과제의 목표이다.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072146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8072146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스마트홈 질의응답 시스템을 시스템이 “사용자의 질문을 이해할 수 있어야하고, 응답도 할 수 있어야한다. 그러면서 상호작용의 경험은 사람과 대화하듯이 음성으로 이루어져야한다”는 3가지 조건을 만족하게 개발할 것이다.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072146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072146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실제 스마트홈의 데이터를 수집하기 어려우므로 가상의 집 환경을 가정하여 임의의 데이터로 대처할 것입니다.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가정용 컴퓨터로는 과제에 충분한 성능을 내기 어려우므로 연구실 서버를 사용할 것입니다.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여러 언어를 제한된 기간에 지원하긴 어려우므로 한국어로만 제한해서 학습시킬 것입니다.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음성인식과 음성학습을 직접 구현하기엔 제한되므로 스마트폰의 내장엔진을 사용할 것입니다.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072146cd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072146cd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모듈로는 “자연어 이해 모듈”과 “제어부”, 그리고 “문장생성 모듈”이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사용자의 질의를 스마트폰을 통해 음성으로인식하고 자연어 이해 모듈을 통해 </a:t>
            </a:r>
            <a:r>
              <a:rPr lang="en-US" altLang="ko" dirty="0"/>
              <a:t>Keyword</a:t>
            </a:r>
            <a:r>
              <a:rPr lang="ko-KR" altLang="en-US" dirty="0"/>
              <a:t>를 </a:t>
            </a:r>
            <a:r>
              <a:rPr lang="ko" dirty="0"/>
              <a:t>찾아냅니다.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제어부에서는 이를 이용하여서 어떤 Data를 가져올지 판단합니다. 그리고 가져온 Data를 통해 문장생성모듈에서 문장을 생성하고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스마트폰에서 음성으로 합성하여 사용자에게 제공합니다.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42440c5a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42440c5a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화자가 사용하는 자연어를 기계가 이해할 수 있게 하기위하여 자연어이해모듈을 구성할 것이다.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자연어 이해 모듈이 문장을 제대로 이해한다면 그에 맞는 intent와 entity를 찾을 수 있다. 이 intent와 entity가 구조도에서의 keyword가 된다.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여기서 intent는 화자의 의도이다. 받은 문장과 수행할 작업 사이의 mapping을 위한 것이라고 할 수 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entity는 질의가 갖고 있는 중요한 정보에 해당하는데, 이 정보들은 intent가 수행될때 필요한 정보이며, 값이 바뀔 수 있는 변수 정보이다.</a:t>
            </a:r>
            <a:endParaRPr sz="8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642440c5a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642440c5a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BERT </a:t>
            </a:r>
            <a:r>
              <a:rPr lang="ko-KR" altLang="en-US" sz="1100" dirty="0">
                <a:solidFill>
                  <a:schemeClr val="tx1"/>
                </a:solidFill>
              </a:rPr>
              <a:t>모델을 기반으로 </a:t>
            </a:r>
            <a:r>
              <a:rPr lang="en-US" altLang="ko-KR" sz="1100" dirty="0">
                <a:solidFill>
                  <a:schemeClr val="tx1"/>
                </a:solidFill>
              </a:rPr>
              <a:t>NLU </a:t>
            </a:r>
            <a:r>
              <a:rPr lang="ko-KR" altLang="en-US" sz="1100" dirty="0">
                <a:solidFill>
                  <a:schemeClr val="tx1"/>
                </a:solidFill>
              </a:rPr>
              <a:t>모듈을 구성할 것이다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BERT는 딥러닝 언어모델 중 하나이고, 이를 직접 학습시키기엔 비용이 많이 드므로, 사전 학습된 모델을 사용할 것이다.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그리고 BERT모델을 기반으로 </a:t>
            </a:r>
            <a:r>
              <a:rPr lang="ko" dirty="0"/>
              <a:t>한국어의 특성을 반영하여 학습시킨 KoBERT나 다른 한국어 공개 모델을 사용할 예정이다.</a:t>
            </a:r>
            <a:endParaRPr sz="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222222"/>
                </a:solidFill>
                <a:highlight>
                  <a:srgbClr val="FFFFFF"/>
                </a:highlight>
              </a:rPr>
              <a:t>딥러닝 언어모델을 사용하는 이유는 세세하게 패턴을 정의할 필요없이 다양한 표현의 문장을 그대로 학습하는 것만으로 자동적으로 문장의 특징과 패턴의 학습이 가능하며,  패턴을 정의하는 것보다 더 다양한 문맥정보의 활용이 가능하다는 장점때문이다.또한,사전 학습된 BERT 모델을 사용함으로서 규칙 기반보다 비교적 적은 양의 학습 데이터로도 학습이 가능하다</a:t>
            </a:r>
            <a:r>
              <a:rPr lang="en-US" altLang="ko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7754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스마트 홈 제어를 위한 </a:t>
            </a:r>
            <a:br>
              <a:rPr lang="en-US" altLang="ko" dirty="0"/>
            </a:br>
            <a:r>
              <a:rPr lang="ko" dirty="0"/>
              <a:t>질의응답 시스템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571460" y="2966484"/>
            <a:ext cx="3260840" cy="1372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흐르므느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201524517 윤태완</a:t>
            </a:r>
            <a:endParaRPr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201524599 최우성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F39185-2538-4524-9199-CD936675F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366900" y="1076875"/>
            <a:ext cx="2145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❏"/>
            </a:pPr>
            <a:r>
              <a:rPr lang="ko" dirty="0">
                <a:solidFill>
                  <a:schemeClr val="tx1"/>
                </a:solidFill>
              </a:rPr>
              <a:t>문장 생성 모듈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4572000" y="1592975"/>
            <a:ext cx="4260300" cy="29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l"/>
            </a:pPr>
            <a:r>
              <a:rPr lang="ko" dirty="0">
                <a:solidFill>
                  <a:schemeClr val="tx1"/>
                </a:solidFill>
              </a:rPr>
              <a:t>파악한 intent와 entity에 대응하는 규칙으로 생성한다. </a:t>
            </a:r>
            <a:endParaRPr lang="en-US" altLang="ko" dirty="0">
              <a:solidFill>
                <a:schemeClr val="tx1"/>
              </a:solidFill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l"/>
            </a:pPr>
            <a:r>
              <a:rPr lang="ko" dirty="0">
                <a:solidFill>
                  <a:schemeClr val="tx1"/>
                </a:solidFill>
              </a:rPr>
              <a:t>ex) “현재 온도가 몇 도야?”라는 사용자의 질문에는                   </a:t>
            </a:r>
            <a:r>
              <a:rPr lang="en-US" altLang="ko">
                <a:solidFill>
                  <a:schemeClr val="tx1"/>
                </a:solidFill>
              </a:rPr>
              <a:t>           </a:t>
            </a:r>
            <a:r>
              <a:rPr lang="ko">
                <a:solidFill>
                  <a:schemeClr val="tx1"/>
                </a:solidFill>
              </a:rPr>
              <a:t>“</a:t>
            </a:r>
            <a:r>
              <a:rPr lang="ko" dirty="0">
                <a:solidFill>
                  <a:schemeClr val="tx1"/>
                </a:solidFill>
              </a:rPr>
              <a:t>현재 온도는” + Data + “ 입니다.”                            라는 format으로된 문장으로 돌려준다.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366900" y="3794750"/>
            <a:ext cx="399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현재 온도는        입니다.</a:t>
            </a:r>
            <a:endParaRPr sz="2600"/>
          </a:p>
        </p:txBody>
      </p:sp>
      <p:sp>
        <p:nvSpPr>
          <p:cNvPr id="174" name="Google Shape;174;p22"/>
          <p:cNvSpPr/>
          <p:nvPr/>
        </p:nvSpPr>
        <p:spPr>
          <a:xfrm>
            <a:off x="2232250" y="3882350"/>
            <a:ext cx="717300" cy="39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 rot="8352951">
            <a:off x="1954231" y="2663598"/>
            <a:ext cx="152937" cy="128721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2921425" y="1673425"/>
            <a:ext cx="1086000" cy="1044300"/>
          </a:xfrm>
          <a:prstGeom prst="ellipse">
            <a:avLst/>
          </a:prstGeom>
          <a:solidFill>
            <a:srgbClr val="BA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3020225" y="1925125"/>
            <a:ext cx="961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가상 IoT DB Table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691400" y="1596025"/>
            <a:ext cx="1401900" cy="11217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1033650" y="2005575"/>
            <a:ext cx="8169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제어부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2199950" y="1967925"/>
            <a:ext cx="717300" cy="14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 rot="10800000">
            <a:off x="2170838" y="2239263"/>
            <a:ext cx="717300" cy="14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092038" y="2974850"/>
            <a:ext cx="5454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Data</a:t>
            </a:r>
            <a:endParaRPr sz="1000"/>
          </a:p>
        </p:txBody>
      </p:sp>
      <p:cxnSp>
        <p:nvCxnSpPr>
          <p:cNvPr id="183" name="Google Shape;183;p22"/>
          <p:cNvCxnSpPr/>
          <p:nvPr/>
        </p:nvCxnSpPr>
        <p:spPr>
          <a:xfrm>
            <a:off x="489950" y="4317175"/>
            <a:ext cx="3518400" cy="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2"/>
          <p:cNvSpPr txBox="1"/>
          <p:nvPr/>
        </p:nvSpPr>
        <p:spPr>
          <a:xfrm>
            <a:off x="1850538" y="4361400"/>
            <a:ext cx="5454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form</a:t>
            </a:r>
            <a:endParaRPr sz="10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B6DCBD-4A9A-43EA-B09A-111C834A4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311700" y="42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역할분담</a:t>
            </a:r>
            <a:endParaRPr/>
          </a:p>
        </p:txBody>
      </p:sp>
      <p:graphicFrame>
        <p:nvGraphicFramePr>
          <p:cNvPr id="190" name="Google Shape;190;p23"/>
          <p:cNvGraphicFramePr/>
          <p:nvPr/>
        </p:nvGraphicFramePr>
        <p:xfrm>
          <a:off x="779200" y="1546400"/>
          <a:ext cx="7585600" cy="1930510"/>
        </p:xfrm>
        <a:graphic>
          <a:graphicData uri="http://schemas.openxmlformats.org/drawingml/2006/table">
            <a:tbl>
              <a:tblPr>
                <a:noFill/>
                <a:tableStyleId>{C645DA39-4C96-4211-9FD6-74272F665E3E}</a:tableStyleId>
              </a:tblPr>
              <a:tblGrid>
                <a:gridCol w="137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구성원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역할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윤태완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문장생성모듈, 음성인식 및 음성합성연동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최우성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DB Table 설계 및 연동, 제어부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공통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자연어이해모듈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FA1CAD-5E3C-4B06-8D64-88E4AD7CE6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201325" y="113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개발일정</a:t>
            </a:r>
            <a:endParaRPr/>
          </a:p>
        </p:txBody>
      </p:sp>
      <p:graphicFrame>
        <p:nvGraphicFramePr>
          <p:cNvPr id="196" name="Google Shape;196;p24"/>
          <p:cNvGraphicFramePr/>
          <p:nvPr/>
        </p:nvGraphicFramePr>
        <p:xfrm>
          <a:off x="353975" y="809850"/>
          <a:ext cx="8520550" cy="3698390"/>
        </p:xfrm>
        <a:graphic>
          <a:graphicData uri="http://schemas.openxmlformats.org/drawingml/2006/table">
            <a:tbl>
              <a:tblPr>
                <a:noFill/>
                <a:tableStyleId>{159D6056-6110-48FB-82AD-01C7B7B09735}</a:tableStyleId>
              </a:tblPr>
              <a:tblGrid>
                <a:gridCol w="209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4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6/12</a:t>
                      </a:r>
                      <a:endParaRPr sz="1100"/>
                    </a:p>
                  </a:txBody>
                  <a:tcPr marL="63500" marR="63500" marT="63500" marB="63500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6/26</a:t>
                      </a:r>
                      <a:endParaRPr sz="1100"/>
                    </a:p>
                  </a:txBody>
                  <a:tcPr marL="63500" marR="63500" marT="63500" marB="63500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7월 초</a:t>
                      </a:r>
                      <a:endParaRPr sz="1100"/>
                    </a:p>
                  </a:txBody>
                  <a:tcPr marL="63500" marR="63500" marT="63500" marB="63500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7월 중</a:t>
                      </a:r>
                      <a:endParaRPr sz="1100"/>
                    </a:p>
                  </a:txBody>
                  <a:tcPr marL="63500" marR="63500" marT="63500" marB="63500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7월 말</a:t>
                      </a:r>
                      <a:endParaRPr sz="1100"/>
                    </a:p>
                  </a:txBody>
                  <a:tcPr marL="63500" marR="63500" marT="63500" marB="63500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8월초</a:t>
                      </a:r>
                      <a:endParaRPr sz="1100"/>
                    </a:p>
                  </a:txBody>
                  <a:tcPr marL="63500" marR="63500" marT="63500" marB="63500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8월 중</a:t>
                      </a:r>
                      <a:endParaRPr sz="1100"/>
                    </a:p>
                  </a:txBody>
                  <a:tcPr marL="63500" marR="63500" marT="63500" marB="63500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8월 말</a:t>
                      </a:r>
                      <a:endParaRPr sz="1100"/>
                    </a:p>
                  </a:txBody>
                  <a:tcPr marL="63500" marR="63500" marT="63500" marB="63500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9월초</a:t>
                      </a:r>
                      <a:endParaRPr sz="1100"/>
                    </a:p>
                  </a:txBody>
                  <a:tcPr marL="63500" marR="63500" marT="63500" marB="63500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9월중</a:t>
                      </a:r>
                      <a:endParaRPr sz="1100"/>
                    </a:p>
                  </a:txBody>
                  <a:tcPr marL="63500" marR="63500" marT="63500" marB="63500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9월말</a:t>
                      </a:r>
                      <a:endParaRPr sz="1100"/>
                    </a:p>
                  </a:txBody>
                  <a:tcPr marL="63500" marR="63500" marT="63500" marB="63500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착수보고서, 지도확인서 제출</a:t>
                      </a:r>
                      <a:endParaRPr sz="1100"/>
                    </a:p>
                  </a:txBody>
                  <a:tcPr marL="63500" marR="63500" marT="63500" marB="63500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멘토의견서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학습 및 평가데이터 수집</a:t>
                      </a:r>
                      <a:endParaRPr sz="1100"/>
                    </a:p>
                  </a:txBody>
                  <a:tcPr marL="63500" marR="63500" marT="63500" marB="63500"/>
                </a:tc>
                <a:tc gridSpan="1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DB 설계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NLU 모델 구현 및 성능개선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중간보고서 및 중간평가표 제출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질의응답 시스템구현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종합테스트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졸업과제 발표심사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최종보고서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42E667-30AE-46D8-A4BC-B1AD4E7F5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서론 - 다양한 스마트 홈 서비스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4500" y="1017725"/>
            <a:ext cx="90390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현재 제공되는 스마트 홈 서비스 SmartThings, 샤오미 Home Kit, Apple Home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725"/>
            <a:ext cx="6074976" cy="34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l="34729" t="15476" r="33826"/>
          <a:stretch/>
        </p:blipFill>
        <p:spPr>
          <a:xfrm>
            <a:off x="6558100" y="1500725"/>
            <a:ext cx="2145029" cy="34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ABACD3-E2BF-44F6-BFA6-3ADB5177D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30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개발의 필요성(</a:t>
            </a:r>
            <a:r>
              <a:rPr lang="ko" sz="1800" dirty="0">
                <a:solidFill>
                  <a:schemeClr val="tx1"/>
                </a:solidFill>
              </a:rPr>
              <a:t>유사 시스템과의 차이점</a:t>
            </a:r>
            <a:r>
              <a:rPr lang="ko" dirty="0"/>
              <a:t>)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451" y="1971388"/>
            <a:ext cx="192172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891950" y="2612147"/>
            <a:ext cx="19218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/>
              <a:t>QA 시스템</a:t>
            </a:r>
            <a:endParaRPr sz="1600" b="1"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360956" y="3192900"/>
            <a:ext cx="2467919" cy="1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200" dirty="0"/>
              <a:t>Apple의 개인비서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200" dirty="0"/>
              <a:t>범용성을 지향한다.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200" dirty="0"/>
              <a:t>외국계 회사라 같은 의도의 </a:t>
            </a:r>
            <a:r>
              <a:rPr lang="en-US" altLang="ko" sz="1200" dirty="0"/>
              <a:t>  </a:t>
            </a:r>
            <a:r>
              <a:rPr lang="ko" sz="1200" dirty="0"/>
              <a:t>다양한 한국어 질문형식을 처리하는데 제한됨</a:t>
            </a:r>
            <a:r>
              <a:rPr lang="ko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3048018" y="3192900"/>
            <a:ext cx="27513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200" dirty="0"/>
              <a:t>삼성의 개인비서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200" dirty="0"/>
              <a:t>범용성을 지향한다.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200" dirty="0"/>
              <a:t>형식에 맞는 문장을 사용해야 정확한 대답을 들을 수 있다.</a:t>
            </a:r>
            <a:endParaRPr sz="1200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5799318" y="3192900"/>
            <a:ext cx="32289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200" dirty="0"/>
              <a:t>개발할 System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200" dirty="0"/>
              <a:t>스마트 홈 환경의 정보에 대한 질문을 더 정확하게 제공하는데 특화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200" dirty="0"/>
              <a:t>제한된 조건에서 같은 의도의 다양한 질문들을 처리가능</a:t>
            </a:r>
            <a:endParaRPr sz="1200" dirty="0"/>
          </a:p>
        </p:txBody>
      </p:sp>
      <p:pic>
        <p:nvPicPr>
          <p:cNvPr id="74" name="Google Shape;74;p15" descr="해부학, 생물학, 뇌, 생각, 마음, 두개골, 심리학, 건강, 과학, 칩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188" y="1318172"/>
            <a:ext cx="1661475" cy="14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 descr="시리 영어 명령어 모음!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50" y="1519757"/>
            <a:ext cx="2795575" cy="1467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5740470" y="998650"/>
            <a:ext cx="2100" cy="3712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C4D5DF-1160-4D0F-A542-27B1FC33C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254975" y="34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과제목표 (</a:t>
            </a:r>
            <a:r>
              <a:rPr lang="ko" sz="1800" dirty="0">
                <a:solidFill>
                  <a:schemeClr val="tx1"/>
                </a:solidFill>
              </a:rPr>
              <a:t>정보를 쉽게 얻기</a:t>
            </a:r>
            <a:r>
              <a:rPr lang="ko" dirty="0"/>
              <a:t>)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308350" y="1426475"/>
            <a:ext cx="4703700" cy="29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indent="-285750">
              <a:spcBef>
                <a:spcPts val="1200"/>
              </a:spcBef>
              <a:buClrTx/>
              <a:buSzPts val="2500"/>
            </a:pPr>
            <a:r>
              <a:rPr lang="ko" dirty="0">
                <a:solidFill>
                  <a:schemeClr val="tx1"/>
                </a:solidFill>
              </a:rPr>
              <a:t>별 다른 사용법 없이 사용자는 음성으로 시스템을 사용할 수 있게한다.</a:t>
            </a:r>
            <a:endParaRPr lang="en-US" altLang="ko" dirty="0">
              <a:solidFill>
                <a:schemeClr val="tx1"/>
              </a:solidFill>
            </a:endParaRPr>
          </a:p>
          <a:p>
            <a:pPr marL="355600" indent="-285750">
              <a:spcBef>
                <a:spcPts val="1200"/>
              </a:spcBef>
              <a:buClrTx/>
              <a:buSzPts val="2500"/>
            </a:pPr>
            <a:r>
              <a:rPr lang="ko" dirty="0">
                <a:solidFill>
                  <a:schemeClr val="tx1"/>
                </a:solidFill>
              </a:rPr>
              <a:t>스마트 홈 환경과 관련된 질의에 시스템이 적절한 답변을 사용자에게 해주는 것이 이 시스템의 목표이다.</a:t>
            </a:r>
            <a:endParaRPr sz="2500" dirty="0">
              <a:solidFill>
                <a:schemeClr val="tx1"/>
              </a:solidFill>
            </a:endParaRPr>
          </a:p>
        </p:txBody>
      </p:sp>
      <p:pic>
        <p:nvPicPr>
          <p:cNvPr id="83" name="Google Shape;83;p16" descr="Global Voice Recognition Market Forecast by Type 2020-20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50" y="1636550"/>
            <a:ext cx="4123608" cy="25132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1C76D2-0611-44B8-A6BE-896E1F5EE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요구사항(자연스러운 대화)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776125" y="1216643"/>
            <a:ext cx="31215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사용자의 질문이해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4572000" y="1164418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응답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182200" y="1697568"/>
            <a:ext cx="34986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669849" y="1680168"/>
            <a:ext cx="4048747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컴퓨터가 사람의 질문의 의도를 파악할 수 있어야 한다.</a:t>
            </a:r>
            <a:endParaRPr lang="en-US" altLang="ko" dirty="0"/>
          </a:p>
          <a:p>
            <a:pPr marL="457200" lvl="0" indent="-317500">
              <a:buSzPts val="1400"/>
              <a:buChar char="●"/>
            </a:pPr>
            <a:r>
              <a:rPr lang="en-US" altLang="ko-KR" dirty="0"/>
              <a:t>ex) </a:t>
            </a:r>
            <a:r>
              <a:rPr lang="ko-KR" altLang="en-US" dirty="0"/>
              <a:t>“지금 온도 몇 도야</a:t>
            </a:r>
            <a:r>
              <a:rPr lang="en-US" altLang="ko-KR" dirty="0"/>
              <a:t>?”</a:t>
            </a:r>
            <a:r>
              <a:rPr lang="ko-KR" altLang="en-US" dirty="0"/>
              <a:t>라는 질문에서</a:t>
            </a:r>
          </a:p>
          <a:p>
            <a:pPr marL="139700" lvl="0">
              <a:buSzPts val="1400"/>
            </a:pPr>
            <a:r>
              <a:rPr lang="ko-KR" altLang="en-US" dirty="0"/>
              <a:t>             ‘온도 </a:t>
            </a:r>
            <a:r>
              <a:rPr lang="ko-KR" altLang="en-US" dirty="0" err="1"/>
              <a:t>파악’이라는</a:t>
            </a:r>
            <a:r>
              <a:rPr lang="ko-KR" altLang="en-US" dirty="0"/>
              <a:t> 의도를 찾아낸다</a:t>
            </a:r>
            <a:r>
              <a:rPr lang="en-US" altLang="ko-KR" dirty="0"/>
              <a:t>.</a:t>
            </a:r>
          </a:p>
          <a:p>
            <a:pPr marL="139700" lvl="0">
              <a:buSzPts val="1400"/>
            </a:pPr>
            <a:endParaRPr lang="ko-KR" altLang="en-US"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4544350" y="1697568"/>
            <a:ext cx="3672846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사용자의 질문의 의도에 맞는 응답을 한다.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ex) 현재 온도는 24도 입니다.      </a:t>
            </a:r>
            <a:endParaRPr lang="en-US" altLang="ko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 dirty="0"/>
              <a:t>             </a:t>
            </a:r>
            <a:r>
              <a:rPr lang="ko" dirty="0"/>
              <a:t>에어컨을 켜는게 좋을 것 같습니다.</a:t>
            </a:r>
            <a:endParaRPr dirty="0"/>
          </a:p>
        </p:txBody>
      </p:sp>
      <p:sp>
        <p:nvSpPr>
          <p:cNvPr id="94" name="Google Shape;94;p17"/>
          <p:cNvSpPr txBox="1"/>
          <p:nvPr/>
        </p:nvSpPr>
        <p:spPr>
          <a:xfrm>
            <a:off x="669849" y="3459607"/>
            <a:ext cx="74457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음성을 텍스트로 변환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서버를 통해 처리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완성된 텍스트를 음성으로 합성 </a:t>
            </a:r>
            <a:endParaRPr dirty="0"/>
          </a:p>
        </p:txBody>
      </p:sp>
      <p:sp>
        <p:nvSpPr>
          <p:cNvPr id="95" name="Google Shape;95;p17"/>
          <p:cNvSpPr txBox="1"/>
          <p:nvPr/>
        </p:nvSpPr>
        <p:spPr>
          <a:xfrm>
            <a:off x="792050" y="2950368"/>
            <a:ext cx="34986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1"/>
                </a:solidFill>
              </a:rPr>
              <a:t>음성으로 사용할 수 있게 한다.</a:t>
            </a:r>
            <a:r>
              <a:rPr lang="ko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200" y="2842619"/>
            <a:ext cx="2166981" cy="21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162431-A137-4C97-9551-FDE0A95D6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제약사항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30600" y="1187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l"/>
            </a:pPr>
            <a:r>
              <a:rPr lang="ko" dirty="0">
                <a:solidFill>
                  <a:schemeClr val="tx1"/>
                </a:solidFill>
              </a:rPr>
              <a:t>실제 스마트홈의 데이터를 수집하기 어려움.</a:t>
            </a:r>
            <a:endParaRPr dirty="0">
              <a:solidFill>
                <a:schemeClr val="tx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Tx/>
              <a:buSzPts val="1500"/>
              <a:buFont typeface="Wingdings" panose="05000000000000000000" pitchFamily="2" charset="2"/>
              <a:buChar char="Ø"/>
            </a:pPr>
            <a:r>
              <a:rPr lang="ko" sz="1500" dirty="0">
                <a:solidFill>
                  <a:schemeClr val="tx1"/>
                </a:solidFill>
              </a:rPr>
              <a:t>가상의 집 환경을 가정한 임의의 데이터로 대체한다.</a:t>
            </a:r>
            <a:endParaRPr sz="1500" dirty="0">
              <a:solidFill>
                <a:schemeClr val="tx1"/>
              </a:solidFill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l"/>
            </a:pPr>
            <a:r>
              <a:rPr lang="ko" dirty="0">
                <a:solidFill>
                  <a:schemeClr val="tx1"/>
                </a:solidFill>
              </a:rPr>
              <a:t>가정용 컴퓨터는 단기간 내 딥러닝 하기위한 컴퓨팅 성능이 낮음.</a:t>
            </a:r>
            <a:endParaRPr dirty="0">
              <a:solidFill>
                <a:schemeClr val="tx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Tx/>
              <a:buSzPts val="1500"/>
              <a:buFont typeface="Wingdings" panose="05000000000000000000" pitchFamily="2" charset="2"/>
              <a:buChar char="Ø"/>
            </a:pPr>
            <a:r>
              <a:rPr lang="ko" sz="1500" dirty="0">
                <a:solidFill>
                  <a:schemeClr val="tx1"/>
                </a:solidFill>
              </a:rPr>
              <a:t>연구실 서버를 사용해 모델 학습시킬 것이다.</a:t>
            </a:r>
            <a:endParaRPr sz="1500" dirty="0">
              <a:solidFill>
                <a:schemeClr val="tx1"/>
              </a:solidFill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l"/>
            </a:pPr>
            <a:r>
              <a:rPr lang="ko" dirty="0">
                <a:solidFill>
                  <a:schemeClr val="tx1"/>
                </a:solidFill>
              </a:rPr>
              <a:t>여러언어를 제한된 기간에 지원하기는 어려움</a:t>
            </a:r>
            <a:endParaRPr dirty="0">
              <a:solidFill>
                <a:schemeClr val="tx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Tx/>
              <a:buSzPts val="1500"/>
              <a:buFont typeface="Wingdings" panose="05000000000000000000" pitchFamily="2" charset="2"/>
              <a:buChar char="Ø"/>
            </a:pPr>
            <a:r>
              <a:rPr lang="ko" sz="1500" dirty="0">
                <a:solidFill>
                  <a:schemeClr val="tx1"/>
                </a:solidFill>
              </a:rPr>
              <a:t>한국어로 제한해서 학습시킬 것이다.</a:t>
            </a:r>
            <a:endParaRPr sz="1500" dirty="0">
              <a:solidFill>
                <a:schemeClr val="tx1"/>
              </a:solidFill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l"/>
            </a:pPr>
            <a:r>
              <a:rPr lang="ko" dirty="0">
                <a:solidFill>
                  <a:schemeClr val="tx1"/>
                </a:solidFill>
              </a:rPr>
              <a:t>음성인식과 음성합성을 직접 개발하는 것이 제한됨.</a:t>
            </a:r>
            <a:endParaRPr dirty="0">
              <a:solidFill>
                <a:schemeClr val="tx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Tx/>
              <a:buSzPts val="1500"/>
              <a:buFont typeface="Wingdings" panose="05000000000000000000" pitchFamily="2" charset="2"/>
              <a:buChar char="Ø"/>
            </a:pPr>
            <a:r>
              <a:rPr lang="ko" sz="1500" dirty="0">
                <a:solidFill>
                  <a:schemeClr val="tx1"/>
                </a:solidFill>
              </a:rPr>
              <a:t>음성인식과 음성합성(TTS)은 스마트폰의 내장엔진을 사용할 것이다.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CC50AF-734C-4791-83DC-2843145B58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95325" y="989375"/>
            <a:ext cx="3476700" cy="399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177300" y="196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97" y="1675425"/>
            <a:ext cx="16192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254213" y="1677575"/>
            <a:ext cx="1214100" cy="761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408725" y="1907600"/>
            <a:ext cx="9051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음성인식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317975" y="3941700"/>
            <a:ext cx="1214100" cy="761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2472463" y="4173600"/>
            <a:ext cx="9051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음성합성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791450" y="989375"/>
            <a:ext cx="5255400" cy="399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892225" y="1057600"/>
            <a:ext cx="5409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4306025" y="1466000"/>
            <a:ext cx="1423800" cy="11811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136375" y="1772075"/>
            <a:ext cx="176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NLU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(자연어 이해모듈)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832650" y="2576000"/>
            <a:ext cx="1086000" cy="1044300"/>
          </a:xfrm>
          <a:prstGeom prst="ellipse">
            <a:avLst/>
          </a:prstGeom>
          <a:solidFill>
            <a:srgbClr val="BA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7931450" y="2827700"/>
            <a:ext cx="961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가상 IoT DB Table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4331000" y="3693450"/>
            <a:ext cx="1401900" cy="1092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4387525" y="4045650"/>
            <a:ext cx="1302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문장생성모듈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5835875" y="1565600"/>
            <a:ext cx="2661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Keyword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205700" y="1099750"/>
            <a:ext cx="1423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스마트폰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5812775" y="2571750"/>
            <a:ext cx="1401900" cy="11217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6166100" y="2981300"/>
            <a:ext cx="8169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제어부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6008925" y="4173600"/>
            <a:ext cx="16557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관련 Data</a:t>
            </a:r>
            <a:endParaRPr/>
          </a:p>
        </p:txBody>
      </p:sp>
      <p:cxnSp>
        <p:nvCxnSpPr>
          <p:cNvPr id="127" name="Google Shape;127;p19"/>
          <p:cNvCxnSpPr>
            <a:endCxn id="110" idx="1"/>
          </p:cNvCxnSpPr>
          <p:nvPr/>
        </p:nvCxnSpPr>
        <p:spPr>
          <a:xfrm rot="10800000" flipH="1">
            <a:off x="1759213" y="2058425"/>
            <a:ext cx="4950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9"/>
          <p:cNvCxnSpPr>
            <a:stCxn id="110" idx="3"/>
          </p:cNvCxnSpPr>
          <p:nvPr/>
        </p:nvCxnSpPr>
        <p:spPr>
          <a:xfrm>
            <a:off x="3468313" y="2058425"/>
            <a:ext cx="845400" cy="1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9"/>
          <p:cNvCxnSpPr>
            <a:stCxn id="112" idx="1"/>
          </p:cNvCxnSpPr>
          <p:nvPr/>
        </p:nvCxnSpPr>
        <p:spPr>
          <a:xfrm rot="10800000">
            <a:off x="1788775" y="4313850"/>
            <a:ext cx="529200" cy="8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9"/>
          <p:cNvCxnSpPr>
            <a:endCxn id="112" idx="3"/>
          </p:cNvCxnSpPr>
          <p:nvPr/>
        </p:nvCxnSpPr>
        <p:spPr>
          <a:xfrm flipH="1">
            <a:off x="3532075" y="4308450"/>
            <a:ext cx="781500" cy="14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9"/>
          <p:cNvCxnSpPr/>
          <p:nvPr/>
        </p:nvCxnSpPr>
        <p:spPr>
          <a:xfrm rot="10800000" flipH="1">
            <a:off x="5716800" y="2058500"/>
            <a:ext cx="770400" cy="12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6487175" y="2058425"/>
            <a:ext cx="0" cy="51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6531825" y="3693450"/>
            <a:ext cx="11400" cy="449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9"/>
          <p:cNvCxnSpPr/>
          <p:nvPr/>
        </p:nvCxnSpPr>
        <p:spPr>
          <a:xfrm rot="10800000">
            <a:off x="5729825" y="4137875"/>
            <a:ext cx="807000" cy="2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/>
          <p:nvPr/>
        </p:nvCxnSpPr>
        <p:spPr>
          <a:xfrm rot="10800000">
            <a:off x="7231613" y="3059450"/>
            <a:ext cx="23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7467413" y="3059450"/>
            <a:ext cx="34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E8E2BF-6E3C-49AB-B36B-76CD8D5854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830850" y="1629475"/>
            <a:ext cx="2590200" cy="42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❏"/>
            </a:pPr>
            <a:r>
              <a:rPr lang="ko" dirty="0">
                <a:solidFill>
                  <a:schemeClr val="tx1"/>
                </a:solidFill>
              </a:rPr>
              <a:t>자연어 이해 모듈(NLU)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4598700" y="1410775"/>
            <a:ext cx="4408200" cy="32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Tx/>
              <a:buSzPts val="1400"/>
              <a:buChar char="●"/>
            </a:pPr>
            <a:r>
              <a:rPr lang="ko" sz="1400" dirty="0">
                <a:solidFill>
                  <a:schemeClr val="tx1"/>
                </a:solidFill>
              </a:rPr>
              <a:t>문장에서 intent, entity를 찾아내도록 자연어 이해 모듈(NLU)을 구현할 것이다.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Tx/>
              <a:buSzPts val="1400"/>
              <a:buChar char="●"/>
            </a:pPr>
            <a:r>
              <a:rPr lang="ko" sz="1400" dirty="0">
                <a:solidFill>
                  <a:schemeClr val="tx1"/>
                </a:solidFill>
              </a:rPr>
              <a:t>intent는 화자의 의도이다. 받은 문장과 수행할 작업 사이의 mapping을 위한 것이라고 보면 된다.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ClrTx/>
              <a:buSzPts val="1400"/>
              <a:buChar char="●"/>
            </a:pPr>
            <a:r>
              <a:rPr lang="ko" sz="1400" dirty="0">
                <a:solidFill>
                  <a:schemeClr val="tx1"/>
                </a:solidFill>
              </a:rPr>
              <a:t>질의에서 뽑아낸 중요한 정보가 entity이다.      이 정보들은 intent가 수행될때 필요한 정보이며, 값이 바뀔 수 있는 변수 정보이다.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806975" y="1572463"/>
            <a:ext cx="28476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u="sng"/>
              <a:t>지금</a:t>
            </a:r>
            <a:r>
              <a:rPr lang="ko" sz="1900"/>
              <a:t> </a:t>
            </a:r>
            <a:r>
              <a:rPr lang="ko" sz="1900" u="sng"/>
              <a:t>집의</a:t>
            </a:r>
            <a:r>
              <a:rPr lang="ko" sz="1900"/>
              <a:t> 온도가 어때?</a:t>
            </a:r>
            <a:endParaRPr sz="1900"/>
          </a:p>
        </p:txBody>
      </p:sp>
      <p:sp>
        <p:nvSpPr>
          <p:cNvPr id="146" name="Google Shape;146;p20"/>
          <p:cNvSpPr/>
          <p:nvPr/>
        </p:nvSpPr>
        <p:spPr>
          <a:xfrm>
            <a:off x="2851416" y="2054572"/>
            <a:ext cx="205500" cy="1314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2514169" y="3372122"/>
            <a:ext cx="1302300" cy="4908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2676769" y="3365622"/>
            <a:ext cx="9771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intent</a:t>
            </a:r>
            <a:endParaRPr sz="2300"/>
          </a:p>
        </p:txBody>
      </p:sp>
      <p:sp>
        <p:nvSpPr>
          <p:cNvPr id="149" name="Google Shape;149;p20"/>
          <p:cNvSpPr txBox="1"/>
          <p:nvPr/>
        </p:nvSpPr>
        <p:spPr>
          <a:xfrm>
            <a:off x="2120838" y="4011142"/>
            <a:ext cx="2108400" cy="31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#Request_Temperature</a:t>
            </a:r>
            <a:endParaRPr dirty="0"/>
          </a:p>
        </p:txBody>
      </p:sp>
      <p:sp>
        <p:nvSpPr>
          <p:cNvPr id="150" name="Google Shape;150;p20"/>
          <p:cNvSpPr/>
          <p:nvPr/>
        </p:nvSpPr>
        <p:spPr>
          <a:xfrm>
            <a:off x="1048763" y="1972961"/>
            <a:ext cx="205500" cy="1411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557001" y="1972961"/>
            <a:ext cx="205500" cy="1411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769780" y="3388202"/>
            <a:ext cx="1302301" cy="49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981320" y="3332040"/>
            <a:ext cx="8829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entity</a:t>
            </a:r>
            <a:endParaRPr sz="2300"/>
          </a:p>
        </p:txBody>
      </p:sp>
      <p:sp>
        <p:nvSpPr>
          <p:cNvPr id="154" name="Google Shape;154;p20"/>
          <p:cNvSpPr txBox="1"/>
          <p:nvPr/>
        </p:nvSpPr>
        <p:spPr>
          <a:xfrm>
            <a:off x="714810" y="4011150"/>
            <a:ext cx="1406028" cy="31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시간, 장소 정보</a:t>
            </a:r>
            <a:endParaRPr/>
          </a:p>
        </p:txBody>
      </p:sp>
      <p:cxnSp>
        <p:nvCxnSpPr>
          <p:cNvPr id="155" name="Google Shape;155;p20"/>
          <p:cNvCxnSpPr/>
          <p:nvPr/>
        </p:nvCxnSpPr>
        <p:spPr>
          <a:xfrm>
            <a:off x="1557001" y="4467777"/>
            <a:ext cx="0" cy="401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557001" y="4852052"/>
            <a:ext cx="174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0"/>
          <p:cNvCxnSpPr/>
          <p:nvPr/>
        </p:nvCxnSpPr>
        <p:spPr>
          <a:xfrm rot="10800000">
            <a:off x="3295801" y="4391544"/>
            <a:ext cx="1800" cy="46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46A250-534E-4ABA-B46E-3033EF7F89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311700" y="43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설계</a:t>
            </a:r>
            <a:endParaRPr dirty="0"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284075" y="1075125"/>
            <a:ext cx="4260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❏"/>
            </a:pPr>
            <a:r>
              <a:rPr lang="ko" dirty="0">
                <a:solidFill>
                  <a:schemeClr val="tx1"/>
                </a:solidFill>
              </a:rPr>
              <a:t>BERT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65" name="Google Shape;165;p21" descr="BERT(Bidirectional Encoder Representations from Transformers) 구현하기 (2/2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7575"/>
            <a:ext cx="3810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EFB789-57BC-46C1-8C7B-ADAED5B57FAE}"/>
              </a:ext>
            </a:extLst>
          </p:cNvPr>
          <p:cNvSpPr txBox="1"/>
          <p:nvPr/>
        </p:nvSpPr>
        <p:spPr>
          <a:xfrm>
            <a:off x="4352521" y="1797778"/>
            <a:ext cx="4046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/>
              <a:t>BERT</a:t>
            </a:r>
            <a:r>
              <a:rPr lang="ko-KR" altLang="en-US" sz="1200" dirty="0"/>
              <a:t>는 딥러닝 언어모델 중 하나이고</a:t>
            </a:r>
            <a:r>
              <a:rPr lang="en-US" altLang="ko-KR" sz="1200" dirty="0"/>
              <a:t>, </a:t>
            </a:r>
            <a:r>
              <a:rPr lang="ko-KR" altLang="en-US" sz="1200" dirty="0"/>
              <a:t>사전 학습된 모델을 사용할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한국어의 특성을 반영하여 학습시킨 </a:t>
            </a:r>
            <a:r>
              <a:rPr lang="en-US" altLang="ko-KR" sz="1200" dirty="0" err="1"/>
              <a:t>KoBERT</a:t>
            </a:r>
            <a:r>
              <a:rPr lang="ko-KR" altLang="en-US" sz="1200" dirty="0"/>
              <a:t>나 다른 한국어 공개 모델을 사용할 예정이다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807F3-0AD8-444D-A431-1C10A27616CF}"/>
              </a:ext>
            </a:extLst>
          </p:cNvPr>
          <p:cNvSpPr txBox="1"/>
          <p:nvPr/>
        </p:nvSpPr>
        <p:spPr>
          <a:xfrm>
            <a:off x="4352521" y="2789303"/>
            <a:ext cx="4581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 err="1">
                <a:solidFill>
                  <a:schemeClr val="tx1"/>
                </a:solidFill>
              </a:rPr>
              <a:t>딥러닝을</a:t>
            </a:r>
            <a:r>
              <a:rPr lang="ko-KR" altLang="en-US" sz="1200" dirty="0">
                <a:solidFill>
                  <a:schemeClr val="tx1"/>
                </a:solidFill>
              </a:rPr>
              <a:t> 사용하면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60000" lvl="2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tx1"/>
                </a:solidFill>
              </a:rPr>
              <a:t>미리 패턴을 정의하지 않아도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문장의 특징과 패턴을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60000" lvl="2"/>
            <a:r>
              <a:rPr lang="ko-KR" altLang="en-US" sz="1200" dirty="0">
                <a:solidFill>
                  <a:schemeClr val="tx1"/>
                </a:solidFill>
              </a:rPr>
              <a:t>학습할 수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51450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tx1"/>
                </a:solidFill>
              </a:rPr>
              <a:t>다양한 문맥정보의 활용이 가능함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51450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tx1"/>
                </a:solidFill>
              </a:rPr>
              <a:t>사전 학습된 언어 모델을 사용하면 비교적 적은 양의 학습 데이터로도 학습이 가능함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80000"/>
            <a:endParaRPr lang="en-US" altLang="ko-KR" sz="1200" dirty="0">
              <a:solidFill>
                <a:schemeClr val="tx1"/>
              </a:solidFill>
            </a:endParaRPr>
          </a:p>
          <a:p>
            <a:pPr marL="180000"/>
            <a:r>
              <a:rPr lang="en-US" altLang="ko-KR" sz="1200" dirty="0">
                <a:solidFill>
                  <a:schemeClr val="tx1"/>
                </a:solidFill>
              </a:rPr>
              <a:t>ex) </a:t>
            </a:r>
            <a:r>
              <a:rPr lang="ko-KR" altLang="en-US" sz="1200" dirty="0">
                <a:solidFill>
                  <a:schemeClr val="tx1"/>
                </a:solidFill>
              </a:rPr>
              <a:t>지금 몇 도냐</a:t>
            </a:r>
            <a:r>
              <a:rPr lang="en-US" altLang="ko-KR" sz="1200" dirty="0">
                <a:solidFill>
                  <a:schemeClr val="tx1"/>
                </a:solidFill>
              </a:rPr>
              <a:t>?, </a:t>
            </a:r>
            <a:r>
              <a:rPr lang="ko-KR" altLang="en-US" sz="1200" dirty="0">
                <a:solidFill>
                  <a:schemeClr val="tx1"/>
                </a:solidFill>
              </a:rPr>
              <a:t>집안의 온도가 얼마야</a:t>
            </a:r>
            <a:r>
              <a:rPr lang="en-US" altLang="ko-KR" sz="1200" dirty="0">
                <a:solidFill>
                  <a:schemeClr val="tx1"/>
                </a:solidFill>
              </a:rPr>
              <a:t>?  -&gt; “</a:t>
            </a:r>
            <a:r>
              <a:rPr lang="en-US" altLang="ko-KR" sz="1200" dirty="0" err="1">
                <a:solidFill>
                  <a:schemeClr val="tx1"/>
                </a:solidFill>
              </a:rPr>
              <a:t>oo</a:t>
            </a:r>
            <a:r>
              <a:rPr lang="ko-KR" altLang="en-US" sz="1200" dirty="0">
                <a:solidFill>
                  <a:schemeClr val="tx1"/>
                </a:solidFill>
              </a:rPr>
              <a:t>도 입니다</a:t>
            </a:r>
            <a:r>
              <a:rPr lang="en-US" altLang="ko-KR" sz="1200" dirty="0">
                <a:solidFill>
                  <a:schemeClr val="tx1"/>
                </a:solidFill>
              </a:rPr>
              <a:t>.”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8BD66-E2DC-4751-8E96-B2793477BF64}"/>
              </a:ext>
            </a:extLst>
          </p:cNvPr>
          <p:cNvSpPr txBox="1"/>
          <p:nvPr/>
        </p:nvSpPr>
        <p:spPr>
          <a:xfrm>
            <a:off x="4324894" y="1360251"/>
            <a:ext cx="404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</a:rPr>
              <a:t>BERT </a:t>
            </a:r>
            <a:r>
              <a:rPr lang="ko-KR" altLang="en-US" sz="1200" dirty="0">
                <a:solidFill>
                  <a:schemeClr val="tx1"/>
                </a:solidFill>
              </a:rPr>
              <a:t>모델을 기반으로 </a:t>
            </a:r>
            <a:r>
              <a:rPr lang="en-US" altLang="ko-KR" sz="1200" dirty="0">
                <a:solidFill>
                  <a:schemeClr val="tx1"/>
                </a:solidFill>
              </a:rPr>
              <a:t>NLU </a:t>
            </a:r>
            <a:r>
              <a:rPr lang="ko-KR" altLang="en-US" sz="1200" dirty="0">
                <a:solidFill>
                  <a:schemeClr val="tx1"/>
                </a:solidFill>
              </a:rPr>
              <a:t>모듈을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9B4546-BDCC-4849-9580-3C5E8ACCF9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1109</Words>
  <Application>Microsoft Office PowerPoint</Application>
  <PresentationFormat>화면 슬라이드 쇼(16:9)</PresentationFormat>
  <Paragraphs>160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Wingdings</vt:lpstr>
      <vt:lpstr>Simple Light</vt:lpstr>
      <vt:lpstr>스마트 홈 제어를 위한  질의응답 시스템</vt:lpstr>
      <vt:lpstr>서론 - 다양한 스마트 홈 서비스</vt:lpstr>
      <vt:lpstr>개발의 필요성(유사 시스템과의 차이점)</vt:lpstr>
      <vt:lpstr>과제목표 (정보를 쉽게 얻기)</vt:lpstr>
      <vt:lpstr>요구사항(자연스러운 대화)</vt:lpstr>
      <vt:lpstr>제약사항</vt:lpstr>
      <vt:lpstr>설계</vt:lpstr>
      <vt:lpstr>설계</vt:lpstr>
      <vt:lpstr>설계</vt:lpstr>
      <vt:lpstr>설계</vt:lpstr>
      <vt:lpstr>역할분담</vt:lpstr>
      <vt:lpstr>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홈 제어를 위한  질의응답 시스템</dc:title>
  <cp:lastModifiedBy>윤태완</cp:lastModifiedBy>
  <cp:revision>13</cp:revision>
  <dcterms:modified xsi:type="dcterms:W3CDTF">2020-06-10T06:35:25Z</dcterms:modified>
</cp:coreProperties>
</file>