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67" r:id="rId5"/>
    <p:sldId id="269" r:id="rId6"/>
    <p:sldId id="268" r:id="rId7"/>
    <p:sldId id="270" r:id="rId8"/>
    <p:sldId id="271" r:id="rId9"/>
    <p:sldId id="273" r:id="rId10"/>
    <p:sldId id="27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62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78EA-4A8D-490C-85BC-FEBAA5FA2DF5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1835B-3B2B-4A44-BC37-BE82E2C56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3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8B7E-A3CE-49D9-AFD2-262247C11F00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4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140D-F78D-45D9-BB4F-AE8A4432076E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8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54F7-26D8-4D41-BB3D-578384867F53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7BA9-0F7A-4DB2-8EC7-66CFC561AF9B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868BA19B-9FCC-4678-A5F8-D92728246174}" type="slidenum">
              <a:rPr lang="ko-KR" altLang="en-US" smtClean="0"/>
              <a:pPr/>
              <a:t>‹#›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0162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4B03-C2B9-4C80-91D9-A7088661262C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87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994F-B847-4BD1-9E3C-101158ECB3F1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71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AAF5-6D36-49D2-B13A-E2DA3E83BD75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2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4732-906A-41B7-A1D4-C5711184F281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46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E4C8-2DBF-4819-A4E3-05EE1904AFA0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9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8884-08EA-4312-97F1-ABFAAECC5F72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1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D15B-F818-4C17-A233-19F573A41E74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26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4761C-3CDB-4265-986D-798670EDA1F6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68BA19B-9FCC-4678-A5F8-D927282461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5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en-US" altLang="ko-KR" dirty="0"/>
              <a:t>Chapter </a:t>
            </a:r>
            <a:r>
              <a:rPr lang="en-US" altLang="ko-KR" dirty="0" smtClean="0"/>
              <a:t>6.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4000" b="1" dirty="0" err="1" smtClean="0"/>
              <a:t>Cartpole</a:t>
            </a:r>
            <a:r>
              <a:rPr lang="en-US" altLang="ko-KR" sz="4000" b="1" dirty="0" smtClean="0"/>
              <a:t> DQN</a:t>
            </a:r>
            <a:endParaRPr lang="ko-KR" altLang="en-US" sz="4000" b="1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371600" y="4462264"/>
            <a:ext cx="6400800" cy="1198984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Young-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Gyu</a:t>
            </a:r>
            <a:r>
              <a:rPr lang="en-US" altLang="ko-KR" sz="2000" dirty="0" smtClean="0">
                <a:solidFill>
                  <a:schemeClr val="tx1"/>
                </a:solidFill>
              </a:rPr>
              <a:t> Kim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2000" dirty="0" err="1" smtClean="0">
                <a:solidFill>
                  <a:schemeClr val="tx1"/>
                </a:solidFill>
              </a:rPr>
              <a:t>LINK@KoreaTech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http://link.koreatech.ac.kr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1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크리틱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10</a:t>
            </a:fld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073" y="1135495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44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Cart Pole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1600" dirty="0" smtClean="0"/>
                  <a:t>카트</a:t>
                </a:r>
                <a:r>
                  <a:rPr lang="en-US" altLang="ko-KR" sz="1600" dirty="0" smtClean="0"/>
                  <a:t>(cart) : </a:t>
                </a:r>
                <a:r>
                  <a:rPr lang="ko-KR" altLang="en-US" sz="1600" dirty="0" smtClean="0"/>
                  <a:t>검정 사각형</a:t>
                </a:r>
                <a:r>
                  <a:rPr lang="en-US" altLang="ko-KR" sz="1600" dirty="0" smtClean="0"/>
                  <a:t>. </a:t>
                </a:r>
                <a:r>
                  <a:rPr lang="ko-KR" altLang="en-US" sz="1600" dirty="0" smtClean="0"/>
                  <a:t>검은색 수평선을 마찰 없이 자유롭게 움직일 수 있다</a:t>
                </a:r>
                <a:r>
                  <a:rPr lang="en-US" altLang="ko-KR" sz="1600" dirty="0" smtClean="0"/>
                  <a:t>.</a:t>
                </a:r>
              </a:p>
              <a:p>
                <a:r>
                  <a:rPr lang="ko-KR" altLang="en-US" sz="1600" dirty="0" smtClean="0"/>
                  <a:t>폴</a:t>
                </a:r>
                <a:r>
                  <a:rPr lang="en-US" altLang="ko-KR" sz="1600" dirty="0" smtClean="0"/>
                  <a:t>(pole) : </a:t>
                </a:r>
                <a:r>
                  <a:rPr lang="ko-KR" altLang="en-US" sz="1600" dirty="0" smtClean="0"/>
                  <a:t>황색 막대</a:t>
                </a:r>
                <a:r>
                  <a:rPr lang="en-US" altLang="ko-KR" sz="1600" dirty="0" smtClean="0"/>
                  <a:t>. </a:t>
                </a:r>
                <a:r>
                  <a:rPr lang="ko-KR" altLang="en-US" sz="1600" dirty="0" err="1" smtClean="0"/>
                  <a:t>카트에</a:t>
                </a:r>
                <a:r>
                  <a:rPr lang="ko-KR" altLang="en-US" sz="1600" dirty="0" smtClean="0"/>
                  <a:t> 핀으로 연결되어 있고 핀을 축으로 자유롭게 회전 가능</a:t>
                </a:r>
                <a:endParaRPr lang="en-US" altLang="ko-KR" sz="1600" dirty="0" smtClean="0"/>
              </a:p>
              <a:p>
                <a:r>
                  <a:rPr lang="ko-KR" altLang="en-US" sz="1600" dirty="0" smtClean="0"/>
                  <a:t>에이전트 </a:t>
                </a:r>
                <a:r>
                  <a:rPr lang="en-US" altLang="ko-KR" sz="1600" dirty="0" smtClean="0"/>
                  <a:t>: </a:t>
                </a:r>
                <a:r>
                  <a:rPr lang="ko-KR" altLang="en-US" sz="1600" dirty="0" err="1" smtClean="0"/>
                  <a:t>카트에</a:t>
                </a:r>
                <a:r>
                  <a:rPr lang="ko-KR" altLang="en-US" sz="1600" dirty="0" smtClean="0"/>
                  <a:t> 왼쪽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오른쪽으로 일정한 크기의 힘을 가할 수 있음</a:t>
                </a:r>
                <a:r>
                  <a:rPr lang="en-US" altLang="ko-KR" sz="1600" dirty="0" smtClean="0"/>
                  <a:t>. </a:t>
                </a:r>
                <a:r>
                  <a:rPr lang="ko-KR" altLang="en-US" sz="1600" dirty="0" smtClean="0"/>
                  <a:t>예제에서는 힘</a:t>
                </a:r>
                <a:r>
                  <a:rPr lang="en-US" altLang="ko-KR" sz="1600" dirty="0" smtClean="0"/>
                  <a:t>	</a:t>
                </a:r>
                <a:r>
                  <a:rPr lang="ko-KR" altLang="en-US" sz="1600" dirty="0" smtClean="0"/>
                  <a:t>의 크기가 고정</a:t>
                </a:r>
                <a:r>
                  <a:rPr lang="en-US" altLang="ko-KR" sz="1600" dirty="0" smtClean="0"/>
                  <a:t>.</a:t>
                </a:r>
              </a:p>
              <a:p>
                <a:r>
                  <a:rPr lang="ko-KR" altLang="en-US" sz="1600" dirty="0" smtClean="0"/>
                  <a:t>목표 </a:t>
                </a:r>
                <a:r>
                  <a:rPr lang="en-US" altLang="ko-KR" sz="1600" dirty="0" smtClean="0"/>
                  <a:t>: 5</a:t>
                </a:r>
                <a:r>
                  <a:rPr lang="ko-KR" altLang="en-US" sz="1600" dirty="0" smtClean="0"/>
                  <a:t>초 동안 </a:t>
                </a:r>
                <a:r>
                  <a:rPr lang="ko-KR" altLang="en-US" sz="1600" dirty="0" err="1" smtClean="0"/>
                  <a:t>폴을</a:t>
                </a:r>
                <a:r>
                  <a:rPr lang="ko-KR" altLang="en-US" sz="1600" dirty="0" smtClean="0"/>
                  <a:t> 쓰러트리지 않는 것</a:t>
                </a:r>
                <a:r>
                  <a:rPr lang="en-US" altLang="ko-KR" sz="1600" dirty="0" smtClean="0"/>
                  <a:t>. </a:t>
                </a:r>
                <a:r>
                  <a:rPr lang="ko-KR" altLang="en-US" sz="1600" dirty="0" err="1" smtClean="0"/>
                  <a:t>폴이</a:t>
                </a:r>
                <a:r>
                  <a:rPr lang="ko-KR" altLang="en-US" sz="1600" dirty="0" smtClean="0"/>
                  <a:t> 일정 각도를 벗어나거나 화면을 벗어</a:t>
                </a:r>
                <a:r>
                  <a:rPr lang="en-US" altLang="ko-KR" sz="1600" dirty="0" smtClean="0"/>
                  <a:t>	</a:t>
                </a:r>
                <a:r>
                  <a:rPr lang="ko-KR" altLang="en-US" sz="1600" dirty="0" smtClean="0"/>
                  <a:t>나면 에피소드 끝</a:t>
                </a:r>
                <a:r>
                  <a:rPr lang="en-US" altLang="ko-KR" sz="1600" dirty="0" smtClean="0"/>
                  <a:t>.</a:t>
                </a:r>
              </a:p>
              <a:p>
                <a:r>
                  <a:rPr lang="ko-KR" altLang="en-US" sz="1600" dirty="0" smtClean="0"/>
                  <a:t>상태 </a:t>
                </a:r>
                <a:r>
                  <a:rPr lang="en-US" altLang="ko-KR" sz="16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b="0" i="1" smtClean="0">
                            <a:latin typeface="Cambria Math"/>
                          </a:rPr>
                          <m:t>카트의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 </m:t>
                        </m:r>
                        <m:r>
                          <a:rPr lang="ko-KR" altLang="en-US" sz="1600" b="0" i="1" smtClean="0">
                            <a:latin typeface="Cambria Math"/>
                          </a:rPr>
                          <m:t>수평선상의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 </m:t>
                        </m:r>
                        <m:r>
                          <a:rPr lang="ko-KR" altLang="en-US" sz="1600" b="0" i="1" smtClean="0">
                            <a:latin typeface="Cambria Math"/>
                          </a:rPr>
                          <m:t>위치</m:t>
                        </m:r>
                      </m:e>
                    </m:d>
                    <m:r>
                      <a:rPr lang="en-US" altLang="ko-KR" sz="1600" b="0" i="1" smtClean="0">
                        <a:latin typeface="Cambria Math"/>
                      </a:rPr>
                      <m:t>,  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b="0" i="1" smtClean="0">
                            <a:latin typeface="Cambria Math"/>
                          </a:rPr>
                          <m:t>카트의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 </m:t>
                        </m:r>
                        <m:r>
                          <a:rPr lang="ko-KR" altLang="en-US" sz="1600" b="0" i="1" smtClean="0">
                            <a:latin typeface="Cambria Math"/>
                          </a:rPr>
                          <m:t>속도</m:t>
                        </m:r>
                      </m:e>
                    </m:d>
                    <m:r>
                      <a:rPr lang="en-US" altLang="ko-KR" sz="1600" b="0" i="1" smtClean="0">
                        <a:latin typeface="Cambria Math"/>
                      </a:rPr>
                      <m:t>,</m:t>
                    </m:r>
                  </m:oMath>
                </a14:m>
                <a:endParaRPr lang="en-US" altLang="ko-KR" sz="16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0" i="1" smtClean="0">
                          <a:latin typeface="Cambria Math"/>
                        </a:rPr>
                        <m:t>𝜃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b="0" i="1" smtClean="0">
                              <a:latin typeface="Cambria Math"/>
                            </a:rPr>
                            <m:t>폴의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ko-KR" altLang="en-US" sz="1600" b="0" i="1" smtClean="0">
                              <a:latin typeface="Cambria Math"/>
                            </a:rPr>
                            <m:t>수직선으로부터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ko-KR" altLang="en-US" sz="1600" b="0" i="1" smtClean="0">
                              <a:latin typeface="Cambria Math"/>
                            </a:rPr>
                            <m:t>기운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ko-KR" altLang="en-US" sz="1600" b="0" i="1" smtClean="0">
                              <a:latin typeface="Cambria Math"/>
                            </a:rPr>
                            <m:t>각도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ko-KR" altLang="en-US" sz="1600" b="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/>
                        </a:rPr>
                        <m:t>(</m:t>
                      </m:r>
                      <m:r>
                        <a:rPr lang="ko-KR" altLang="en-US" sz="1600" b="0" i="1" smtClean="0">
                          <a:latin typeface="Cambria Math"/>
                        </a:rPr>
                        <m:t>각속도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16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" t="-361" r="-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2</a:t>
            </a:fld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29000"/>
            <a:ext cx="31623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365104"/>
            <a:ext cx="2215530" cy="1773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57954" y="6236543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err="1" smtClean="0"/>
              <a:t>카트폴의</a:t>
            </a:r>
            <a:r>
              <a:rPr lang="ko-KR" altLang="en-US" sz="1200" dirty="0" smtClean="0"/>
              <a:t> 정의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292488" y="6204488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에이전트 상태의 정의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0129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DQN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DQN(Deep Q-Network) : </a:t>
            </a:r>
            <a:r>
              <a:rPr lang="ko-KR" altLang="en-US" sz="1800" b="1" dirty="0" smtClean="0"/>
              <a:t>경험 </a:t>
            </a:r>
            <a:r>
              <a:rPr lang="ko-KR" altLang="en-US" sz="1800" b="1" dirty="0" err="1" smtClean="0"/>
              <a:t>리플레이</a:t>
            </a:r>
            <a:r>
              <a:rPr lang="en-US" altLang="ko-KR" sz="1800" b="1" dirty="0" smtClean="0"/>
              <a:t>(Experience Replay)</a:t>
            </a:r>
            <a:r>
              <a:rPr lang="ko-KR" altLang="en-US" sz="1800" dirty="0" smtClean="0"/>
              <a:t>를 사용하여 </a:t>
            </a:r>
            <a:r>
              <a:rPr lang="ko-KR" altLang="en-US" sz="1800" dirty="0" err="1" smtClean="0"/>
              <a:t>큐러닝의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큐함수</a:t>
            </a:r>
            <a:r>
              <a:rPr lang="ko-KR" altLang="en-US" sz="1800" dirty="0" smtClean="0"/>
              <a:t> 업데이트 방법을 사용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r>
              <a:rPr lang="ko-KR" altLang="en-US" sz="1800" dirty="0"/>
              <a:t>경험 </a:t>
            </a:r>
            <a:r>
              <a:rPr lang="ko-KR" altLang="en-US" sz="1800" dirty="0" err="1"/>
              <a:t>리플레이</a:t>
            </a:r>
            <a:r>
              <a:rPr lang="en-US" altLang="ko-KR" sz="1800" dirty="0"/>
              <a:t>(Experience Replay</a:t>
            </a:r>
            <a:r>
              <a:rPr lang="en-US" altLang="ko-KR" sz="1800" dirty="0" smtClean="0"/>
              <a:t>) : </a:t>
            </a:r>
            <a:r>
              <a:rPr lang="ko-KR" altLang="en-US" sz="1800" dirty="0" smtClean="0"/>
              <a:t>에이전트가 환경에서 탐험하며 얻은 샘플</a:t>
            </a:r>
            <a:r>
              <a:rPr lang="en-US" altLang="ko-KR" sz="1800" dirty="0" smtClean="0"/>
              <a:t>(s, a, r, s’)</a:t>
            </a:r>
            <a:r>
              <a:rPr lang="ko-KR" altLang="en-US" sz="1800" dirty="0" smtClean="0"/>
              <a:t>을 메모리에 저장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 메모리를 </a:t>
            </a:r>
            <a:r>
              <a:rPr lang="ko-KR" altLang="en-US" sz="1800" dirty="0" err="1" smtClean="0"/>
              <a:t>리플레이</a:t>
            </a:r>
            <a:r>
              <a:rPr lang="ko-KR" altLang="en-US" sz="1800" dirty="0" smtClean="0"/>
              <a:t> 메모리</a:t>
            </a:r>
            <a:r>
              <a:rPr lang="en-US" altLang="ko-KR" sz="1800" dirty="0" smtClean="0"/>
              <a:t>(Replay Memory)</a:t>
            </a:r>
            <a:r>
              <a:rPr lang="ko-KR" altLang="en-US" sz="1800" dirty="0" smtClean="0"/>
              <a:t>라고 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3</a:t>
            </a:fld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6202" y="4797152"/>
                <a:ext cx="6615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ko-KR" altLang="en-US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ko-KR" altLang="en-US" b="0" i="1" smtClean="0">
                          <a:latin typeface="Cambria Math"/>
                          <a:ea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𝑚𝑎𝑥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′ 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𝑄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))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202" y="4797152"/>
                <a:ext cx="661591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292742" y="5166484"/>
            <a:ext cx="2622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err="1" smtClean="0"/>
              <a:t>큐러닝을</a:t>
            </a:r>
            <a:r>
              <a:rPr lang="ko-KR" altLang="en-US" sz="1200" dirty="0" smtClean="0"/>
              <a:t> 통한 </a:t>
            </a:r>
            <a:r>
              <a:rPr lang="ko-KR" altLang="en-US" sz="1200" dirty="0" err="1" smtClean="0"/>
              <a:t>큐함수의</a:t>
            </a:r>
            <a:r>
              <a:rPr lang="ko-KR" altLang="en-US" sz="1200" dirty="0" smtClean="0"/>
              <a:t> 업데이트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99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에이전트의 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에이전트가 학습을 할 때는 </a:t>
            </a:r>
            <a:r>
              <a:rPr lang="ko-KR" altLang="en-US" sz="1800" b="1" dirty="0"/>
              <a:t>매 타임스텝</a:t>
            </a:r>
            <a:r>
              <a:rPr lang="ko-KR" altLang="en-US" sz="1800" dirty="0"/>
              <a:t>마다 </a:t>
            </a:r>
            <a:r>
              <a:rPr lang="ko-KR" altLang="en-US" sz="1800" dirty="0" err="1"/>
              <a:t>리플레이</a:t>
            </a:r>
            <a:r>
              <a:rPr lang="ko-KR" altLang="en-US" sz="1800" dirty="0"/>
              <a:t> 메모리에서 </a:t>
            </a:r>
            <a:r>
              <a:rPr lang="ko-KR" altLang="en-US" sz="1800" b="1" dirty="0"/>
              <a:t>여러 개의 샘플을 무작위로 뽑아서</a:t>
            </a:r>
            <a:r>
              <a:rPr lang="ko-KR" altLang="en-US" sz="1800" dirty="0"/>
              <a:t> 뽑은 샘플에 대해 인공신경망을 업데이트 한다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 err="1"/>
              <a:t>리플레이</a:t>
            </a:r>
            <a:r>
              <a:rPr lang="ko-KR" altLang="en-US" sz="1800" dirty="0"/>
              <a:t> 메모리는 </a:t>
            </a:r>
            <a:r>
              <a:rPr lang="ko-KR" altLang="en-US" sz="1800" b="1" dirty="0"/>
              <a:t>크기가 정해</a:t>
            </a:r>
            <a:r>
              <a:rPr lang="ko-KR" altLang="en-US" sz="1800" dirty="0"/>
              <a:t>져 있고 </a:t>
            </a:r>
            <a:r>
              <a:rPr lang="en-US" altLang="ko-KR" sz="1800" b="1" dirty="0"/>
              <a:t>FIFO </a:t>
            </a:r>
            <a:r>
              <a:rPr lang="ko-KR" altLang="en-US" sz="1800" b="1" dirty="0"/>
              <a:t>방식</a:t>
            </a:r>
            <a:r>
              <a:rPr lang="ko-KR" altLang="en-US" sz="1800" dirty="0"/>
              <a:t>을 사용하여 </a:t>
            </a:r>
            <a:r>
              <a:rPr lang="ko-KR" altLang="en-US" sz="1800" b="1" dirty="0"/>
              <a:t>점점 더 좋은 샘플들이 메모리에 저장</a:t>
            </a:r>
            <a:r>
              <a:rPr lang="ko-KR" altLang="en-US" sz="1800" dirty="0"/>
              <a:t>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4</a:t>
            </a:fld>
            <a:endParaRPr lang="ko-KR" alt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1" y="3068961"/>
            <a:ext cx="3947939" cy="297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0371" y="6104329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err="1" smtClean="0"/>
              <a:t>리플레이</a:t>
            </a:r>
            <a:r>
              <a:rPr lang="ko-KR" altLang="en-US" sz="1200" dirty="0" smtClean="0"/>
              <a:t> 메모리를 이용한 인공신경망의 학습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81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타깃 신경망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에이전트는 매 </a:t>
            </a:r>
            <a:r>
              <a:rPr lang="ko-KR" altLang="en-US" sz="1800" dirty="0"/>
              <a:t>타임스텝마다 경험 </a:t>
            </a:r>
            <a:r>
              <a:rPr lang="ko-KR" altLang="en-US" sz="1800" dirty="0" err="1"/>
              <a:t>리플레이에서</a:t>
            </a:r>
            <a:r>
              <a:rPr lang="ko-KR" altLang="en-US" sz="1800" dirty="0"/>
              <a:t> 샘플을 배치로 추출해 학습에 사용한다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 smtClean="0"/>
              <a:t>업데이트 </a:t>
            </a:r>
            <a:r>
              <a:rPr lang="ko-KR" altLang="en-US" sz="1800" dirty="0"/>
              <a:t>목표인 정답이 계속 변하기 때문에 </a:t>
            </a:r>
            <a:r>
              <a:rPr lang="ko-KR" altLang="en-US" sz="1800" b="1" dirty="0"/>
              <a:t>타깃 신경망</a:t>
            </a:r>
            <a:r>
              <a:rPr lang="ko-KR" altLang="en-US" sz="1800" dirty="0"/>
              <a:t>을 따로 만들어 </a:t>
            </a:r>
            <a:r>
              <a:rPr lang="ko-KR" altLang="en-US" sz="1800" dirty="0" smtClean="0"/>
              <a:t>타깃 신경망에서 정답을 구한다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구한 정답으로 인공신경망을 계속 학습시키고 </a:t>
            </a:r>
            <a:r>
              <a:rPr lang="ko-KR" altLang="en-US" sz="1800" dirty="0"/>
              <a:t>일정 시간 간격마다 타깃신경망을 </a:t>
            </a:r>
            <a:r>
              <a:rPr lang="ko-KR" altLang="en-US" sz="1800" dirty="0" smtClean="0"/>
              <a:t>인공신경망으로 업데이트한다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5</a:t>
            </a:fld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59632" y="3956475"/>
                <a:ext cx="6780639" cy="370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𝑀𝑆𝐸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ko-KR" altLang="en-US" b="0" i="1" smtClean="0">
                              <a:latin typeface="Cambria Math"/>
                              <a:ea typeface="Cambria Math"/>
                            </a:rPr>
                            <m:t>정답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ko-KR" altLang="en-US" b="0" i="1" smtClean="0">
                              <a:latin typeface="Cambria Math"/>
                              <a:ea typeface="Cambria Math"/>
                            </a:rPr>
                            <m:t>예측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/>
                              <a:ea typeface="Cambria Math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ko-KR" alt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𝑄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ko-KR" alt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))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956475"/>
                <a:ext cx="6780639" cy="370358"/>
              </a:xfrm>
              <a:prstGeom prst="rect">
                <a:avLst/>
              </a:prstGeom>
              <a:blipFill rotWithShape="1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787568" y="4304129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DQN</a:t>
            </a:r>
            <a:r>
              <a:rPr lang="ko-KR" altLang="en-US" sz="1200" dirty="0" smtClean="0"/>
              <a:t>의 오차함수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07041" y="5157192"/>
                <a:ext cx="7436138" cy="370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𝑀𝑆𝐸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ko-KR" altLang="en-US" b="0" i="1" smtClean="0">
                              <a:latin typeface="Cambria Math"/>
                              <a:ea typeface="Cambria Math"/>
                            </a:rPr>
                            <m:t>정답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ko-KR" altLang="en-US" b="0" i="1" smtClean="0">
                              <a:latin typeface="Cambria Math"/>
                              <a:ea typeface="Cambria Math"/>
                            </a:rPr>
                            <m:t>예측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/>
                              <a:ea typeface="Cambria Math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𝑄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ko-KR" alt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))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41" y="5157192"/>
                <a:ext cx="7436138" cy="370358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803130" y="5504846"/>
            <a:ext cx="3693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타깃 네트워크를 이용한 </a:t>
            </a:r>
            <a:r>
              <a:rPr lang="en-US" altLang="ko-KR" sz="1200" dirty="0" smtClean="0"/>
              <a:t>DQN</a:t>
            </a:r>
            <a:r>
              <a:rPr lang="ko-KR" altLang="en-US" sz="1200" dirty="0" smtClean="0"/>
              <a:t>의 오차함수의 정의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9984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오프 </a:t>
            </a:r>
            <a:r>
              <a:rPr lang="ko-KR" altLang="en-US" dirty="0" err="1" smtClean="0"/>
              <a:t>폴리시</a:t>
            </a:r>
            <a:r>
              <a:rPr lang="ko-KR" altLang="en-US" dirty="0" smtClean="0"/>
              <a:t> 알고리즘인 </a:t>
            </a:r>
            <a:r>
              <a:rPr lang="en-US" altLang="ko-KR" dirty="0" smtClean="0"/>
              <a:t>DQN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경험 </a:t>
            </a:r>
            <a:r>
              <a:rPr lang="ko-KR" altLang="en-US" sz="1800" dirty="0" err="1" smtClean="0"/>
              <a:t>리플레이를</a:t>
            </a:r>
            <a:r>
              <a:rPr lang="ko-KR" altLang="en-US" sz="1800" dirty="0" smtClean="0"/>
              <a:t> 사용하여 샘플간의 상관관계 제거</a:t>
            </a:r>
            <a:r>
              <a:rPr lang="en-US" altLang="ko-KR" sz="1800" dirty="0" smtClean="0"/>
              <a:t>.</a:t>
            </a:r>
            <a:endParaRPr lang="en-US" altLang="ko-KR" sz="1400" dirty="0" smtClean="0"/>
          </a:p>
          <a:p>
            <a:pPr lvl="1"/>
            <a:r>
              <a:rPr lang="ko-KR" altLang="en-US" sz="1400" dirty="0" err="1" smtClean="0"/>
              <a:t>리플레이</a:t>
            </a:r>
            <a:r>
              <a:rPr lang="ko-KR" altLang="en-US" sz="1400" dirty="0" smtClean="0"/>
              <a:t> 메모리는 샘플들이 서로 시간적 상관관계가 없기 때문에 안 좋은 상황으로 계속 학습하는 일이 발생하지 않는다</a:t>
            </a:r>
            <a:r>
              <a:rPr lang="en-US" altLang="ko-KR" sz="1400" dirty="0" smtClean="0"/>
              <a:t>.</a:t>
            </a:r>
          </a:p>
          <a:p>
            <a:pPr lvl="1"/>
            <a:endParaRPr lang="en-US" altLang="ko-KR" sz="1400" dirty="0"/>
          </a:p>
          <a:p>
            <a:r>
              <a:rPr lang="ko-KR" altLang="en-US" sz="1800" dirty="0" smtClean="0"/>
              <a:t>여러 개의 샘플을 통해 인공신경망을 업데이트하여 학습이 안정적이다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400" dirty="0" smtClean="0"/>
              <a:t>한 개의 데이터보다 여러 데이터에서 </a:t>
            </a:r>
            <a:r>
              <a:rPr lang="ko-KR" altLang="en-US" sz="1400" dirty="0" err="1" smtClean="0"/>
              <a:t>그레디언트를</a:t>
            </a:r>
            <a:r>
              <a:rPr lang="ko-KR" altLang="en-US" sz="1400" dirty="0" smtClean="0"/>
              <a:t> 구하면 </a:t>
            </a:r>
            <a:r>
              <a:rPr lang="ko-KR" altLang="en-US" sz="1400" dirty="0" err="1" smtClean="0"/>
              <a:t>그레디언트</a:t>
            </a:r>
            <a:r>
              <a:rPr lang="ko-KR" altLang="en-US" sz="1400" dirty="0" smtClean="0"/>
              <a:t> 값의 변화가 줄어들어서 인공신경망이 좀 더 안정적으로 업데이트 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 smtClean="0"/>
              <a:t>경험 </a:t>
            </a:r>
            <a:r>
              <a:rPr lang="ko-KR" altLang="en-US" sz="1800" dirty="0" err="1" smtClean="0"/>
              <a:t>리플레이는</a:t>
            </a:r>
            <a:r>
              <a:rPr lang="ko-KR" altLang="en-US" sz="1800" dirty="0" smtClean="0"/>
              <a:t> 이전의 정책으로부터 발생한 상황을 학습하기 때문에 </a:t>
            </a:r>
            <a:r>
              <a:rPr lang="ko-KR" altLang="en-US" sz="1800" dirty="0" err="1" smtClean="0"/>
              <a:t>오프폴리시</a:t>
            </a:r>
            <a:r>
              <a:rPr lang="ko-KR" altLang="en-US" sz="1800" dirty="0" smtClean="0"/>
              <a:t> 알고리즘이 적합하다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때문에 </a:t>
            </a:r>
            <a:r>
              <a:rPr lang="ko-KR" altLang="en-US" sz="1800" dirty="0" err="1" smtClean="0"/>
              <a:t>큐러닝</a:t>
            </a:r>
            <a:r>
              <a:rPr lang="ko-KR" altLang="en-US" sz="1800" dirty="0" smtClean="0"/>
              <a:t> 알고리즘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오프폴리시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경험 </a:t>
            </a:r>
            <a:r>
              <a:rPr lang="ko-KR" altLang="en-US" sz="1800" dirty="0" err="1" smtClean="0"/>
              <a:t>리플레이</a:t>
            </a:r>
            <a:r>
              <a:rPr lang="ko-KR" altLang="en-US" sz="1800" dirty="0" smtClean="0"/>
              <a:t> 메모리와 함께 사용한다</a:t>
            </a:r>
            <a:r>
              <a:rPr lang="en-US" altLang="ko-KR" sz="1800" dirty="0" smtClean="0"/>
              <a:t>.</a:t>
            </a:r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6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513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모델의 업데이트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960" y="3994071"/>
            <a:ext cx="4608512" cy="1883201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Target = </a:t>
            </a:r>
            <a:r>
              <a:rPr lang="ko-KR" altLang="en-US" sz="1800" dirty="0" err="1" smtClean="0"/>
              <a:t>큐함수의</a:t>
            </a:r>
            <a:r>
              <a:rPr lang="ko-KR" altLang="en-US" sz="1800" dirty="0" smtClean="0"/>
              <a:t> 배치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모델은 </a:t>
            </a:r>
            <a:r>
              <a:rPr lang="en-US" altLang="ko-KR" sz="1800" dirty="0" smtClean="0"/>
              <a:t>MSE </a:t>
            </a:r>
            <a:r>
              <a:rPr lang="ko-KR" altLang="en-US" sz="1800" b="1" dirty="0" smtClean="0"/>
              <a:t>오류함수의 값</a:t>
            </a:r>
            <a:r>
              <a:rPr lang="ko-KR" altLang="en-US" sz="1800" dirty="0" smtClean="0"/>
              <a:t>을 통해 업데이트 되므로 업데이트의 목표인 원소를 제외하고 모든 값을 동일하게 만들어야 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7</a:t>
            </a:fld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" t="59231"/>
          <a:stretch/>
        </p:blipFill>
        <p:spPr bwMode="auto">
          <a:xfrm>
            <a:off x="107504" y="908720"/>
            <a:ext cx="6471332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9" y="3989040"/>
            <a:ext cx="3960642" cy="2672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2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DQN</a:t>
            </a:r>
            <a:r>
              <a:rPr lang="ko-KR" altLang="en-US" dirty="0"/>
              <a:t> </a:t>
            </a:r>
            <a:r>
              <a:rPr lang="en-US" altLang="ko-KR" dirty="0" smtClean="0"/>
              <a:t>vs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엑터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크리틱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8</a:t>
            </a:fld>
            <a:endParaRPr lang="ko-KR" altLang="en-US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053644"/>
              </p:ext>
            </p:extLst>
          </p:nvPr>
        </p:nvGraphicFramePr>
        <p:xfrm>
          <a:off x="251520" y="826244"/>
          <a:ext cx="8568952" cy="569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72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DQN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액터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크리틱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네트워크 구성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학습한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에피소드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168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학습 시간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약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약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4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그래프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699" y="1403811"/>
            <a:ext cx="3215655" cy="1069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509797"/>
            <a:ext cx="3197242" cy="106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42013"/>
            <a:ext cx="3278138" cy="1085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49748" y="18035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액터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004048" y="28889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크리틱</a:t>
            </a:r>
            <a:endParaRPr lang="ko-KR" altLang="en-US" sz="12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704" y="4581128"/>
            <a:ext cx="2558201" cy="191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264" y="4528682"/>
            <a:ext cx="2628128" cy="1971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DQN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9</a:t>
            </a:fld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344" y="1143000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922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3729</TotalTime>
  <Words>388</Words>
  <Application>Microsoft Office PowerPoint</Application>
  <PresentationFormat>화면 슬라이드 쇼(4:3)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Chapter 6. Cartpole DQN</vt:lpstr>
      <vt:lpstr>Cart Pole</vt:lpstr>
      <vt:lpstr>DQN 알고리즘</vt:lpstr>
      <vt:lpstr>에이전트의 학습</vt:lpstr>
      <vt:lpstr>타깃 신경망</vt:lpstr>
      <vt:lpstr>오프 폴리시 알고리즘인 DQN</vt:lpstr>
      <vt:lpstr>모델의 업데이트</vt:lpstr>
      <vt:lpstr>DQN vs 엑터-크리틱</vt:lpstr>
      <vt:lpstr>DQN</vt:lpstr>
      <vt:lpstr>액터-크리틱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MDP와 벨만 방정식</dc:title>
  <dc:creator>YGKIM</dc:creator>
  <cp:lastModifiedBy>HoBin</cp:lastModifiedBy>
  <cp:revision>174</cp:revision>
  <dcterms:created xsi:type="dcterms:W3CDTF">2017-12-30T05:54:11Z</dcterms:created>
  <dcterms:modified xsi:type="dcterms:W3CDTF">2018-03-07T05:18:38Z</dcterms:modified>
</cp:coreProperties>
</file>