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7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6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78EA-4A8D-490C-85BC-FEBAA5FA2DF5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1835B-3B2B-4A44-BC37-BE82E2C56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3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B7E-A3CE-49D9-AFD2-262247C11F00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40D-F78D-45D9-BB4F-AE8A4432076E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8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54F7-26D8-4D41-BB3D-578384867F53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7BA9-0F7A-4DB2-8EC7-66CFC561AF9B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4B03-C2B9-4C80-91D9-A7088661262C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7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994F-B847-4BD1-9E3C-101158ECB3F1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7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AAF5-6D36-49D2-B13A-E2DA3E83BD7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2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732-906A-41B7-A1D4-C5711184F281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4C8-2DBF-4819-A4E3-05EE1904AFA0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9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884-08EA-4312-97F1-ABFAAECC5F72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1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D15B-F818-4C17-A233-19F573A41E74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761C-3CDB-4265-986D-798670EDA1F6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MDP</a:t>
            </a:r>
            <a:r>
              <a:rPr lang="ko-KR" altLang="en-US" dirty="0" smtClean="0"/>
              <a:t>와 벨만 방정식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2017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Link Lab </a:t>
            </a:r>
            <a:r>
              <a:rPr lang="ko-KR" altLang="en-US" sz="2000" dirty="0" smtClean="0">
                <a:solidFill>
                  <a:schemeClr val="tx1"/>
                </a:solidFill>
              </a:rPr>
              <a:t>겨울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세미나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12</a:t>
            </a:r>
            <a:r>
              <a:rPr lang="en-US" altLang="ko-KR" sz="20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김영규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그리드월드에서의</a:t>
            </a:r>
            <a:r>
              <a:rPr lang="ko-KR" altLang="en-US" dirty="0" smtClean="0"/>
              <a:t> 행동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그리드월드에서 에이전트가 할 수 있는 행동 </a:t>
                </a:r>
                <a:r>
                  <a:rPr lang="en-US" altLang="ko-KR" dirty="0" smtClean="0"/>
                  <a:t>: </a:t>
                </a:r>
                <a:r>
                  <a:rPr lang="en-US" altLang="ko-KR" dirty="0"/>
                  <a:t>u</a:t>
                </a:r>
                <a:r>
                  <a:rPr lang="en-US" altLang="ko-KR" dirty="0" smtClean="0"/>
                  <a:t>p, down, left, right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시간</a:t>
                </a:r>
                <a:r>
                  <a:rPr lang="en-US" altLang="ko-KR" dirty="0" smtClean="0"/>
                  <a:t> t</a:t>
                </a:r>
                <a:r>
                  <a:rPr lang="ko-KR" altLang="en-US" dirty="0" smtClean="0"/>
                  <a:t>에서 상태가 </a:t>
                </a:r>
                <a:r>
                  <a:rPr lang="en-US" altLang="ko-KR" dirty="0" smtClean="0"/>
                  <a:t>(3,1)</a:t>
                </a:r>
                <a:r>
                  <a:rPr lang="ko-KR" altLang="en-US" dirty="0" smtClean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right </a:t>
                </a:r>
                <a:r>
                  <a:rPr lang="ko-KR" altLang="en-US" dirty="0" smtClean="0"/>
                  <a:t>라면 </a:t>
                </a:r>
                <a:r>
                  <a:rPr lang="en-US" altLang="ko-KR" dirty="0" smtClean="0"/>
                  <a:t>t+1</a:t>
                </a:r>
                <a:r>
                  <a:rPr lang="ko-KR" altLang="en-US" dirty="0" smtClean="0"/>
                  <a:t>에서의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상태는</a:t>
                </a:r>
                <a:r>
                  <a:rPr lang="en-US" altLang="ko-KR" dirty="0" smtClean="0"/>
                  <a:t> (4,1)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 r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10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99592" y="1412776"/>
                <a:ext cx="385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𝑢𝑝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𝑑𝑜𝑤𝑛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𝑙𝑒𝑓𝑡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𝑟𝑖𝑔h𝑡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12776"/>
                <a:ext cx="38559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42714"/>
            <a:ext cx="21336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6540" y="5767249"/>
            <a:ext cx="424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(3,1)</a:t>
            </a:r>
            <a:r>
              <a:rPr lang="ko-KR" altLang="en-US" sz="1400" dirty="0" smtClean="0"/>
              <a:t>상태에서 </a:t>
            </a:r>
            <a:r>
              <a:rPr lang="en-US" altLang="ko-KR" sz="1400" dirty="0" smtClean="0"/>
              <a:t>right</a:t>
            </a:r>
            <a:r>
              <a:rPr lang="ko-KR" altLang="en-US" sz="1400" dirty="0" smtClean="0"/>
              <a:t>행동을 한 후 에이전트가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80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보상함수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보상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에이전트가 학습할 수 있는 유일한 정보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환경이 에이전트에게 주는 정보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보상함수는 시간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일 때 상태가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ko-KR" altLang="en-US" dirty="0" smtClean="0"/>
                  <a:t> 이고 그 상태에서 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dirty="0" smtClean="0"/>
                  <a:t>를 했을 경우에 받을 </a:t>
                </a:r>
                <a:r>
                  <a:rPr lang="ko-KR" altLang="en-US" b="1" dirty="0" smtClean="0"/>
                  <a:t>보상에 대한 </a:t>
                </a:r>
                <a:r>
                  <a:rPr lang="ko-KR" altLang="en-US" b="1" dirty="0" err="1" smtClean="0"/>
                  <a:t>기댓값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ko-KR" altLang="en-US" b="0" dirty="0"/>
                  <a:t>즉</a:t>
                </a:r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는 보상의 </a:t>
                </a:r>
                <a:r>
                  <a:rPr lang="ko-KR" altLang="en-US" dirty="0" err="1" smtClean="0"/>
                  <a:t>기댓값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받을 것이라 예상되는 숫자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11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8219" y="2636912"/>
                <a:ext cx="4000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19" y="2636912"/>
                <a:ext cx="400058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16810" y="310108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보상함수의 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20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보상함수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기댓값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일종의 평균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정확한 값이 아니라 나오게 될 숫자에 대한 예상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기댓값은</a:t>
            </a:r>
            <a:r>
              <a:rPr lang="ko-KR" altLang="en-US" dirty="0" smtClean="0"/>
              <a:t> 대문자 </a:t>
            </a:r>
            <a:r>
              <a:rPr lang="en-US" altLang="ko-KR" dirty="0" smtClean="0"/>
              <a:t>E(Expectation)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보상함수를 </a:t>
            </a:r>
            <a:r>
              <a:rPr lang="ko-KR" altLang="en-US" dirty="0" err="1" smtClean="0"/>
              <a:t>기댓값으로</a:t>
            </a:r>
            <a:r>
              <a:rPr lang="ko-KR" altLang="en-US" dirty="0" smtClean="0"/>
              <a:t> 표현하는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보상을 에이전트에게 주는 것은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환경에 따라서 같은 상태에서 </a:t>
            </a:r>
            <a:r>
              <a:rPr lang="ko-KR" altLang="en-US" b="1" dirty="0" smtClean="0"/>
              <a:t>같은 행동을 취하더라도 다른 보상</a:t>
            </a:r>
            <a:r>
              <a:rPr lang="ko-KR" altLang="en-US" dirty="0" smtClean="0"/>
              <a:t>을 줄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조건부 확률의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보상함수의 괄호 안의 </a:t>
            </a:r>
            <a:r>
              <a:rPr lang="en-US" altLang="ko-KR" dirty="0" smtClean="0"/>
              <a:t>“|”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대한 표현이다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“|”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부분은 현재의 조건</a:t>
            </a:r>
            <a:r>
              <a:rPr lang="en-US" altLang="ko-KR" dirty="0" smtClean="0"/>
              <a:t>(=</a:t>
            </a:r>
            <a:r>
              <a:rPr lang="ko-KR" altLang="en-US" dirty="0" smtClean="0"/>
              <a:t>상태와 행동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의미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12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8219" y="5085184"/>
                <a:ext cx="4000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19" y="5085184"/>
                <a:ext cx="400058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16810" y="5549355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보상함수의 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73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t+1</a:t>
            </a:r>
            <a:r>
              <a:rPr lang="ko-KR" altLang="en-US" dirty="0" smtClean="0"/>
              <a:t>에서 받는 보상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어떤 상태에서 행동한 것은 시간 </a:t>
                </a:r>
                <a:r>
                  <a:rPr lang="en-US" altLang="ko-KR" dirty="0" smtClean="0"/>
                  <a:t>t, </a:t>
                </a:r>
                <a:r>
                  <a:rPr lang="ko-KR" altLang="en-US" dirty="0" smtClean="0"/>
                  <a:t>보상을 받는 것은 </a:t>
                </a:r>
                <a:r>
                  <a:rPr lang="en-US" altLang="ko-KR" dirty="0" smtClean="0"/>
                  <a:t>t+1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t+1</a:t>
                </a:r>
                <a:r>
                  <a:rPr lang="ko-KR" altLang="en-US" dirty="0" smtClean="0"/>
                  <a:t>에서 보상을 받는 이유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보상을 에이전트가 알고 있는 것이 아니다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보상은 </a:t>
                </a:r>
                <a:r>
                  <a:rPr lang="ko-KR" altLang="en-US" b="1" dirty="0" smtClean="0"/>
                  <a:t>환경이 알려주는 것이다</a:t>
                </a:r>
                <a:r>
                  <a:rPr lang="en-US" altLang="ko-KR" b="1" dirty="0" smtClean="0"/>
                  <a:t>.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에이전트가 상태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에서 행동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를 하면 환경은 에이전트가 가게 되는 다음 상태 </a:t>
                </a:r>
                <a:r>
                  <a:rPr lang="en-US" altLang="ko-KR" dirty="0" smtClean="0"/>
                  <a:t>s’</a:t>
                </a:r>
                <a:r>
                  <a:rPr lang="ko-KR" altLang="en-US" dirty="0"/>
                  <a:t>과</a:t>
                </a:r>
                <a:r>
                  <a:rPr lang="ko-KR" altLang="en-US" dirty="0" smtClean="0"/>
                  <a:t> 에이전트가 받을 보상을 에이전트에게 알려준다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환경이 에이전트에게 </a:t>
                </a:r>
                <a:r>
                  <a:rPr lang="ko-KR" altLang="en-US" b="1" dirty="0" smtClean="0"/>
                  <a:t>알려주는 시점은 </a:t>
                </a:r>
                <a:r>
                  <a:rPr lang="en-US" altLang="ko-KR" b="1" dirty="0" smtClean="0"/>
                  <a:t>t+1</a:t>
                </a:r>
                <a:r>
                  <a:rPr lang="ko-KR" altLang="en-US" dirty="0" smtClean="0"/>
                  <a:t>인 시점이다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에이전트가 받는 보상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 r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13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8219" y="5301208"/>
                <a:ext cx="4000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19" y="5301208"/>
                <a:ext cx="400058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16810" y="5765379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보상함수의 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05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그리드월드에서의</a:t>
            </a:r>
            <a:r>
              <a:rPr lang="ko-KR" altLang="en-US" dirty="0" smtClean="0"/>
              <a:t> 보상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4042792" cy="5073427"/>
          </a:xfrm>
        </p:spPr>
        <p:txBody>
          <a:bodyPr/>
          <a:lstStyle/>
          <a:p>
            <a:r>
              <a:rPr lang="ko-KR" altLang="en-US" dirty="0" smtClean="0"/>
              <a:t>파란색 동그라미가 있는 상태로 행동했을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(+1) </a:t>
            </a:r>
            <a:r>
              <a:rPr lang="ko-KR" altLang="en-US" dirty="0" smtClean="0"/>
              <a:t>보상</a:t>
            </a:r>
            <a:endParaRPr lang="en-US" altLang="ko-KR" dirty="0" smtClean="0"/>
          </a:p>
          <a:p>
            <a:r>
              <a:rPr lang="ko-KR" altLang="en-US" dirty="0" smtClean="0"/>
              <a:t>초록색 세모가 있는 상태로 행동했을 때</a:t>
            </a:r>
            <a:r>
              <a:rPr lang="en-US" altLang="ko-KR" dirty="0" smtClean="0"/>
              <a:t>, (-1) </a:t>
            </a:r>
            <a:r>
              <a:rPr lang="ko-KR" altLang="en-US" dirty="0" smtClean="0"/>
              <a:t>보상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에이전트는 하나의 타임스텝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단위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지난 다음 타임스텝에 보상을 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에이전트는 파란색 동그라미로 가는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좋은 행동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했기 때문에 보상을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14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40890"/>
            <a:ext cx="3623295" cy="417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659" y="5395466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그리드월드에서의</a:t>
            </a:r>
            <a:r>
              <a:rPr lang="ko-KR" altLang="en-US" sz="1400" dirty="0" smtClean="0"/>
              <a:t> 보상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00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 변환 확률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에서 행동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취했을 때 다른 상태 </a:t>
            </a:r>
            <a:r>
              <a:rPr lang="en-US" altLang="ko-KR" dirty="0" smtClean="0"/>
              <a:t>s’</a:t>
            </a:r>
            <a:r>
              <a:rPr lang="ko-KR" altLang="en-US" dirty="0" smtClean="0"/>
              <a:t>에 도달할 확률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보상과 마찬가지로 </a:t>
            </a:r>
            <a:r>
              <a:rPr lang="ko-KR" altLang="en-US" b="1" dirty="0" smtClean="0"/>
              <a:t>에이전트가 알지 못하는 값</a:t>
            </a:r>
            <a:r>
              <a:rPr lang="en-US" altLang="ko-KR" dirty="0" smtClean="0"/>
              <a:t>. </a:t>
            </a:r>
            <a:r>
              <a:rPr lang="ko-KR" altLang="en-US" b="1" dirty="0" smtClean="0"/>
              <a:t>환경의 일부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환경의 모델이라고도 부른다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상태 변화에는 확률적인 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바람이 불거나 넘어짐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들어가고 이를 수치적으로 표현한 것이 상태변환 확률이다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환경은 에이전트가 행동을 취하면 상태 변환 확률을 통해 다음에 에이전트가 갈 상태를 알려준다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 수식의 괄호 앞의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확률을 의미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15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3728" y="4367214"/>
                <a:ext cx="4729308" cy="492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367214"/>
                <a:ext cx="4729308" cy="492058"/>
              </a:xfrm>
              <a:prstGeom prst="rect">
                <a:avLst/>
              </a:prstGeom>
              <a:blipFill rotWithShape="1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25192" y="485927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* </a:t>
            </a:r>
            <a:r>
              <a:rPr lang="ko-KR" altLang="en-US" sz="1400" dirty="0" smtClean="0"/>
              <a:t>상태 변환 확률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44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감가율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에이전트는 항상 </a:t>
                </a:r>
                <a:r>
                  <a:rPr lang="ko-KR" altLang="en-US" b="1" dirty="0" smtClean="0"/>
                  <a:t>현재</a:t>
                </a:r>
                <a:r>
                  <a:rPr lang="ko-KR" altLang="en-US" dirty="0" smtClean="0"/>
                  <a:t>에 판단을 내린다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현재에 가까운 보상일 수록 더 큰 가치다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같은 보상이면 나중에 받을수록 가치가 줄어든다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현실 세계의 이자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에이전트는 보상이 얼마나 시간이 지나서 받는지를 고려해서 감가시켜 현재의 가치로 따진다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시간에 따라서 감가하는 비율을 수학적으로 표현하기 위해 </a:t>
                </a:r>
                <a:r>
                  <a:rPr lang="en-US" altLang="ko-KR" dirty="0" smtClean="0"/>
                  <a:t>“</a:t>
                </a:r>
                <a:r>
                  <a:rPr lang="ko-KR" altLang="en-US" dirty="0" err="1" smtClean="0"/>
                  <a:t>감가율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이라는 개념을 도입한다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err="1" smtClean="0"/>
                  <a:t>감가율은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en-US" dirty="0" smtClean="0"/>
                  <a:t>로 표기하고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1 </a:t>
                </a:r>
                <a:r>
                  <a:rPr lang="ko-KR" altLang="en-US" dirty="0" smtClean="0"/>
                  <a:t>사이의 값이다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현재의 시간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로부터 시간</a:t>
                </a:r>
                <a:r>
                  <a:rPr lang="en-US" altLang="ko-KR" dirty="0" smtClean="0"/>
                  <a:t> k</a:t>
                </a:r>
                <a:r>
                  <a:rPr lang="ko-KR" altLang="en-US" dirty="0" smtClean="0"/>
                  <a:t>가 지난 </a:t>
                </a:r>
                <a:r>
                  <a:rPr lang="ko-KR" altLang="en-US" dirty="0"/>
                  <a:t>후</a:t>
                </a:r>
                <a:r>
                  <a:rPr lang="ko-KR" altLang="en-US" dirty="0" smtClean="0"/>
                  <a:t>에 보상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받을 것이라면 시간이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만큼 지났기 때문에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 smtClean="0"/>
                  <a:t>만큼 감가된다</a:t>
                </a:r>
                <a:r>
                  <a:rPr lang="en-US" altLang="ko-KR" dirty="0" smtClean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16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5229200"/>
                <a:ext cx="1444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latin typeface="Cambria Math"/>
                        </a:rPr>
                        <m:t>𝛾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∈[0,1]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229200"/>
                <a:ext cx="144430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8144" y="5229200"/>
                <a:ext cx="164634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2800" b="0" i="1" smtClean="0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229200"/>
                <a:ext cx="1646348" cy="5309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0035" y="5705503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감가율의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정의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36671" y="5760115"/>
            <a:ext cx="3509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감가율을</a:t>
            </a:r>
            <a:r>
              <a:rPr lang="ko-KR" altLang="en-US" sz="1400" dirty="0" smtClean="0"/>
              <a:t> 고려한 미래 보상의 현재 가치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89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정책은 모든 상태에서 에이전트가 할 행동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상태에서 단 하나의 행동만을 나타낼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에이전트가 </a:t>
            </a:r>
            <a:r>
              <a:rPr lang="ko-KR" altLang="en-US" b="1" dirty="0" smtClean="0"/>
              <a:t>강화학습을 통해 학습해야 할 것은 최적 정책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최적 정책은 각 상태에서 단 하나의 행동만을 선택한다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에이전트가 학습하고 있을 때는 </a:t>
            </a:r>
            <a:r>
              <a:rPr lang="ko-KR" altLang="en-US" b="1" dirty="0" smtClean="0"/>
              <a:t>확률적으로 여러 개의 행동을 선택</a:t>
            </a:r>
            <a:r>
              <a:rPr lang="ko-KR" altLang="en-US" dirty="0" smtClean="0"/>
              <a:t>할 수 있어야 한다</a:t>
            </a:r>
            <a:r>
              <a:rPr lang="en-US" altLang="ko-KR" dirty="0" smtClean="0"/>
              <a:t>. </a:t>
            </a:r>
            <a:r>
              <a:rPr lang="ko-KR" altLang="en-US" b="1" dirty="0" smtClean="0"/>
              <a:t>다양한 상황에 대해 학습</a:t>
            </a:r>
            <a:r>
              <a:rPr lang="ko-KR" altLang="en-US" dirty="0" smtClean="0"/>
              <a:t>하고 최적 정책을 찾을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17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4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정책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dirty="0" smtClean="0"/>
                  <a:t>정책의 의미는 </a:t>
                </a:r>
                <a:r>
                  <a:rPr lang="en-US" altLang="ko-KR" dirty="0" smtClean="0"/>
                  <a:t>‘</a:t>
                </a:r>
                <a:r>
                  <a:rPr lang="ko-KR" altLang="en-US" dirty="0" smtClean="0"/>
                  <a:t>시간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 에이전트가 있을 때 가능한 행동 중에서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dirty="0" smtClean="0"/>
                  <a:t>를 할 확률</a:t>
                </a:r>
                <a:r>
                  <a:rPr lang="en-US" altLang="ko-KR" dirty="0" smtClean="0"/>
                  <a:t>’ 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정책으로 모든 상태에 에이전트가 해야 할 행동을 알 수 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강화학습은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최적 정책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을 얻기 위해</a:t>
                </a:r>
                <a:r>
                  <a:rPr lang="en-US" altLang="ko-KR" dirty="0" smtClean="0"/>
                  <a:t> </a:t>
                </a:r>
                <a:r>
                  <a:rPr lang="ko-KR" altLang="en-US" b="1" dirty="0" smtClean="0"/>
                  <a:t>현재보다 더 좋은 정책을 학습</a:t>
                </a:r>
                <a:r>
                  <a:rPr lang="ko-KR" altLang="en-US" dirty="0" smtClean="0"/>
                  <a:t>해나가는 것이다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18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27784" y="908720"/>
                <a:ext cx="3785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908720"/>
                <a:ext cx="378507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78158" y="1398842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정책의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의미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06" y="3861048"/>
            <a:ext cx="2337679" cy="227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32314" y="6139593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그리드월드에서</a:t>
            </a:r>
            <a:r>
              <a:rPr lang="ko-KR" altLang="en-US" sz="1400" dirty="0" smtClean="0"/>
              <a:t> 정책의 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37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 정책 학습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MDP</a:t>
            </a:r>
            <a:r>
              <a:rPr lang="ko-KR" altLang="en-US" dirty="0" smtClean="0"/>
              <a:t>로 순차적 행동 결정 문제를 정의한다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에이전트는 현재 상태에서 앞으로 받을 보상을 고려해서 행동을 결정한다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환경은 에이전트에게 실제 보상과 다음 상태를 알려준다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2.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3.</a:t>
            </a:r>
            <a:r>
              <a:rPr lang="ko-KR" altLang="en-US" dirty="0" smtClean="0"/>
              <a:t>을 반복하며 가치함수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앞으로 받을 것이라 예상했던 보상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틀렸다는 것을 알게 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에이전트는 실제 받은 보상을 토대로 자신의 정보와 정책을 바꾸어나간다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위의 학습 과정을 무한히 반복하면 가장 많은 보상을 받게 하는 정책을 학습할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19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09120"/>
            <a:ext cx="27527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8651" y="6067585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에이전트와 환경의 상호작용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52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강화학습은 어떠한 방정식을 풀어내는 방법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방정식이 벨만 방정식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순차적 행동 결정 문제는 </a:t>
            </a:r>
            <a:r>
              <a:rPr lang="en-US" altLang="ko-KR" sz="2000" dirty="0" smtClean="0"/>
              <a:t>MDP</a:t>
            </a:r>
            <a:r>
              <a:rPr lang="ko-KR" altLang="en-US" sz="2000" dirty="0" smtClean="0"/>
              <a:t>로 정의할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MDP</a:t>
            </a:r>
            <a:r>
              <a:rPr lang="ko-KR" altLang="en-US" sz="2000" dirty="0" smtClean="0"/>
              <a:t>를 통해 정의된 문제에서 에이전트가 학습하기 위해 가치함수라는 개념을 도입한다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가치함수는 벨만 방정식과 연결된다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2</a:t>
            </a:fld>
            <a:r>
              <a:rPr lang="en-US" altLang="ko-KR" dirty="0"/>
              <a:t> 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9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행동을 할지 좋은 선택하기 위해 앞으로 받을 보상들을 고려해야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가치함수란 아직 받지 않은 보상들을 고려하기 위한 개념으로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가치함수의 정의는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현재 상태로부터 정책을 따라갔을 때 받을 것이라 예상되는 보상의 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가치함수란 에이전트가 </a:t>
            </a:r>
            <a:r>
              <a:rPr lang="ko-KR" altLang="en-US" b="1" dirty="0" smtClean="0"/>
              <a:t>어떤 정책이 더 좋은 정책인지 판단하는 기준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20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1955498" y="4792916"/>
            <a:ext cx="4992766" cy="504056"/>
            <a:chOff x="1955498" y="1484784"/>
            <a:chExt cx="4992766" cy="504056"/>
          </a:xfrm>
        </p:grpSpPr>
        <p:sp>
          <p:nvSpPr>
            <p:cNvPr id="7" name="직사각형 6"/>
            <p:cNvSpPr/>
            <p:nvPr/>
          </p:nvSpPr>
          <p:spPr>
            <a:xfrm>
              <a:off x="1955498" y="1484784"/>
              <a:ext cx="122413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MDP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27706" y="1484784"/>
              <a:ext cx="122413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가치함</a:t>
              </a:r>
              <a:r>
                <a:rPr lang="ko-KR" altLang="en-US" dirty="0">
                  <a:solidFill>
                    <a:schemeClr val="tx1"/>
                  </a:solidFill>
                </a:rPr>
                <a:t>수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4128" y="1484784"/>
              <a:ext cx="122413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행동선택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7" idx="3"/>
              <a:endCxn id="8" idx="1"/>
            </p:cNvCxnSpPr>
            <p:nvPr/>
          </p:nvCxnSpPr>
          <p:spPr>
            <a:xfrm>
              <a:off x="3179634" y="1736812"/>
              <a:ext cx="648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051842" y="1736812"/>
              <a:ext cx="67228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07843" y="5281463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행동선택 과정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95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보상은 행동을 한 다음 타임스텝에서 받는다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시간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 행동을 해서 받는 보상은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이고</a:t>
                </a:r>
                <a:r>
                  <a:rPr lang="en-US" altLang="ko-KR" dirty="0"/>
                  <a:t>, t+1</a:t>
                </a:r>
                <a:r>
                  <a:rPr lang="ko-KR" altLang="en-US" dirty="0"/>
                  <a:t>에 행동을 해서 받는 보상은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 smtClean="0"/>
                  <a:t>아래의 수식은 시간마다 </a:t>
                </a:r>
                <a:r>
                  <a:rPr lang="ko-KR" altLang="en-US" dirty="0"/>
                  <a:t>받는 </a:t>
                </a:r>
                <a:r>
                  <a:rPr lang="ko-KR" altLang="en-US" dirty="0" smtClean="0"/>
                  <a:t>보상의 합이다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보상은 시간마다 받을 수도 있고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게임이 끝나고 한 번에 받을 수도 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보상은 확률변수로 정해져 있는 수가 아니다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보상을 감가하지 않고 더하면 세 가지 문제가 생긴다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21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7704" y="2204864"/>
                <a:ext cx="5408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+3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+4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+5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  <m:r>
                      <a:rPr lang="en-US" altLang="ko-KR" sz="2400" i="1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04864"/>
                <a:ext cx="540878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8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27881" y="269907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단순한 보상의 합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15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보상을 단순히 더하였을 때 생기는 문제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에이전트 입장에서 현재의 보상과 미래의 보상이 같아지므로 구분을 할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감가하지 않으면 에이전트가 보는 보상의 합은 단순한 덧셈이기 때문이다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한 번에 받는 보상과 여러 번 나누어 받는 보상을 구분할 수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시간이 무한대인 경우 보상이 달라도 그 합은 무한대가 되어 수치적으로 구분할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22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5" y="3941258"/>
            <a:ext cx="2808312" cy="172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74" y="3941258"/>
            <a:ext cx="2861206" cy="172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58042" y="4726885"/>
                <a:ext cx="29806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0.1+0.1+0.1+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⋯=∞</m:t>
                      </m:r>
                    </m:oMath>
                  </m:oMathPara>
                </a14:m>
                <a:endParaRPr lang="en-US" altLang="ko-KR" sz="2000" b="0" dirty="0" smtClean="0">
                  <a:ea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1+1+1+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⋯=∞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42" y="4726885"/>
                <a:ext cx="298068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40636" y="5778762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현재와 미래의 보상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52585" y="5778762"/>
            <a:ext cx="2916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한 번에 받는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나누어 받는 보상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310098" y="5778761"/>
            <a:ext cx="272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시간이 무한대일 경우의 보상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75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에이전트는 단순한 보상의 합으로 판단을 내리기 어려우므로 정확한 판단을 위해 </a:t>
                </a:r>
                <a:r>
                  <a:rPr lang="ko-KR" altLang="en-US" b="1" dirty="0" err="1" smtClean="0"/>
                  <a:t>감가율을</a:t>
                </a:r>
                <a:r>
                  <a:rPr lang="ko-KR" altLang="en-US" b="1" dirty="0" smtClean="0"/>
                  <a:t> 고려</a:t>
                </a:r>
                <a:r>
                  <a:rPr lang="ko-KR" altLang="en-US" dirty="0" smtClean="0"/>
                  <a:t>해야 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b="1" dirty="0" err="1" smtClean="0"/>
                  <a:t>감가율을</a:t>
                </a:r>
                <a:r>
                  <a:rPr lang="ko-KR" altLang="en-US" b="1" dirty="0" smtClean="0"/>
                  <a:t> 적용한 보상들의 합을 </a:t>
                </a:r>
                <a:r>
                  <a:rPr lang="ko-KR" altLang="en-US" b="1" dirty="0" err="1" smtClean="0"/>
                  <a:t>반환값</a:t>
                </a:r>
                <a:r>
                  <a:rPr lang="ko-KR" alt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 smtClean="0"/>
                  <a:t>라고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err="1" smtClean="0"/>
                  <a:t>반환값이란</a:t>
                </a:r>
                <a:r>
                  <a:rPr lang="ko-KR" altLang="en-US" dirty="0" smtClean="0"/>
                  <a:t> 에이전트가 실제로 환경을 탐험하며 받은 보상의 합이고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받은 보상을 정산하는 것이다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23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3361599" cy="84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642" y="3849359"/>
            <a:ext cx="3509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감가율을</a:t>
            </a:r>
            <a:r>
              <a:rPr lang="ko-KR" altLang="en-US" sz="1400" dirty="0" smtClean="0"/>
              <a:t> 고려한 미래 보상의 현재 가치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95936" y="3009301"/>
            <a:ext cx="4970711" cy="1139779"/>
            <a:chOff x="2094299" y="4293096"/>
            <a:chExt cx="4970711" cy="1139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94299" y="4293096"/>
                  <a:ext cx="45795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</m:oMath>
                  </a14:m>
                  <a:r>
                    <a:rPr lang="en-US" altLang="ko-KR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/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+3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en-US" altLang="ko-KR" sz="240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299" y="4293096"/>
                  <a:ext cx="4579523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99"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652130" y="5125098"/>
              <a:ext cx="1463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* </a:t>
              </a:r>
              <a:r>
                <a:rPr lang="ko-KR" altLang="en-US" sz="1400" dirty="0" err="1" smtClean="0"/>
                <a:t>반환값의</a:t>
              </a:r>
              <a:r>
                <a:rPr lang="ko-KR" altLang="en-US" sz="1400" dirty="0" smtClean="0"/>
                <a:t> 정의</a:t>
              </a:r>
              <a:endParaRPr lang="ko-KR" altLang="en-US" sz="1400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15816" y="4754761"/>
              <a:ext cx="37580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설명선 2(테두리 없음) 9"/>
            <p:cNvSpPr/>
            <p:nvPr/>
          </p:nvSpPr>
          <p:spPr>
            <a:xfrm>
              <a:off x="5535374" y="4887879"/>
              <a:ext cx="1529636" cy="474439"/>
            </a:xfrm>
            <a:prstGeom prst="callout2">
              <a:avLst>
                <a:gd name="adj1" fmla="val 49036"/>
                <a:gd name="adj2" fmla="val -2355"/>
                <a:gd name="adj3" fmla="val 49037"/>
                <a:gd name="adj4" fmla="val -17521"/>
                <a:gd name="adj5" fmla="val -25166"/>
                <a:gd name="adj6" fmla="val -1848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감가율을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적용한 보상들의 합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826" y="4171905"/>
                <a:ext cx="5349478" cy="1970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26" y="4171905"/>
                <a:ext cx="5349478" cy="1970604"/>
              </a:xfrm>
              <a:prstGeom prst="rect">
                <a:avLst/>
              </a:prstGeom>
              <a:blipFill rotWithShape="1">
                <a:blip r:embed="rId5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051720" y="6142508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받은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보상의 정산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반환값</a:t>
            </a:r>
            <a:endParaRPr lang="ko-KR" altLang="en-US" sz="1400" dirty="0"/>
          </a:p>
        </p:txBody>
      </p:sp>
      <p:sp>
        <p:nvSpPr>
          <p:cNvPr id="15" name="왼쪽 화살표 14"/>
          <p:cNvSpPr/>
          <p:nvPr/>
        </p:nvSpPr>
        <p:spPr>
          <a:xfrm>
            <a:off x="5580112" y="4735895"/>
            <a:ext cx="3262452" cy="1417365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에피소드를 </a:t>
            </a:r>
            <a:r>
              <a:rPr lang="en-US" altLang="ko-KR" sz="1400" dirty="0" smtClean="0">
                <a:solidFill>
                  <a:schemeClr val="tx1"/>
                </a:solidFill>
              </a:rPr>
              <a:t>t=1~5 </a:t>
            </a:r>
            <a:r>
              <a:rPr lang="ko-KR" altLang="en-US" sz="1400" dirty="0" smtClean="0">
                <a:solidFill>
                  <a:schemeClr val="tx1"/>
                </a:solidFill>
              </a:rPr>
              <a:t>진행했다면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에피소드가 끝난 후에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방문했던 상태들에 대한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반환값이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생긴다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에이전트는 </a:t>
            </a:r>
            <a:r>
              <a:rPr lang="ko-KR" altLang="en-US" dirty="0" err="1" smtClean="0"/>
              <a:t>반환값을</a:t>
            </a:r>
            <a:r>
              <a:rPr lang="ko-KR" altLang="en-US" dirty="0" smtClean="0"/>
              <a:t> 에피소드가 끝난 후에 알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현재의 정보를 바탕으로 </a:t>
            </a:r>
            <a:r>
              <a:rPr lang="ko-KR" altLang="en-US" b="1" dirty="0" smtClean="0"/>
              <a:t>보상을 예측</a:t>
            </a:r>
            <a:r>
              <a:rPr lang="ko-KR" altLang="en-US" dirty="0" smtClean="0"/>
              <a:t>하여 행동할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어떠한 상태에 있으면 앞으로 얼마의 보상을 받을 것인지에 대한 </a:t>
            </a:r>
            <a:r>
              <a:rPr lang="ko-KR" altLang="en-US" b="1" dirty="0" err="1" smtClean="0"/>
              <a:t>기댓값을</a:t>
            </a:r>
            <a:r>
              <a:rPr lang="ko-KR" altLang="en-US" b="1" dirty="0" smtClean="0"/>
              <a:t> 고려</a:t>
            </a:r>
            <a:r>
              <a:rPr lang="ko-KR" altLang="en-US" dirty="0" smtClean="0"/>
              <a:t>하는 것이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가치함수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기댓값은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기댓값으로</a:t>
            </a:r>
            <a:r>
              <a:rPr lang="ko-KR" altLang="en-US" dirty="0" smtClean="0"/>
              <a:t> 표현된다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반환값은</a:t>
            </a:r>
            <a:r>
              <a:rPr lang="ko-KR" altLang="en-US" dirty="0" smtClean="0"/>
              <a:t> 보상이 모두 확률적이고 그 보상의 합이므로 확률변수이다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가치함수는 특정 양을 나타내는 값으로 확률변수가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소문자로 표현한다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가치함수는 </a:t>
            </a:r>
            <a:r>
              <a:rPr lang="ko-KR" altLang="en-US" b="1" dirty="0" smtClean="0"/>
              <a:t>에이전트가 가지고 있는 값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상태의 가치를 </a:t>
            </a:r>
            <a:r>
              <a:rPr lang="ko-KR" altLang="en-US" dirty="0" smtClean="0"/>
              <a:t>고려하는 이유는 현재 에이전트가 갈 수 있는 </a:t>
            </a:r>
            <a:r>
              <a:rPr lang="ko-KR" altLang="en-US" dirty="0" smtClean="0"/>
              <a:t>상태의 가치를 알면 </a:t>
            </a:r>
            <a:r>
              <a:rPr lang="ko-KR" altLang="en-US" dirty="0" err="1" smtClean="0"/>
              <a:t>그중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가장 가치가 높은 상태를 선택할 수 있기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24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2780928"/>
                <a:ext cx="2911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780928"/>
                <a:ext cx="291137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66390" y="324259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가치함수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20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가치함수의</a:t>
            </a:r>
            <a:r>
              <a:rPr lang="en-US" altLang="ko-KR" smtClean="0"/>
              <a:t> </a:t>
            </a:r>
            <a:r>
              <a:rPr lang="ko-KR" altLang="en-US" smtClean="0"/>
              <a:t>표현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25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980728"/>
                <a:ext cx="6414705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𝐸</m:t>
                      </m:r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/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+3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en-US" altLang="ko-KR" sz="240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ko-KR" sz="24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𝐸</m:t>
                      </m:r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+3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en-US" altLang="ko-KR" sz="2400" i="1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ko-KR" sz="24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𝐸</m:t>
                      </m:r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𝐸</m:t>
                      </m:r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𝑣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24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)|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0728"/>
                <a:ext cx="6414705" cy="3785652"/>
              </a:xfrm>
              <a:prstGeom prst="rect">
                <a:avLst/>
              </a:prstGeom>
              <a:blipFill rotWithShape="1">
                <a:blip r:embed="rId2"/>
                <a:stretch>
                  <a:fillRect b="-1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왼쪽 화살표 5"/>
          <p:cNvSpPr/>
          <p:nvPr/>
        </p:nvSpPr>
        <p:spPr>
          <a:xfrm>
            <a:off x="7164288" y="908720"/>
            <a:ext cx="1848800" cy="648072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가치함수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7164288" y="1628800"/>
            <a:ext cx="1848800" cy="648072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반환값의</a:t>
            </a:r>
            <a:r>
              <a:rPr lang="ko-KR" altLang="en-US" sz="1400" dirty="0" smtClean="0">
                <a:solidFill>
                  <a:schemeClr val="tx1"/>
                </a:solidFill>
              </a:rPr>
              <a:t> 수식을 대입한 가치함수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438902"/>
            <a:ext cx="2880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63688" y="2185108"/>
            <a:ext cx="367240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987824" y="2898818"/>
            <a:ext cx="4320480" cy="674198"/>
            <a:chOff x="2987824" y="2898818"/>
            <a:chExt cx="4320480" cy="67419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987824" y="2898818"/>
              <a:ext cx="24482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87824" y="3284984"/>
              <a:ext cx="5040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설명선 1 17"/>
            <p:cNvSpPr/>
            <p:nvPr/>
          </p:nvSpPr>
          <p:spPr>
            <a:xfrm>
              <a:off x="5334514" y="2898818"/>
              <a:ext cx="1973790" cy="674198"/>
            </a:xfrm>
            <a:prstGeom prst="borderCallout1">
              <a:avLst>
                <a:gd name="adj1" fmla="val 47473"/>
                <a:gd name="adj2" fmla="val -630"/>
                <a:gd name="adj3" fmla="val 4612"/>
                <a:gd name="adj4" fmla="val -3299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앞으로 받을 것이라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예상하는 보상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가치함수로 표현 가능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꺾인 연결선 19"/>
            <p:cNvCxnSpPr/>
            <p:nvPr/>
          </p:nvCxnSpPr>
          <p:spPr>
            <a:xfrm>
              <a:off x="3246202" y="3291334"/>
              <a:ext cx="2088312" cy="108012"/>
            </a:xfrm>
            <a:prstGeom prst="bentConnector3">
              <a:avLst>
                <a:gd name="adj1" fmla="val -4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왼쪽 화살표 7"/>
          <p:cNvSpPr/>
          <p:nvPr/>
        </p:nvSpPr>
        <p:spPr>
          <a:xfrm>
            <a:off x="7164288" y="2549518"/>
            <a:ext cx="1848800" cy="648072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반환값으로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나타내는 가치함수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왼쪽 화살표 27"/>
          <p:cNvSpPr/>
          <p:nvPr/>
        </p:nvSpPr>
        <p:spPr>
          <a:xfrm>
            <a:off x="7164288" y="3501008"/>
            <a:ext cx="1848800" cy="648072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가치함수로 표현하는 가치함수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왼쪽 화살표 28"/>
          <p:cNvSpPr/>
          <p:nvPr/>
        </p:nvSpPr>
        <p:spPr>
          <a:xfrm>
            <a:off x="7164288" y="4301480"/>
            <a:ext cx="1848800" cy="648072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정책을 고려한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가치함수의 표현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843808" y="4005064"/>
            <a:ext cx="10081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3075" y="5085184"/>
                <a:ext cx="83553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ko-KR" altLang="en-US" dirty="0" smtClean="0"/>
                  <a:t>정책을 고려한 가치함수의 표현은 벨만 기대 방정식이다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ko-KR" altLang="en-US" dirty="0" smtClean="0"/>
                  <a:t>벨만 기대 방정식은 현재 상태의 가치함수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ko-KR" altLang="en-US" dirty="0" smtClean="0"/>
                  <a:t>와 다음 상태의 가치함수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))</m:t>
                    </m:r>
                  </m:oMath>
                </a14:m>
                <a:r>
                  <a:rPr lang="ko-KR" altLang="en-US" dirty="0" smtClean="0"/>
                  <a:t> 사이의 관계를 말해주는 방정식이다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ko-KR" altLang="en-US" dirty="0" smtClean="0"/>
                  <a:t>강화학습은 벨만 방정식을 어떻게 풀어가느냐의 스토리이다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5" y="5085184"/>
                <a:ext cx="8355389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438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6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큐함수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가치함수는 상태가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받을 보상의 합을 출력으로 하는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상태 가치함수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에이전트는 가치함수를 통해 어떤 상태로 가야 할지 판단한다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어떤 상태에서 각 행동에 대해 따로 가치함수를 만들어서 그 정보를 얻어올 수 있다면 다음 상태의 가치함수를 따져보지 않아도 어떤 행동을 해야 할지 선택할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행동 가치 함수는 어떤 </a:t>
            </a:r>
            <a:r>
              <a:rPr lang="ko-KR" altLang="en-US" dirty="0" smtClean="0"/>
              <a:t>상태에서 어떤 행동이 얼마나 좋은지 알려주는 함수이다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행동 가치함수를 </a:t>
            </a:r>
            <a:r>
              <a:rPr lang="ko-KR" altLang="en-US" dirty="0" err="1" smtClean="0"/>
              <a:t>큐함수라고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26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4869160"/>
            <a:ext cx="35242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50863" y="638563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가치함수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60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큐함수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1052736"/>
                <a:ext cx="6059016" cy="5073427"/>
              </a:xfrm>
            </p:spPr>
            <p:txBody>
              <a:bodyPr/>
              <a:lstStyle/>
              <a:p>
                <a:r>
                  <a:rPr lang="ko-KR" altLang="en-US" dirty="0" smtClean="0"/>
                  <a:t>왼</a:t>
                </a:r>
                <a:r>
                  <a:rPr lang="ko-KR" altLang="en-US" dirty="0"/>
                  <a:t>쪽</a:t>
                </a:r>
                <a:r>
                  <a:rPr lang="ko-KR" altLang="en-US" dirty="0" smtClean="0"/>
                  <a:t>의 그림에서 흰색 상자는 상태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회색 상자는 측정 행동을 한 상태를 의미한다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행동이 행동</a:t>
                </a:r>
                <a:r>
                  <a:rPr lang="en-US" altLang="ko-KR" dirty="0" smtClean="0"/>
                  <a:t>1, </a:t>
                </a:r>
                <a:r>
                  <a:rPr lang="ko-KR" altLang="en-US" dirty="0" smtClean="0"/>
                  <a:t>행동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로 두 개가 있으면 하나의 상태에서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행동 상태를 가지는 것이다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생동 상태에서 따로 가치함수를 계산할 수 있다</a:t>
                </a:r>
                <a:r>
                  <a:rPr lang="en-US" altLang="ko-KR" dirty="0" smtClean="0"/>
                  <a:t>.(</a:t>
                </a:r>
                <a:r>
                  <a:rPr lang="ko-KR" altLang="en-US" dirty="0" err="1" smtClean="0"/>
                  <a:t>큐함수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큐함수는</a:t>
                </a:r>
                <a:r>
                  <a:rPr lang="ko-KR" altLang="en-US" dirty="0" smtClean="0"/>
                  <a:t> 상태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행동이라는 두 가지 변수를 가지고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 smtClean="0"/>
                  <a:t>라고 나타낸다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1052736"/>
                <a:ext cx="6059016" cy="5073427"/>
              </a:xfrm>
              <a:blipFill rotWithShape="1">
                <a:blip r:embed="rId2"/>
                <a:stretch>
                  <a:fillRect l="-805" t="-601" r="-10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27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1971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0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큐함수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각 행동을 했을 때 앞으로 받을 보상인 </a:t>
            </a:r>
            <a:r>
              <a:rPr lang="ko-KR" altLang="en-US" dirty="0" err="1" smtClean="0"/>
              <a:t>큐함수를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정책에 </a:t>
            </a:r>
            <a:r>
              <a:rPr lang="ko-KR" altLang="en-US" dirty="0" smtClean="0"/>
              <a:t>곱한다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모든 행동에 대해 </a:t>
            </a:r>
            <a:r>
              <a:rPr lang="ko-KR" altLang="en-US" dirty="0" err="1" smtClean="0"/>
              <a:t>큐함수와</a:t>
            </a:r>
            <a:r>
              <a:rPr lang="ko-KR" altLang="en-US" dirty="0" smtClean="0"/>
              <a:t> 정책</a:t>
            </a:r>
            <a:r>
              <a:rPr lang="ko-KR" altLang="en-US" dirty="0"/>
              <a:t>을</a:t>
            </a:r>
            <a:r>
              <a:rPr lang="ko-KR" altLang="en-US" dirty="0" smtClean="0"/>
              <a:t> 곱한 값을 더하면 가치함수가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큐함수는</a:t>
            </a:r>
            <a:r>
              <a:rPr lang="ko-KR" altLang="en-US" dirty="0" smtClean="0"/>
              <a:t> 강화학습에서 중요한 역할을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강화학습에서 에이전트가 행동을 선택하는 기준으로 가치함수보다는 보통 </a:t>
            </a:r>
            <a:r>
              <a:rPr lang="ko-KR" altLang="en-US" dirty="0" err="1" smtClean="0"/>
              <a:t>큐함수를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큐함수를</a:t>
            </a:r>
            <a:r>
              <a:rPr lang="ko-KR" altLang="en-US" dirty="0" smtClean="0"/>
              <a:t> 벨만 기대 방정식의 형태로 나타내면 아래의 수식이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가치함수의 식과의 차이점은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행동이 더 들어간다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28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587504" y="1556792"/>
                <a:ext cx="379770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04" y="1556792"/>
                <a:ext cx="3797706" cy="9885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907203" y="5372000"/>
                <a:ext cx="7158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)|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03" y="5372000"/>
                <a:ext cx="715830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3763" y="2545332"/>
            <a:ext cx="3025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가치함수와 </a:t>
            </a:r>
            <a:r>
              <a:rPr lang="ko-KR" altLang="en-US" sz="1400" dirty="0" err="1" smtClean="0"/>
              <a:t>큐함수</a:t>
            </a:r>
            <a:r>
              <a:rPr lang="ko-KR" altLang="en-US" sz="1400" dirty="0" smtClean="0"/>
              <a:t> 사이의 관계식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54426" y="5833665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큐함수의</a:t>
            </a:r>
            <a:r>
              <a:rPr lang="ko-KR" altLang="en-US" sz="1400" dirty="0" smtClean="0"/>
              <a:t> 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59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기대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정책을 반영한 가치함수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벨만 기대 방정식이라고 하는 이유는 식에 </a:t>
            </a:r>
            <a:r>
              <a:rPr lang="ko-KR" altLang="en-US" dirty="0" err="1" smtClean="0"/>
              <a:t>기댓값이</a:t>
            </a:r>
            <a:r>
              <a:rPr lang="ko-KR" altLang="en-US" dirty="0" smtClean="0"/>
              <a:t> 들어가기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상태의 가치함수와 다음 상태의 가치함수 사이의 관계를 식으로 나타낸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벨만 방정식은 강화학습에서 중요한 부분을 차지한다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29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051720" y="1037927"/>
                <a:ext cx="51573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)|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37927"/>
                <a:ext cx="515730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77416" y="1499592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* </a:t>
            </a:r>
            <a:r>
              <a:rPr lang="ko-KR" altLang="en-US" sz="1400" dirty="0" smtClean="0"/>
              <a:t>벨만 기대 방정식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23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강화학습은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순차적으로 행동을 계속 결정해야 하는 문제를 푸는 것이다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이러한 문제를 </a:t>
            </a:r>
            <a:r>
              <a:rPr lang="ko-KR" altLang="en-US" sz="2000" b="1" dirty="0" smtClean="0"/>
              <a:t>수학적으로 표현</a:t>
            </a:r>
            <a:r>
              <a:rPr lang="ko-KR" altLang="en-US" sz="2000" dirty="0" smtClean="0"/>
              <a:t>한 것이 </a:t>
            </a:r>
            <a:r>
              <a:rPr lang="en-US" altLang="ko-KR" sz="2000" dirty="0" smtClean="0"/>
              <a:t>MDP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MDP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‘</a:t>
            </a:r>
            <a:r>
              <a:rPr lang="ko-KR" altLang="en-US" sz="2000" b="1" dirty="0" smtClean="0"/>
              <a:t>상태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행동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보상함수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상태 변환 확률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감가율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로 구성된다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67544" y="4149080"/>
            <a:ext cx="8136904" cy="1224136"/>
            <a:chOff x="467544" y="4509120"/>
            <a:chExt cx="8136904" cy="1224136"/>
          </a:xfrm>
        </p:grpSpPr>
        <p:sp>
          <p:nvSpPr>
            <p:cNvPr id="4" name="직사각형 3"/>
            <p:cNvSpPr/>
            <p:nvPr/>
          </p:nvSpPr>
          <p:spPr>
            <a:xfrm>
              <a:off x="467544" y="4509120"/>
              <a:ext cx="8136904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MDP</a:t>
              </a:r>
              <a:r>
                <a:rPr lang="ko-KR" altLang="en-US" sz="2000" b="1" dirty="0" smtClean="0">
                  <a:solidFill>
                    <a:schemeClr val="tx1"/>
                  </a:solidFill>
                </a:rPr>
                <a:t>의 구성요소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09694" y="5013176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상태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77846" y="5013176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행동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45998" y="5013176"/>
              <a:ext cx="1368152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</a:rPr>
                <a:t>보상 함수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04048" y="5013176"/>
              <a:ext cx="201622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상태 변환 확률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203477" y="5013176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</a:rPr>
                <a:t>감가율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3</a:t>
            </a:fld>
            <a:r>
              <a:rPr lang="en-US" altLang="ko-KR" dirty="0"/>
              <a:t> 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7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기대 방정식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많은 컴퓨터는 방정식을 식 하나로 푸는 방법보다 계속 계산을 하면서 푸는 방법을 사용한다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벨만 방정식은 값을 변수에 저장하고 루프를 도는 계산으로 참 값을 알아간다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다이내믹 프로그래밍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값을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ko-KR" altLang="en-US" i="1"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)|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]</m:t>
                    </m:r>
                  </m:oMath>
                </a14:m>
                <a:r>
                  <a:rPr lang="ko-KR" altLang="en-US" dirty="0" smtClean="0"/>
                  <a:t>로 대체한다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현재 가치함수 값을 업데이트하는 것이다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 r="-222" b="-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30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1735648"/>
                <a:ext cx="2897716" cy="190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1+1+1+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⋯+1=100</m:t>
                      </m:r>
                    </m:oMath>
                  </m:oMathPara>
                </a14:m>
                <a:endParaRPr lang="en-US" altLang="ko-KR" b="0" dirty="0" smtClean="0">
                  <a:ea typeface="Cambria Math"/>
                </a:endParaRPr>
              </a:p>
              <a:p>
                <a:pPr algn="ctr"/>
                <a:r>
                  <a:rPr lang="en-US" altLang="ko-KR" sz="1400" dirty="0" smtClean="0"/>
                  <a:t>* </a:t>
                </a:r>
                <a:r>
                  <a:rPr lang="ko-KR" altLang="en-US" sz="1400" dirty="0" smtClean="0"/>
                  <a:t>식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하나로 </a:t>
                </a:r>
                <a:r>
                  <a:rPr lang="en-US" altLang="ko-KR" sz="1400" dirty="0" smtClean="0"/>
                  <a:t>1</a:t>
                </a:r>
                <a:r>
                  <a:rPr lang="ko-KR" altLang="en-US" sz="1400" dirty="0" smtClean="0"/>
                  <a:t>을 </a:t>
                </a:r>
                <a:r>
                  <a:rPr lang="en-US" altLang="ko-KR" sz="1400" dirty="0" smtClean="0"/>
                  <a:t>100</a:t>
                </a:r>
                <a:r>
                  <a:rPr lang="ko-KR" altLang="en-US" sz="1400" dirty="0" smtClean="0"/>
                  <a:t>번 더하기</a:t>
                </a:r>
                <a:endParaRPr lang="en-US" altLang="ko-KR" sz="140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X=0</a:t>
                </a:r>
              </a:p>
              <a:p>
                <a:r>
                  <a:rPr lang="en-US" altLang="ko-KR" dirty="0" smtClean="0"/>
                  <a:t>For 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 in range(100):</a:t>
                </a:r>
              </a:p>
              <a:p>
                <a:r>
                  <a:rPr lang="en-US" altLang="ko-KR" dirty="0"/>
                  <a:t>	</a:t>
                </a:r>
                <a:r>
                  <a:rPr lang="en-US" altLang="ko-KR" dirty="0" smtClean="0"/>
                  <a:t>X=X+1</a:t>
                </a:r>
              </a:p>
              <a:p>
                <a:pPr algn="ctr"/>
                <a:r>
                  <a:rPr lang="en-US" altLang="ko-KR" sz="1400" dirty="0" smtClean="0"/>
                  <a:t>* </a:t>
                </a:r>
                <a:r>
                  <a:rPr lang="ko-KR" altLang="en-US" sz="1400" dirty="0" smtClean="0"/>
                  <a:t>루프를 도는 방법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35648"/>
                <a:ext cx="2897716" cy="1908215"/>
              </a:xfrm>
              <a:prstGeom prst="rect">
                <a:avLst/>
              </a:prstGeom>
              <a:blipFill rotWithShape="1">
                <a:blip r:embed="rId3"/>
                <a:stretch>
                  <a:fillRect l="-1684" b="-2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051720" y="4509120"/>
                <a:ext cx="51573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)|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509120"/>
                <a:ext cx="515730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77416" y="4970785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* </a:t>
            </a:r>
            <a:r>
              <a:rPr lang="ko-KR" altLang="en-US" sz="1400" dirty="0" smtClean="0"/>
              <a:t>벨만 기대 방정식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0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벨만 기대 방정식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가치함수 값을 업데이트하려면 </a:t>
            </a:r>
            <a:r>
              <a:rPr lang="ko-KR" altLang="en-US" dirty="0" err="1" smtClean="0"/>
              <a:t>기댓값을</a:t>
            </a:r>
            <a:r>
              <a:rPr lang="ko-KR" altLang="en-US" dirty="0" smtClean="0"/>
              <a:t> 계산해야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기댓값에는</a:t>
            </a:r>
            <a:r>
              <a:rPr lang="ko-KR" altLang="en-US" dirty="0" smtClean="0"/>
              <a:t> 정책과 상태 변환 확률이 포함된다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위의 수식은 </a:t>
            </a:r>
            <a:r>
              <a:rPr lang="ko-KR" altLang="en-US" dirty="0" err="1" smtClean="0"/>
              <a:t>기댓값의</a:t>
            </a:r>
            <a:r>
              <a:rPr lang="ko-KR" altLang="en-US" dirty="0" smtClean="0"/>
              <a:t> 계산이 가능한 형태로 벨만 기대방정식을 나타낸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31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1403648" y="1969096"/>
                <a:ext cx="6194966" cy="108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en-US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𝑠𝑠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′)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69096"/>
                <a:ext cx="6194966" cy="10870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47610" y="2977207"/>
            <a:ext cx="23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계산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가능한 벨만 방정식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기대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5512" y="908721"/>
            <a:ext cx="5626968" cy="273630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600" dirty="0" smtClean="0"/>
              <a:t>상태 변환 확률을 모든 </a:t>
            </a:r>
            <a:r>
              <a:rPr lang="en-US" altLang="ko-KR" sz="1600" dirty="0" smtClean="0"/>
              <a:t>s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a</a:t>
            </a:r>
            <a:r>
              <a:rPr lang="ko-KR" altLang="en-US" sz="1600" dirty="0" smtClean="0"/>
              <a:t>에 대해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이라 가정한다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정책 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 무작위로 행동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 행동은 </a:t>
            </a:r>
            <a:r>
              <a:rPr lang="en-US" altLang="ko-KR" sz="1600" dirty="0" smtClean="0"/>
              <a:t>25%</a:t>
            </a:r>
            <a:r>
              <a:rPr lang="ko-KR" altLang="en-US" sz="1600" dirty="0" smtClean="0"/>
              <a:t>의 확률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에이전트의 상태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현재 상태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저장된 가치함수 </a:t>
            </a:r>
            <a:r>
              <a:rPr lang="en-US" altLang="ko-KR" sz="1600" dirty="0" smtClean="0"/>
              <a:t>= 0</a:t>
            </a:r>
          </a:p>
          <a:p>
            <a:r>
              <a:rPr lang="ko-KR" altLang="en-US" sz="1600" dirty="0" smtClean="0"/>
              <a:t>왼쪽 상태의 가치함수 </a:t>
            </a:r>
            <a:r>
              <a:rPr lang="en-US" altLang="ko-KR" sz="1600" dirty="0" smtClean="0"/>
              <a:t>= 1</a:t>
            </a:r>
          </a:p>
          <a:p>
            <a:r>
              <a:rPr lang="ko-KR" altLang="en-US" sz="1600" dirty="0" smtClean="0"/>
              <a:t>밑의 상태의 가치함수 </a:t>
            </a:r>
            <a:r>
              <a:rPr lang="en-US" altLang="ko-KR" sz="1600" dirty="0" smtClean="0"/>
              <a:t>= 0.5</a:t>
            </a:r>
          </a:p>
          <a:p>
            <a:r>
              <a:rPr lang="ko-KR" altLang="en-US" sz="1600" dirty="0" smtClean="0"/>
              <a:t>위의 상태의 가치함수 </a:t>
            </a:r>
            <a:r>
              <a:rPr lang="en-US" altLang="ko-KR" sz="1600" dirty="0" smtClean="0"/>
              <a:t>= 0</a:t>
            </a:r>
          </a:p>
          <a:p>
            <a:r>
              <a:rPr lang="ko-KR" altLang="en-US" sz="1600" dirty="0" smtClean="0"/>
              <a:t>오른쪽 상태의 가치함수 </a:t>
            </a:r>
            <a:r>
              <a:rPr lang="en-US" altLang="ko-KR" sz="1600" dirty="0" smtClean="0"/>
              <a:t>= 0</a:t>
            </a:r>
          </a:p>
          <a:p>
            <a:r>
              <a:rPr lang="ko-KR" altLang="en-US" sz="1600" dirty="0" smtClean="0"/>
              <a:t>오른쪽 행동을 취할 경우 보상 </a:t>
            </a:r>
            <a:r>
              <a:rPr lang="en-US" altLang="ko-KR" sz="1600" dirty="0" smtClean="0"/>
              <a:t>1</a:t>
            </a:r>
          </a:p>
          <a:p>
            <a:r>
              <a:rPr lang="ko-KR" altLang="en-US" sz="1600" dirty="0" err="1" smtClean="0"/>
              <a:t>감가율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0.9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32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7" y="908720"/>
            <a:ext cx="2559052" cy="24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121" y="3370387"/>
            <a:ext cx="3321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그리드월드에서</a:t>
            </a:r>
            <a:r>
              <a:rPr lang="ko-KR" altLang="en-US" sz="1400" dirty="0" smtClean="0"/>
              <a:t> 가치함수의 업데이트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203827" y="3645024"/>
                <a:ext cx="496046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′)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827" y="3645024"/>
                <a:ext cx="4960461" cy="9885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38226" y="4633564"/>
            <a:ext cx="3491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상태 변환 확률이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인 벨만 기대 방정식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24651" y="4997361"/>
            <a:ext cx="43188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위 식의 의미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각 행동에 대해 그 행동을 할 확률을 고려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각 행동을 했을 때 받을 보상 고려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다음 상태의 가치함수 고려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64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기대 방정식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797543"/>
              </p:ext>
            </p:extLst>
          </p:nvPr>
        </p:nvGraphicFramePr>
        <p:xfrm>
          <a:off x="457200" y="105251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/>
                <a:gridCol w="72111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행동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상    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0.25 * (0 + 0.9 * 0) = 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행동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하    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0.25 * (0 + 0.9 * 0.5) = 0.1125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행동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좌    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0.25 * (0 + 0.9 * 1) = 0.225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행동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우    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0.25 * (1 + 0.9 * 0) = 0.25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기댓값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0" baseline="0" dirty="0" smtClean="0">
                          <a:solidFill>
                            <a:sysClr val="windowText" lastClr="000000"/>
                          </a:solidFill>
                        </a:rPr>
                        <a:t>= 0 + 0.1125 + 0.225 + 0.25 = 0.5875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33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3933056"/>
            <a:ext cx="8229600" cy="219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벨만 기대 방정식을 이용해 형재의 가치함수를 계속 </a:t>
            </a:r>
            <a:r>
              <a:rPr lang="ko-KR" altLang="en-US" dirty="0" err="1" smtClean="0"/>
              <a:t>업데이트하다보면</a:t>
            </a:r>
            <a:r>
              <a:rPr lang="ko-KR" altLang="en-US" dirty="0" smtClean="0"/>
              <a:t> 참값을 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참값은 최대로 받을 보상이 아니다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참값이란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현재의 정책을 따라갔을 경우에 에이전트가 얻을 실제 보상의 값에 대한 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8479" y="2924944"/>
            <a:ext cx="23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벨만 기대 방정식의 계산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50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최적 방정식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처음 </a:t>
                </a:r>
                <a:r>
                  <a:rPr lang="ko-KR" altLang="en-US" dirty="0" smtClean="0"/>
                  <a:t>가치함수의 값들은 의미 없는 값으로 초기화된다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/>
                  <a:t>벨만 기대 방정식을 통해 계속 계산을 </a:t>
                </a:r>
                <a:r>
                  <a:rPr lang="ko-KR" altLang="en-US" dirty="0" smtClean="0"/>
                  <a:t>무한히 반복하면 </a:t>
                </a:r>
                <a:r>
                  <a:rPr lang="ko-KR" altLang="en-US" dirty="0"/>
                  <a:t>식의 왼쪽 항과 오른쪽 항이 동일해진다</a:t>
                </a:r>
                <a:r>
                  <a:rPr lang="en-US" altLang="ko-KR" dirty="0" smtClean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수렴</a:t>
                </a:r>
                <a:r>
                  <a:rPr lang="en-US" altLang="ko-KR" dirty="0" smtClean="0"/>
                  <a:t>, </a:t>
                </a:r>
                <a:r>
                  <a:rPr lang="ko-KR" altLang="en-US" dirty="0"/>
                  <a:t>정책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ko-KR" altLang="en-US" dirty="0"/>
                  <a:t>에 대한 참 가치 함수를 구하는 것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참 가치함수란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어떤 정책을 따라서 움직였을 경우에 </a:t>
                </a:r>
                <a:r>
                  <a:rPr lang="ko-KR" altLang="en-US" dirty="0" smtClean="0"/>
                  <a:t>받게 되는 </a:t>
                </a:r>
                <a:r>
                  <a:rPr lang="ko-KR" altLang="en-US" dirty="0" smtClean="0"/>
                  <a:t>보상에 대한 참값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최적 가치함수는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수많은 정책 중에서 가장 높은 보상을 주는 가치함수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34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2051720" y="1412776"/>
                <a:ext cx="51573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)|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412776"/>
                <a:ext cx="515730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77416" y="187444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* </a:t>
            </a:r>
            <a:r>
              <a:rPr lang="ko-KR" altLang="en-US" sz="1400" dirty="0" smtClean="0"/>
              <a:t>벨만 기대 방정식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322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최적 방정식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의 아래 첨자 </a:t>
                </a:r>
                <a:r>
                  <a:rPr lang="en-US" altLang="ko-KR" dirty="0" smtClean="0"/>
                  <a:t>k+1</a:t>
                </a:r>
                <a:r>
                  <a:rPr lang="ko-KR" altLang="en-US" dirty="0" smtClean="0"/>
                  <a:t>은 형재 정책에 따라 </a:t>
                </a:r>
                <a:r>
                  <a:rPr lang="en-US" altLang="ko-KR" dirty="0" smtClean="0"/>
                  <a:t>k+1</a:t>
                </a:r>
                <a:r>
                  <a:rPr lang="ko-KR" altLang="en-US" dirty="0" smtClean="0"/>
                  <a:t>번째 계산한 가치함수를 뜻하고 상태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의 가치함수를 의미한다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K+1</a:t>
                </a:r>
                <a:r>
                  <a:rPr lang="ko-KR" altLang="en-US" dirty="0" smtClean="0"/>
                  <a:t>번째 가치함수는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번째 가치함수 중에서 주변상태들 </a:t>
                </a:r>
                <a:r>
                  <a:rPr lang="en-US" altLang="ko-KR" dirty="0" smtClean="0"/>
                  <a:t>s’</a:t>
                </a:r>
                <a:r>
                  <a:rPr lang="ko-KR" altLang="en-US" dirty="0" smtClean="0"/>
                  <a:t>을 이용해 구한다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이 계산은 상태집합에 속한 모든 상태에 대해 동시에 진행한다</a:t>
                </a:r>
                <a:r>
                  <a:rPr lang="en-US" altLang="ko-KR" dirty="0" smtClean="0"/>
                  <a:t>. (</a:t>
                </a:r>
                <a:r>
                  <a:rPr lang="ko-KR" altLang="en-US" dirty="0" err="1" smtClean="0"/>
                  <a:t>그리드</a:t>
                </a:r>
                <a:r>
                  <a:rPr lang="ko-KR" altLang="en-US" dirty="0" smtClean="0"/>
                  <a:t> 월드에선 </a:t>
                </a:r>
                <a:r>
                  <a:rPr lang="en-US" altLang="ko-KR" dirty="0" smtClean="0"/>
                  <a:t>25</a:t>
                </a:r>
                <a:r>
                  <a:rPr lang="ko-KR" altLang="en-US" dirty="0" smtClean="0"/>
                  <a:t>개의 상태에 대해 동시에 계산</a:t>
                </a:r>
                <a:r>
                  <a:rPr lang="en-US" altLang="ko-KR" dirty="0" smtClean="0"/>
                  <a:t>)</a:t>
                </a:r>
              </a:p>
              <a:p>
                <a:r>
                  <a:rPr lang="ko-KR" altLang="en-US" dirty="0" smtClean="0"/>
                  <a:t>주변 상태에 저장돼 있는 가치함수를 통해 현재 가치함수를 업데이트 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참 가치함수를 구할 </a:t>
                </a:r>
                <a:r>
                  <a:rPr lang="ko-KR" altLang="en-US" dirty="0" smtClean="0"/>
                  <a:t>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35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2195736" y="980555"/>
                <a:ext cx="5071132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980555"/>
                <a:ext cx="5071132" cy="9885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76091" y="1969095"/>
            <a:ext cx="411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기댓값이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계산 가능한 형태의 벨만 기대 방정식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6764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최적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강화학습은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로 정의되는 문제에서 최적 정책을 찾는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최적 정책은 모든 정책에 대해 가장 큰 가치함수를 주는 정책이다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최적 정책을 따라갔을 때 받을 보상의 합이 최적 가치함수이다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m</a:t>
            </a:r>
            <a:r>
              <a:rPr lang="en-US" altLang="ko-KR" dirty="0" smtClean="0"/>
              <a:t>ax</a:t>
            </a:r>
            <a:r>
              <a:rPr lang="ko-KR" altLang="en-US" dirty="0" smtClean="0"/>
              <a:t>는 정책에 따른 값 중 최대를 반환하는 함수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선택 상황에서 판단 기준은 </a:t>
            </a:r>
            <a:r>
              <a:rPr lang="ko-KR" altLang="en-US" dirty="0" err="1" smtClean="0"/>
              <a:t>큐함수이고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 정책은 이 </a:t>
            </a:r>
            <a:r>
              <a:rPr lang="ko-KR" altLang="en-US" dirty="0" err="1" smtClean="0"/>
              <a:t>큐함수</a:t>
            </a:r>
            <a:r>
              <a:rPr lang="ko-KR" altLang="en-US" dirty="0" smtClean="0"/>
              <a:t> 중에서 가장 높은 행동 하나를 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최적 </a:t>
            </a:r>
            <a:r>
              <a:rPr lang="ko-KR" altLang="en-US" dirty="0" err="1" smtClean="0"/>
              <a:t>큐함수</a:t>
            </a:r>
            <a:r>
              <a:rPr lang="en-US" altLang="ko-KR" dirty="0" smtClean="0"/>
              <a:t>q*</a:t>
            </a:r>
            <a:r>
              <a:rPr lang="ko-KR" altLang="en-US" dirty="0" smtClean="0"/>
              <a:t>만 알면 최적 정책을 알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a</a:t>
            </a:r>
            <a:r>
              <a:rPr lang="en-US" altLang="ko-KR" dirty="0" err="1" smtClean="0"/>
              <a:t>rgmax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q*</a:t>
            </a:r>
            <a:r>
              <a:rPr lang="ko-KR" altLang="en-US" dirty="0" smtClean="0"/>
              <a:t>를 최대로 해주는 행동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반환하는 함수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36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3568" y="2553186"/>
                <a:ext cx="3097515" cy="646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𝑣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/>
                              </a:rPr>
                              <m:t>𝑚𝑎𝑥</m:t>
                            </m:r>
                          </m:e>
                        </m:mr>
                        <m:mr>
                          <m:e>
                            <m:r>
                              <a:rPr lang="ko-KR" altLang="en-US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53186"/>
                <a:ext cx="3097515" cy="6467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96836" y="2553186"/>
                <a:ext cx="3691588" cy="646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𝑞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/>
                              </a:rPr>
                              <m:t>𝑚𝑎𝑥</m:t>
                            </m:r>
                          </m:e>
                        </m:mr>
                        <m:mr>
                          <m:e>
                            <m:r>
                              <a:rPr lang="ko-KR" altLang="en-US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</m:mr>
                      </m:m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2400" b="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36" y="2553186"/>
                <a:ext cx="3691588" cy="6467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10625" y="312122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최적의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가치함수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810699" y="3121222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최적의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큐함수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38590" y="5373216"/>
                <a:ext cx="6070380" cy="738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/>
                        </a:rPr>
                        <m:t>𝜋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1    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𝑎𝑟𝑔𝑚𝑎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∗(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0    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90" y="5373216"/>
                <a:ext cx="6070380" cy="7380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221385" y="6101430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최적 정책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647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최적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최적 가치함수</a:t>
            </a:r>
            <a:r>
              <a:rPr lang="en-US" altLang="ko-KR" dirty="0" smtClean="0"/>
              <a:t>(or </a:t>
            </a:r>
            <a:r>
              <a:rPr lang="ko-KR" altLang="en-US" dirty="0" err="1" smtClean="0"/>
              <a:t>큐함수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구하는 것이 순차적 행동 결정 문제를 푸는 것이다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구하는 방법은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장에서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벨만 방정식은 현재상태의 가치함수와 다음 타임스텝 상태의 가치함수 사이의 관계식이다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상태의 가치함수가 최적이라면 에이전트가 가장 좋은 행동을 선택한다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에이전트는 </a:t>
            </a:r>
            <a:r>
              <a:rPr lang="ko-KR" altLang="en-US" dirty="0" err="1" smtClean="0"/>
              <a:t>큐함수를</a:t>
            </a:r>
            <a:r>
              <a:rPr lang="ko-KR" altLang="en-US" dirty="0" smtClean="0"/>
              <a:t> 기준으로 가장 좋은 행동을 선택한다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큐함수</a:t>
            </a:r>
            <a:r>
              <a:rPr lang="ko-KR" altLang="en-US" dirty="0" smtClean="0"/>
              <a:t> 중 최적의 </a:t>
            </a:r>
            <a:r>
              <a:rPr lang="ko-KR" altLang="en-US" dirty="0" err="1" smtClean="0"/>
              <a:t>큐함수를</a:t>
            </a:r>
            <a:r>
              <a:rPr lang="ko-KR" altLang="en-US" dirty="0" smtClean="0"/>
              <a:t> 선택해야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최적의 </a:t>
            </a:r>
            <a:r>
              <a:rPr lang="ko-KR" altLang="en-US" dirty="0" err="1" smtClean="0"/>
              <a:t>큐함수</a:t>
            </a:r>
            <a:r>
              <a:rPr lang="ko-KR" altLang="en-US" dirty="0" smtClean="0"/>
              <a:t> 중에서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를 취하는 것이 최적의 가치함수가 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37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86194" y="5157192"/>
                <a:ext cx="4116640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𝑚𝑎𝑥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</m:mr>
                      </m:m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𝑞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94" y="5157192"/>
                <a:ext cx="4116640" cy="508216"/>
              </a:xfrm>
              <a:prstGeom prst="rect">
                <a:avLst/>
              </a:prstGeom>
              <a:blipFill rotWithShape="1"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00099" y="5589240"/>
            <a:ext cx="368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큐함수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중 최대를 선택하는 최적 가치함수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05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최적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 smtClean="0"/>
              <a:t>최적 정책을 따라갈 때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현재 상태의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큐함수</a:t>
            </a:r>
            <a:r>
              <a:rPr lang="ko-KR" altLang="en-US" sz="1800" dirty="0" err="1" smtClean="0"/>
              <a:t>는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다음 상태에 선택 가능한 행동 중에서 가장 높은 값의 </a:t>
            </a:r>
            <a:r>
              <a:rPr lang="ko-KR" alt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큐함수를</a:t>
            </a:r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번 감가하고 보상을 더한 것</a:t>
            </a:r>
            <a:r>
              <a:rPr lang="ko-KR" altLang="en-US" sz="1800" dirty="0" smtClean="0"/>
              <a:t>과 같다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1800" b="1" dirty="0" smtClean="0">
                <a:solidFill>
                  <a:schemeClr val="tx2"/>
                </a:solidFill>
              </a:rPr>
              <a:t>E</a:t>
            </a:r>
            <a:r>
              <a:rPr lang="ko-KR" altLang="en-US" sz="1800" dirty="0" smtClean="0"/>
              <a:t>가 붙는 이유는 </a:t>
            </a:r>
            <a:r>
              <a:rPr lang="ko-KR" altLang="en-US" sz="1800" dirty="0" err="1" smtClean="0"/>
              <a:t>큐함수</a:t>
            </a:r>
            <a:r>
              <a:rPr lang="ko-KR" altLang="en-US" sz="1800" dirty="0" smtClean="0"/>
              <a:t> 자체가 행동까지 선택한 상황이라 그에 따라 받는 보상은 에이전트가 선택하는 것이 아니라 </a:t>
            </a:r>
            <a:r>
              <a:rPr lang="ko-KR" altLang="en-US" sz="1800" b="1" dirty="0" smtClean="0"/>
              <a:t>환경이 주는 값이기 때문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ko-KR" altLang="en-US" sz="1800" dirty="0" smtClean="0"/>
              <a:t>벨만 기대 방정식과 벨만 최적 방정식을 이용해 </a:t>
            </a:r>
            <a:r>
              <a:rPr lang="en-US" altLang="ko-KR" sz="1800" dirty="0" smtClean="0"/>
              <a:t>MDP</a:t>
            </a:r>
            <a:r>
              <a:rPr lang="ko-KR" altLang="en-US" sz="1800" dirty="0" smtClean="0"/>
              <a:t>로 정의되는 문제를 </a:t>
            </a:r>
            <a:r>
              <a:rPr lang="ko-KR" altLang="en-US" sz="1800" b="1" dirty="0" smtClean="0"/>
              <a:t>계산</a:t>
            </a:r>
            <a:r>
              <a:rPr lang="ko-KR" altLang="en-US" sz="1800" dirty="0" smtClean="0"/>
              <a:t>으로 푸는 방법이 </a:t>
            </a:r>
            <a:r>
              <a:rPr lang="ko-KR" altLang="en-US" sz="1800" b="1" dirty="0" smtClean="0"/>
              <a:t>다이내믹 프로그래밍</a:t>
            </a:r>
            <a:r>
              <a:rPr lang="ko-KR" altLang="en-US" sz="1800" dirty="0" smtClean="0"/>
              <a:t> 이다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38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836712"/>
                <a:ext cx="4116640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𝑚𝑎𝑥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</m:mr>
                      </m:m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𝑞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36712"/>
                <a:ext cx="4116640" cy="5082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9552" y="1268759"/>
            <a:ext cx="368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큐함수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중 최대를 선택하는 최적 가치함수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9552" y="1693565"/>
                <a:ext cx="5204630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𝑚𝑎𝑥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</m:mr>
                      </m:m>
                      <m:r>
                        <a:rPr lang="en-US" altLang="ko-KR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𝛾</m:t>
                      </m:r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93565"/>
                <a:ext cx="5204630" cy="508216"/>
              </a:xfrm>
              <a:prstGeom prst="rect">
                <a:avLst/>
              </a:prstGeom>
              <a:blipFill rotWithShape="1">
                <a:blip r:embed="rId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9552" y="211311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벨만 최적 방정식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39552" y="2492896"/>
                <a:ext cx="5824158" cy="512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ko-KR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𝜸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ko-KR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𝒂𝒙</m:t>
                            </m:r>
                          </m:e>
                        </m:mr>
                        <m:mr>
                          <m:e>
                            <m:r>
                              <a:rPr lang="en-US" altLang="ko-KR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𝒂</m:t>
                            </m:r>
                            <m:r>
                              <a:rPr lang="en-US" altLang="ko-KR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′</m:t>
                            </m:r>
                          </m:e>
                        </m:mr>
                      </m:m>
                      <m:r>
                        <a:rPr lang="en-US" altLang="ko-KR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𝒒</m:t>
                      </m:r>
                      <m:r>
                        <a:rPr lang="en-US" altLang="ko-KR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492896"/>
                <a:ext cx="5824158" cy="512191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9552" y="3027210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큐함수에</a:t>
            </a:r>
            <a:r>
              <a:rPr lang="ko-KR" altLang="en-US" sz="1400" dirty="0" smtClean="0"/>
              <a:t> 대한 벨만 최적 방정식</a:t>
            </a:r>
            <a:endParaRPr lang="ko-KR" altLang="en-US" sz="1400" dirty="0"/>
          </a:p>
        </p:txBody>
      </p:sp>
      <p:sp>
        <p:nvSpPr>
          <p:cNvPr id="11" name="왼쪽으로 구부러진 화살표 10"/>
          <p:cNvSpPr/>
          <p:nvPr/>
        </p:nvSpPr>
        <p:spPr>
          <a:xfrm>
            <a:off x="5796136" y="1090820"/>
            <a:ext cx="449507" cy="864096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3710" y="1261258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큐함수를</a:t>
            </a:r>
            <a:r>
              <a:rPr lang="ko-KR" altLang="en-US" sz="1400" dirty="0" smtClean="0"/>
              <a:t> 가치함수로</a:t>
            </a:r>
            <a:endParaRPr lang="en-US" altLang="ko-KR" sz="1400" dirty="0" smtClean="0"/>
          </a:p>
          <a:p>
            <a:r>
              <a:rPr lang="ko-KR" altLang="en-US" sz="1400" dirty="0" smtClean="0"/>
              <a:t>고쳐서 표현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63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200" dirty="0" smtClean="0"/>
              <a:t>감사합니다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39</a:t>
            </a:fld>
            <a:r>
              <a:rPr lang="en-US" altLang="ko-KR" dirty="0" smtClean="0"/>
              <a:t>/39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51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사람이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문제를 풀기 위해서는 먼저 어떤 문제인지 파악하고 스스로 문제를 정의한다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r>
              <a:rPr lang="ko-KR" altLang="en-US" sz="2000" dirty="0" smtClean="0"/>
              <a:t>강화학습에서는 </a:t>
            </a:r>
            <a:r>
              <a:rPr lang="ko-KR" altLang="en-US" sz="2000" b="1" dirty="0" smtClean="0"/>
              <a:t>사용자가 문제를 정의</a:t>
            </a:r>
            <a:r>
              <a:rPr lang="ko-KR" altLang="en-US" sz="2000" dirty="0" smtClean="0"/>
              <a:t>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문제를 잘못 정의하면 에이전트가 학습을 못할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문제 정의는 에이전트가 학습하는데 </a:t>
            </a:r>
            <a:r>
              <a:rPr lang="ko-KR" altLang="en-US" sz="2000" b="1" dirty="0" smtClean="0"/>
              <a:t>가장 중요한 단계 중 하나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에이전트를 구현하는 사람은 </a:t>
            </a:r>
            <a:r>
              <a:rPr lang="ko-KR" altLang="en-US" sz="2000" b="1" dirty="0" smtClean="0"/>
              <a:t>학습하기에 많지도 적지도 않은 적절한 정보</a:t>
            </a:r>
            <a:r>
              <a:rPr lang="ko-KR" altLang="en-US" sz="2000" dirty="0" smtClean="0"/>
              <a:t>를 에이전트가 알 수 있도록 문제를 정의해야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4</a:t>
            </a:fld>
            <a:r>
              <a:rPr lang="en-US" altLang="ko-KR" dirty="0"/>
              <a:t> 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7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순차적으로 행동을 결정하는 문제에 대한 정의 </a:t>
            </a:r>
            <a:r>
              <a:rPr lang="en-US" altLang="ko-KR" sz="2000" dirty="0" smtClean="0"/>
              <a:t>= MDP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그리드월드</a:t>
            </a:r>
            <a:r>
              <a:rPr lang="en-US" altLang="ko-KR" sz="2000" dirty="0" smtClean="0"/>
              <a:t>(Grid World)</a:t>
            </a:r>
          </a:p>
          <a:p>
            <a:pPr lvl="1"/>
            <a:r>
              <a:rPr lang="ko-KR" altLang="en-US" sz="1600" dirty="0" err="1" smtClean="0"/>
              <a:t>그리드</a:t>
            </a:r>
            <a:r>
              <a:rPr lang="en-US" altLang="ko-KR" sz="1600" dirty="0" smtClean="0"/>
              <a:t>(Grid) : </a:t>
            </a:r>
            <a:r>
              <a:rPr lang="ko-KR" altLang="en-US" sz="1600" dirty="0" smtClean="0"/>
              <a:t>격자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그리드월드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격자로 이루어진 환경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MDP</a:t>
            </a:r>
            <a:r>
              <a:rPr lang="ko-KR" altLang="en-US" sz="1600" dirty="0" smtClean="0"/>
              <a:t>는 이런 환경을 컴퓨터가 이해할 수 있도록 재정의한</a:t>
            </a:r>
            <a:r>
              <a:rPr lang="ko-KR" altLang="en-US" sz="1600" dirty="0"/>
              <a:t>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756" y="3717032"/>
            <a:ext cx="2545676" cy="257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45431" y="6288038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</a:t>
            </a:r>
            <a:r>
              <a:rPr lang="ko-KR" altLang="en-US" sz="1400" dirty="0" smtClean="0"/>
              <a:t> 월드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5</a:t>
            </a:fld>
            <a:r>
              <a:rPr lang="en-US" altLang="ko-KR" dirty="0"/>
              <a:t> 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5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1" dirty="0" smtClean="0"/>
              <a:t>S </a:t>
            </a:r>
            <a:r>
              <a:rPr lang="ko-KR" altLang="en-US" sz="2000" dirty="0" smtClean="0"/>
              <a:t>는 에이전트가 관찰 가능한 상태의 집합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상태 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자신의 상황에 대한 관찰</a:t>
            </a:r>
            <a:r>
              <a:rPr lang="en-US" altLang="ko-KR" sz="2000" dirty="0" smtClean="0"/>
              <a:t>”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로봇의 센서 값</a:t>
            </a:r>
            <a:endParaRPr lang="en-US" altLang="ko-KR" dirty="0" smtClean="0"/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게임을 학습하기 위한 에이전트는 </a:t>
            </a:r>
            <a:r>
              <a:rPr lang="ko-KR" altLang="en-US" sz="2000" b="1" dirty="0" smtClean="0"/>
              <a:t>사용자가 상태를 정의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상태를 정의할 때 에이전트가 학습하기에 </a:t>
            </a:r>
            <a:r>
              <a:rPr lang="ko-KR" altLang="en-US" sz="2000" b="1" dirty="0" smtClean="0"/>
              <a:t>충분한 정보</a:t>
            </a:r>
            <a:r>
              <a:rPr lang="ko-KR" altLang="en-US" sz="2000" dirty="0" smtClean="0"/>
              <a:t>를 주어야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그리드월드에서는</a:t>
            </a:r>
            <a:r>
              <a:rPr lang="ko-KR" altLang="en-US" sz="2000" dirty="0" smtClean="0"/>
              <a:t> 상태 공간이 작으므로 상태의 정의 문제가 중요하지 않을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방대하고 복잡한 상태 안에서 학습하는 에이전트는 상태 정의 문제가 중요하다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7624" y="5426124"/>
                <a:ext cx="64156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26124"/>
                <a:ext cx="641560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53262" y="5887789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상태의 집합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6</a:t>
            </a:fld>
            <a:r>
              <a:rPr lang="en-US" altLang="ko-KR" dirty="0"/>
              <a:t> 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2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 smtClean="0"/>
                  <a:t>에이전트는 시간에 따라 상태 집합의 상태를 탐험한다</a:t>
                </a:r>
                <a:r>
                  <a:rPr lang="en-US" altLang="ko-KR" sz="2000" dirty="0" smtClean="0"/>
                  <a:t>.</a:t>
                </a:r>
              </a:p>
              <a:p>
                <a:r>
                  <a:rPr lang="ko-KR" altLang="en-US" sz="2000" dirty="0" smtClean="0"/>
                  <a:t>시간을 </a:t>
                </a:r>
                <a:r>
                  <a:rPr lang="en-US" altLang="ko-KR" sz="2000" dirty="0" smtClean="0"/>
                  <a:t>t</a:t>
                </a:r>
                <a:r>
                  <a:rPr lang="ko-KR" altLang="en-US" sz="2000" dirty="0" smtClean="0"/>
                  <a:t>라고 표현하고 </a:t>
                </a:r>
                <a:r>
                  <a:rPr lang="en-US" altLang="ko-KR" sz="2000" dirty="0" smtClean="0"/>
                  <a:t>t</a:t>
                </a:r>
                <a:r>
                  <a:rPr lang="ko-KR" altLang="en-US" sz="2000" dirty="0" smtClean="0"/>
                  <a:t>일 때 상태를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라고 표현한다</a:t>
                </a:r>
                <a:r>
                  <a:rPr lang="en-US" altLang="ko-KR" sz="2000" dirty="0" smtClean="0"/>
                  <a:t>.</a:t>
                </a:r>
              </a:p>
              <a:p>
                <a:r>
                  <a:rPr lang="ko-KR" altLang="en-US" sz="2000" dirty="0" smtClean="0"/>
                  <a:t>어떤 </a:t>
                </a:r>
                <a:r>
                  <a:rPr lang="en-US" altLang="ko-KR" sz="2000" dirty="0" smtClean="0"/>
                  <a:t>t</a:t>
                </a:r>
                <a:r>
                  <a:rPr lang="ko-KR" altLang="en-US" sz="2000" dirty="0" smtClean="0"/>
                  <a:t>에서의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는 정해져 있지 않다</a:t>
                </a:r>
                <a:r>
                  <a:rPr lang="en-US" altLang="ko-KR" sz="2000" dirty="0" smtClean="0"/>
                  <a:t>.</a:t>
                </a:r>
              </a:p>
              <a:p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r>
                  <a:rPr lang="ko-KR" altLang="en-US" sz="2000" dirty="0" smtClean="0"/>
                  <a:t>이처럼 어떤 집합 안에서 뽑을 때마다 달라질 수 있는 것을 </a:t>
                </a:r>
                <a:r>
                  <a:rPr lang="en-US" altLang="ko-KR" sz="2000" dirty="0" smtClean="0"/>
                  <a:t>“</a:t>
                </a:r>
                <a:r>
                  <a:rPr lang="ko-KR" altLang="en-US" sz="2000" dirty="0" smtClean="0"/>
                  <a:t>확률변수</a:t>
                </a:r>
                <a:r>
                  <a:rPr lang="en-US" altLang="ko-KR" sz="2000" dirty="0" smtClean="0"/>
                  <a:t>”</a:t>
                </a:r>
                <a:r>
                  <a:rPr lang="ko-KR" altLang="en-US" sz="2000" dirty="0" smtClean="0"/>
                  <a:t> 라고 한다</a:t>
                </a:r>
                <a:r>
                  <a:rPr lang="en-US" altLang="ko-KR" sz="2000" dirty="0" smtClean="0"/>
                  <a:t>.</a:t>
                </a:r>
              </a:p>
              <a:p>
                <a:pPr lvl="1"/>
                <a:r>
                  <a:rPr lang="ko-KR" altLang="en-US" sz="1600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주사위 던지기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동전 던지기 등</a:t>
                </a:r>
                <a:endParaRPr lang="en-US" altLang="ko-KR" sz="1600" dirty="0" smtClean="0"/>
              </a:p>
              <a:p>
                <a:r>
                  <a:rPr lang="ko-KR" altLang="en-US" sz="2000" dirty="0" smtClean="0"/>
                  <a:t>확률변수는 대문자로 표현한다</a:t>
                </a:r>
                <a:r>
                  <a:rPr lang="en-US" altLang="ko-KR" sz="2000" dirty="0" smtClean="0"/>
                  <a:t>.</a:t>
                </a:r>
              </a:p>
              <a:p>
                <a:r>
                  <a:rPr lang="ko-KR" altLang="en-US" sz="2000" dirty="0" smtClean="0"/>
                  <a:t>따라서 시간 </a:t>
                </a:r>
                <a:r>
                  <a:rPr lang="en-US" altLang="ko-KR" sz="2000" dirty="0" smtClean="0"/>
                  <a:t>t</a:t>
                </a:r>
                <a:r>
                  <a:rPr lang="ko-KR" altLang="en-US" sz="2000" dirty="0" smtClean="0"/>
                  <a:t>에서 상태를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와 같이 대문자로 </a:t>
                </a:r>
                <a:r>
                  <a:rPr lang="ko-KR" altLang="en-US" sz="2000" dirty="0"/>
                  <a:t>쓴</a:t>
                </a:r>
                <a:r>
                  <a:rPr lang="ko-KR" altLang="en-US" sz="2000" dirty="0" smtClean="0"/>
                  <a:t>다</a:t>
                </a:r>
                <a:r>
                  <a:rPr lang="en-US" altLang="ko-KR" sz="2000" dirty="0" smtClean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7</a:t>
            </a:fld>
            <a:r>
              <a:rPr lang="en-US" altLang="ko-KR" dirty="0"/>
              <a:t> /39</a:t>
            </a:r>
            <a:r>
              <a:rPr lang="ko-KR" altLang="en-US" dirty="0" smtClean="0"/>
              <a:t> 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94972" y="4941168"/>
                <a:ext cx="1110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72" y="4941168"/>
                <a:ext cx="111094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40031" y="2132856"/>
                <a:ext cx="1620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=(1,3)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1" y="2132856"/>
                <a:ext cx="162082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71276" y="2594521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 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(1,3)</a:t>
            </a:r>
            <a:r>
              <a:rPr lang="ko-KR" altLang="en-US" sz="1400" dirty="0" smtClean="0"/>
              <a:t>이라는 상태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65591" y="5414558"/>
                <a:ext cx="33697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* </a:t>
                </a:r>
                <a:r>
                  <a:rPr lang="ko-KR" altLang="en-US" sz="1400" dirty="0" smtClean="0"/>
                  <a:t>시간</a:t>
                </a:r>
                <a:r>
                  <a:rPr lang="en-US" altLang="ko-KR" sz="1400" dirty="0" smtClean="0"/>
                  <a:t> t</a:t>
                </a:r>
                <a:r>
                  <a:rPr lang="ko-KR" altLang="en-US" sz="1400" dirty="0" smtClean="0"/>
                  <a:t>에서의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가 어떤 상태 </a:t>
                </a:r>
                <a:r>
                  <a:rPr lang="en-US" altLang="ko-KR" sz="1400" dirty="0" smtClean="0"/>
                  <a:t>s</a:t>
                </a:r>
                <a:r>
                  <a:rPr lang="ko-KR" altLang="en-US" sz="1400" dirty="0" smtClean="0"/>
                  <a:t>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591" y="5414558"/>
                <a:ext cx="336970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362" t="-196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2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그리드월드에서의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그리드월드에서는</a:t>
            </a:r>
            <a:r>
              <a:rPr lang="ko-KR" altLang="en-US" sz="2000" dirty="0" smtClean="0"/>
              <a:t> 격자 상의 각 위치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좌표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상태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상태는 총 </a:t>
            </a:r>
            <a:r>
              <a:rPr lang="en-US" altLang="ko-KR" sz="1600" dirty="0" smtClean="0"/>
              <a:t>25</a:t>
            </a:r>
            <a:r>
              <a:rPr lang="ko-KR" altLang="en-US" sz="1600" dirty="0" smtClean="0"/>
              <a:t>개의 유한한 개수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빨간색 네모는 에이전트</a:t>
            </a:r>
            <a:endParaRPr lang="en-US" altLang="ko-KR" sz="2000" dirty="0" smtClean="0"/>
          </a:p>
          <a:p>
            <a:r>
              <a:rPr lang="ko-KR" altLang="en-US" sz="2000" dirty="0" smtClean="0"/>
              <a:t>에이전트가 </a:t>
            </a:r>
            <a:r>
              <a:rPr lang="en-US" altLang="ko-KR" sz="2000" dirty="0" smtClean="0"/>
              <a:t>(1, 1)</a:t>
            </a:r>
            <a:r>
              <a:rPr lang="ko-KR" altLang="en-US" sz="2000" dirty="0" smtClean="0"/>
              <a:t>에 있으면 에이전트의 상태는 </a:t>
            </a:r>
            <a:r>
              <a:rPr lang="en-US" altLang="ko-KR" sz="2000" dirty="0" smtClean="0"/>
              <a:t>(1, 1)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" y="3306960"/>
            <a:ext cx="2750349" cy="277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51920" y="5506853"/>
                <a:ext cx="4502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1,3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5,5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506853"/>
                <a:ext cx="450245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8</a:t>
            </a:fld>
            <a:r>
              <a:rPr lang="en-US" altLang="ko-KR" dirty="0"/>
              <a:t> /39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5159" y="6067142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</a:t>
            </a:r>
            <a:r>
              <a:rPr lang="ko-KR" altLang="en-US" sz="1400" dirty="0" smtClean="0"/>
              <a:t> 월드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80882" y="6001543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그리드월드의</a:t>
            </a:r>
            <a:r>
              <a:rPr lang="ko-KR" altLang="en-US" sz="1400" dirty="0" smtClean="0"/>
              <a:t> 상태 집합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85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에이전트가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 할 수 있는 가능한 행동의 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보통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에이전트가 할 수 있는 행동은 </a:t>
                </a:r>
                <a:r>
                  <a:rPr lang="ko-KR" altLang="en-US" b="1" dirty="0" smtClean="0"/>
                  <a:t>모든 상태에서 같고</a:t>
                </a:r>
                <a:r>
                  <a:rPr lang="ko-KR" altLang="en-US" dirty="0" smtClean="0"/>
                  <a:t> 따라서 하나의 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로 나타낼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어떤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라는 시간에 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에서 선택한 행동이다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t</a:t>
                </a:r>
                <a:r>
                  <a:rPr lang="ko-KR" altLang="en-US" dirty="0" smtClean="0"/>
                  <a:t>에서 </a:t>
                </a:r>
                <a:r>
                  <a:rPr lang="ko-KR" altLang="en-US" b="1" dirty="0" smtClean="0"/>
                  <a:t>어떤 행동을 할 지 정해져 있는 것이 아니므로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확률변수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 같이 대문자로 표현한다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보통 행동집합은 한 문제 내에서 </a:t>
                </a:r>
                <a:r>
                  <a:rPr lang="ko-KR" altLang="en-US" b="1" dirty="0" smtClean="0"/>
                  <a:t>변하지 않는다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 r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9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23928" y="2132855"/>
                <a:ext cx="1186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132855"/>
                <a:ext cx="118660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55270" y="2594520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 t</a:t>
            </a:r>
            <a:r>
              <a:rPr lang="ko-KR" altLang="en-US" sz="1400" dirty="0" smtClean="0"/>
              <a:t>에서의 행동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90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3951</Words>
  <Application>Microsoft Office PowerPoint</Application>
  <PresentationFormat>화면 슬라이드 쇼(4:3)</PresentationFormat>
  <Paragraphs>495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MDP와 벨만 방정식</vt:lpstr>
      <vt:lpstr>개요</vt:lpstr>
      <vt:lpstr>MDP</vt:lpstr>
      <vt:lpstr>MDP</vt:lpstr>
      <vt:lpstr>MDP</vt:lpstr>
      <vt:lpstr>상태</vt:lpstr>
      <vt:lpstr>상태</vt:lpstr>
      <vt:lpstr>그리드월드에서의 상태</vt:lpstr>
      <vt:lpstr>행동</vt:lpstr>
      <vt:lpstr>그리드월드에서의 행동</vt:lpstr>
      <vt:lpstr>보상함수</vt:lpstr>
      <vt:lpstr>보상함수</vt:lpstr>
      <vt:lpstr>t+1에서 받는 보상</vt:lpstr>
      <vt:lpstr>그리드월드에서의 보상</vt:lpstr>
      <vt:lpstr>상태 변환 확률</vt:lpstr>
      <vt:lpstr>감가율</vt:lpstr>
      <vt:lpstr>정책</vt:lpstr>
      <vt:lpstr>정책</vt:lpstr>
      <vt:lpstr>최적 정책 학습 과정</vt:lpstr>
      <vt:lpstr>가치함수</vt:lpstr>
      <vt:lpstr>가치함수</vt:lpstr>
      <vt:lpstr>가치함수</vt:lpstr>
      <vt:lpstr>가치함수</vt:lpstr>
      <vt:lpstr>가치함수</vt:lpstr>
      <vt:lpstr>가치함수의 표현</vt:lpstr>
      <vt:lpstr>큐함수</vt:lpstr>
      <vt:lpstr>큐함수</vt:lpstr>
      <vt:lpstr>큐함수</vt:lpstr>
      <vt:lpstr>벨만 기대 방정식</vt:lpstr>
      <vt:lpstr>벨만 기대 방정식</vt:lpstr>
      <vt:lpstr>벨만 기대 방정식</vt:lpstr>
      <vt:lpstr>벨만 기대 방정식</vt:lpstr>
      <vt:lpstr>벨만 기대 방정식</vt:lpstr>
      <vt:lpstr>벨만 최적 방정식</vt:lpstr>
      <vt:lpstr>벨만 최적 방정식</vt:lpstr>
      <vt:lpstr>벨만 최적 방정식</vt:lpstr>
      <vt:lpstr>벨만 최적 방정식</vt:lpstr>
      <vt:lpstr>벨만 최적 방정식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MDP와 벨만 방정식</dc:title>
  <dc:creator>YGKIM</dc:creator>
  <cp:lastModifiedBy>YGKIM</cp:lastModifiedBy>
  <cp:revision>110</cp:revision>
  <dcterms:created xsi:type="dcterms:W3CDTF">2017-12-30T05:54:11Z</dcterms:created>
  <dcterms:modified xsi:type="dcterms:W3CDTF">2018-01-03T06:51:06Z</dcterms:modified>
</cp:coreProperties>
</file>