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65" r:id="rId5"/>
    <p:sldId id="266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444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85627" autoAdjust="0"/>
  </p:normalViewPr>
  <p:slideViewPr>
    <p:cSldViewPr snapToGrid="0">
      <p:cViewPr varScale="1">
        <p:scale>
          <a:sx n="73" d="100"/>
          <a:sy n="73" d="100"/>
        </p:scale>
        <p:origin x="136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8DCC7-F594-4969-9F91-7556AF1F6A88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36547-F923-409C-9607-8FA548E30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8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23A4-5301-44F5-9FE1-22E5C0F4586F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485C-1ADC-423B-BEF1-AD8BB5681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53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순차적 행동 문제를 푸는 다이내믹 프로그래밍의 기본적인 아이디어는 큰 문제 안에 작은 문제들이 중첩된 경우에 전체 큰 문제를 작은 문제로 쪼개서 푸는 것입니다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이때 각각의 작은 문제들이 별개가 아니기 때문에 작은 문제들의 해답을 서로서로 이용할 수 있는 특성을 이용하면 결과적으로 </a:t>
            </a:r>
            <a:r>
              <a:rPr lang="ko-KR" altLang="en-US" b="1" dirty="0" err="1" smtClean="0"/>
              <a:t>계산량을</a:t>
            </a:r>
            <a:r>
              <a:rPr lang="ko-KR" altLang="en-US" b="1" dirty="0" smtClean="0"/>
              <a:t> 줄일 수 있습니다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다이내믹 프로그래밍에는 </a:t>
            </a:r>
            <a:r>
              <a:rPr lang="en-US" altLang="ko-KR" sz="1200" b="1" dirty="0" smtClean="0"/>
              <a:t>Policy Iteration</a:t>
            </a:r>
            <a:r>
              <a:rPr lang="ko-KR" altLang="en-US" b="1" dirty="0" smtClean="0"/>
              <a:t>과 </a:t>
            </a:r>
            <a:r>
              <a:rPr lang="en-US" altLang="ko-KR" sz="1200" b="1" dirty="0" smtClean="0"/>
              <a:t>Value Iteration</a:t>
            </a:r>
            <a:r>
              <a:rPr lang="ko-KR" altLang="en-US" b="1" dirty="0" smtClean="0"/>
              <a:t>이 있는데</a:t>
            </a:r>
            <a:endParaRPr lang="en-US" altLang="ko-KR" b="1" dirty="0" smtClean="0"/>
          </a:p>
          <a:p>
            <a:r>
              <a:rPr lang="en-US" altLang="ko-KR" sz="1200" b="1" dirty="0" smtClean="0"/>
              <a:t>Policy Iteration</a:t>
            </a:r>
            <a:r>
              <a:rPr lang="ko-KR" altLang="en-US" sz="1200" b="1" dirty="0" smtClean="0"/>
              <a:t>은 벨만 기대 방정식을 이용해 순차적 행동 결정 문제를 풀고</a:t>
            </a:r>
            <a:r>
              <a:rPr lang="en-US" altLang="ko-KR" sz="1200" b="1" baseline="0" dirty="0" smtClean="0"/>
              <a:t> </a:t>
            </a:r>
            <a:r>
              <a:rPr lang="en-US" altLang="ko-KR" sz="1200" b="1" dirty="0" smtClean="0"/>
              <a:t>Value Iteration</a:t>
            </a:r>
            <a:r>
              <a:rPr lang="ko-KR" altLang="en-US" sz="1200" b="1" dirty="0" smtClean="0"/>
              <a:t>은 벨만 최적 방정식을 이용해 순차적 행동 결정 문제를 풉니다</a:t>
            </a:r>
            <a:r>
              <a:rPr lang="en-US" altLang="ko-KR" sz="1200" b="1" dirty="0" smtClean="0"/>
              <a:t>.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8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현실 세계의 환경에 놓인 문제를 풀어내는 데는 위의 세 가지 한계가 치명적으로 작용합니다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이러한 한계를 극복하기 위해서는 근본적으로 문제에 대한 접근 방식이 달라야 합니다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3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5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8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4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1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526652"/>
            <a:ext cx="10515600" cy="574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dirty="0" smtClean="0">
                <a:latin typeface="+mj-ea"/>
              </a:rPr>
              <a:t>Chapter 3.</a:t>
            </a:r>
            <a:r>
              <a:rPr lang="en-US" altLang="ko-KR" sz="6000" b="1" dirty="0" smtClean="0">
                <a:latin typeface="+mj-ea"/>
              </a:rPr>
              <a:t/>
            </a:r>
            <a:br>
              <a:rPr lang="en-US" altLang="ko-KR" sz="6000" b="1" dirty="0" smtClean="0">
                <a:latin typeface="+mj-ea"/>
              </a:rPr>
            </a:br>
            <a:r>
              <a:rPr lang="en-US" altLang="ko-KR" sz="7200" b="1" dirty="0" smtClean="0">
                <a:latin typeface="+mj-ea"/>
              </a:rPr>
              <a:t>Dynamic programming</a:t>
            </a:r>
            <a:endParaRPr lang="en-US" altLang="ko-KR" sz="7200" dirty="0" smtClean="0">
              <a:latin typeface="+mj-ea"/>
            </a:endParaRPr>
          </a:p>
          <a:p>
            <a:pPr marL="571500" indent="-571500" algn="ctr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altLang="ko-KR" sz="2800" dirty="0" smtClean="0">
              <a:latin typeface="+mj-ea"/>
            </a:endParaRPr>
          </a:p>
          <a:p>
            <a:pPr marL="571500" indent="-571500" algn="ctr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2800" dirty="0" smtClean="0">
                <a:latin typeface="+mj-ea"/>
              </a:rPr>
              <a:t>Policy Iteration(</a:t>
            </a:r>
            <a:r>
              <a:rPr lang="ko-KR" altLang="en-US" sz="2800" dirty="0" smtClean="0">
                <a:latin typeface="+mj-ea"/>
              </a:rPr>
              <a:t>벨만 기대 방정식</a:t>
            </a:r>
            <a:r>
              <a:rPr lang="en-US" altLang="ko-KR" sz="2800" dirty="0" smtClean="0">
                <a:latin typeface="+mj-ea"/>
              </a:rPr>
              <a:t>)</a:t>
            </a:r>
          </a:p>
          <a:p>
            <a:pPr marL="571500" indent="-571500" algn="ctr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2800" dirty="0" smtClean="0">
                <a:latin typeface="+mj-ea"/>
              </a:rPr>
              <a:t>Value Iteration(</a:t>
            </a:r>
            <a:r>
              <a:rPr lang="ko-KR" altLang="en-US" sz="2800" dirty="0" smtClean="0">
                <a:latin typeface="+mj-ea"/>
              </a:rPr>
              <a:t>벨만 최적 방정식</a:t>
            </a:r>
            <a:r>
              <a:rPr lang="en-US" altLang="ko-KR" sz="2800" dirty="0" smtClean="0">
                <a:latin typeface="+mj-ea"/>
              </a:rPr>
              <a:t>)</a:t>
            </a:r>
          </a:p>
          <a:p>
            <a:pPr marL="571500" indent="-571500" algn="ctr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altLang="ko-KR" sz="2800" dirty="0" smtClean="0">
              <a:latin typeface="+mj-ea"/>
            </a:endParaRPr>
          </a:p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latin typeface="+mj-ea"/>
              </a:rPr>
              <a:t>Ho-Bin Choi</a:t>
            </a:r>
            <a:br>
              <a:rPr lang="en-US" altLang="ko-KR" sz="3600" dirty="0" smtClean="0">
                <a:latin typeface="+mj-ea"/>
              </a:rPr>
            </a:br>
            <a:r>
              <a:rPr lang="en-US" altLang="ko-KR" sz="3600" dirty="0" err="1" smtClean="0">
                <a:latin typeface="+mj-ea"/>
              </a:rPr>
              <a:t>LINK@KoreaTech</a:t>
            </a:r>
            <a:r>
              <a:rPr lang="en-US" altLang="ko-KR" sz="3600" dirty="0" smtClean="0">
                <a:latin typeface="+mj-ea"/>
              </a:rPr>
              <a:t/>
            </a:r>
            <a:br>
              <a:rPr lang="en-US" altLang="ko-KR" sz="3600" dirty="0" smtClean="0">
                <a:latin typeface="+mj-ea"/>
              </a:rPr>
            </a:br>
            <a:r>
              <a:rPr lang="en-US" altLang="ko-KR" sz="3600" dirty="0" smtClean="0">
                <a:latin typeface="+mj-ea"/>
              </a:rPr>
              <a:t>http://link.koreatech.ac.kr</a:t>
            </a:r>
            <a:endParaRPr lang="ko-KR" altLang="en-US" sz="7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83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640081"/>
            <a:ext cx="10515600" cy="78440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3600" b="1" dirty="0" smtClean="0"/>
              <a:t>Environment.py  </a:t>
            </a:r>
            <a:r>
              <a:rPr lang="en-US" altLang="ko-KR" dirty="0" smtClean="0"/>
              <a:t>                          		                          </a:t>
            </a:r>
            <a:r>
              <a:rPr lang="ko-KR" altLang="en-US" dirty="0" err="1" smtClean="0"/>
              <a:t>그리드월드</a:t>
            </a:r>
            <a:r>
              <a:rPr lang="ko-KR" altLang="en-US" dirty="0" smtClean="0"/>
              <a:t> 예제의 화면을 구성하고 실태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보상 등을 포함한 환경에 대한 정보를 제공하기 위한 함수로 구성되어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040" y="884567"/>
            <a:ext cx="10515600" cy="755968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■그리드월드에서 에이전트가 알고 있는 환경의 정보</a:t>
            </a:r>
            <a:endParaRPr lang="ko-KR" altLang="en-US" sz="32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" t="10939" r="6173" b="6624"/>
          <a:stretch/>
        </p:blipFill>
        <p:spPr>
          <a:xfrm>
            <a:off x="574040" y="2123553"/>
            <a:ext cx="7167880" cy="3749778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095" y="1835944"/>
            <a:ext cx="3862705" cy="4438001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18440" y="167437"/>
            <a:ext cx="10515600" cy="78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91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0048"/>
            <a:ext cx="10515600" cy="4775472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3600" b="1" dirty="0" smtClean="0"/>
              <a:t>Policy_iteration.py</a:t>
            </a:r>
            <a:r>
              <a:rPr lang="en-US" altLang="ko-KR" sz="3600" dirty="0" smtClean="0"/>
              <a:t>	                                                    </a:t>
            </a:r>
            <a:r>
              <a:rPr lang="en-US" altLang="ko-KR" dirty="0" err="1" smtClean="0"/>
              <a:t>PolicyIteration</a:t>
            </a:r>
            <a:r>
              <a:rPr lang="en-US" altLang="ko-KR" dirty="0" smtClean="0"/>
              <a:t> </a:t>
            </a:r>
            <a:r>
              <a:rPr lang="ko-KR" altLang="en-US" dirty="0"/>
              <a:t>클래스를 포함하며</a:t>
            </a:r>
            <a:r>
              <a:rPr lang="en-US" altLang="ko-KR" dirty="0"/>
              <a:t>, </a:t>
            </a:r>
            <a:r>
              <a:rPr lang="ko-KR" altLang="en-US" dirty="0"/>
              <a:t>클래스에는 </a:t>
            </a:r>
            <a:r>
              <a:rPr lang="ko-KR" altLang="en-US" dirty="0" err="1" smtClean="0"/>
              <a:t>정책이터레이션의</a:t>
            </a:r>
            <a:r>
              <a:rPr lang="ko-KR" altLang="en-US" dirty="0" smtClean="0"/>
              <a:t> </a:t>
            </a:r>
            <a:r>
              <a:rPr lang="ko-KR" altLang="en-US" dirty="0"/>
              <a:t>알고리즘 관련 함수와 </a:t>
            </a:r>
            <a:r>
              <a:rPr lang="en-US" altLang="ko-KR" dirty="0"/>
              <a:t>main </a:t>
            </a:r>
            <a:r>
              <a:rPr lang="ko-KR" altLang="en-US" dirty="0"/>
              <a:t>함수가 정의되어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3600" b="1" dirty="0" smtClean="0"/>
              <a:t>Value_iteration.py</a:t>
            </a:r>
            <a:r>
              <a:rPr lang="en-US" altLang="ko-KR" dirty="0" smtClean="0"/>
              <a:t>                                  			        </a:t>
            </a:r>
            <a:r>
              <a:rPr lang="en-US" altLang="ko-KR" dirty="0" err="1" smtClean="0"/>
              <a:t>ValueIteration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포함하며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클래스에는 </a:t>
            </a:r>
            <a:r>
              <a:rPr lang="ko-KR" altLang="en-US" dirty="0" err="1" smtClean="0"/>
              <a:t>가치이터레이션의</a:t>
            </a:r>
            <a:r>
              <a:rPr lang="ko-KR" altLang="en-US" dirty="0" smtClean="0"/>
              <a:t> 알고리즘 관련 함수와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함수가 정의되어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62280" y="339318"/>
            <a:ext cx="10515600" cy="78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Iteration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87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1308749"/>
            <a:ext cx="3862705" cy="4438001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18440" y="167437"/>
            <a:ext cx="10515600" cy="78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b="1" dirty="0"/>
              <a:t>Policy Iteration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693920" y="1165203"/>
            <a:ext cx="3271520" cy="588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Policy_evaluation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93920" y="2521083"/>
            <a:ext cx="3271520" cy="588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Policy_improvement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93920" y="3876963"/>
            <a:ext cx="3271520" cy="588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g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et_action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(state)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93920" y="5232843"/>
            <a:ext cx="3271520" cy="588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모든 변수 초기화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/>
          <p:nvPr/>
        </p:nvCxnSpPr>
        <p:spPr>
          <a:xfrm rot="5400000" flipH="1" flipV="1">
            <a:off x="938093" y="1557853"/>
            <a:ext cx="3854055" cy="3657601"/>
          </a:xfrm>
          <a:prstGeom prst="bentConnector3">
            <a:avLst>
              <a:gd name="adj1" fmla="val 998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9" idx="1"/>
          </p:cNvCxnSpPr>
          <p:nvPr/>
        </p:nvCxnSpPr>
        <p:spPr>
          <a:xfrm flipV="1">
            <a:off x="1899920" y="2815502"/>
            <a:ext cx="2794000" cy="2498179"/>
          </a:xfrm>
          <a:prstGeom prst="bentConnector3">
            <a:avLst>
              <a:gd name="adj1" fmla="val 127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0" idx="1"/>
          </p:cNvCxnSpPr>
          <p:nvPr/>
        </p:nvCxnSpPr>
        <p:spPr>
          <a:xfrm flipV="1">
            <a:off x="2936240" y="4171382"/>
            <a:ext cx="1757680" cy="1142299"/>
          </a:xfrm>
          <a:prstGeom prst="bentConnector3">
            <a:avLst>
              <a:gd name="adj1" fmla="val -202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11" idx="1"/>
          </p:cNvCxnSpPr>
          <p:nvPr/>
        </p:nvCxnSpPr>
        <p:spPr>
          <a:xfrm>
            <a:off x="3968989" y="5384803"/>
            <a:ext cx="724931" cy="1424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153400" y="965262"/>
            <a:ext cx="3459480" cy="98871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모든 상태에 대해 벨만 기대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방정식을 계산하여 모든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상태의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가치함수를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업데이트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153400" y="2321142"/>
            <a:ext cx="3459480" cy="98871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새로운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가치함수를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통해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탐욕 정책 발전으로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정책을 업데이트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정책 출력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53400" y="3677022"/>
            <a:ext cx="3459480" cy="98871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정책 평가와 정책 발전을 통해 얻은 정책에 따라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에이전트를 움직임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8406"/>
            <a:ext cx="10515600" cy="2334713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400" dirty="0" smtClean="0"/>
              <a:t> 명시적인 정책이 있음</a:t>
            </a:r>
            <a:endParaRPr lang="en-US" altLang="ko-KR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 smtClean="0"/>
              <a:t> 정책을 평가</a:t>
            </a:r>
            <a:r>
              <a:rPr lang="en-US" altLang="ko-KR" sz="2400" dirty="0" smtClean="0"/>
              <a:t>(evaluation)</a:t>
            </a:r>
            <a:r>
              <a:rPr lang="ko-KR" altLang="en-US" sz="2400" dirty="0" smtClean="0"/>
              <a:t>하는 도구로서 </a:t>
            </a:r>
            <a:r>
              <a:rPr lang="ko-KR" altLang="en-US" sz="2400" dirty="0" err="1" smtClean="0"/>
              <a:t>가치함수를</a:t>
            </a:r>
            <a:r>
              <a:rPr lang="ko-KR" altLang="en-US" sz="2400" dirty="0" smtClean="0"/>
              <a:t> 사용</a:t>
            </a:r>
            <a:endParaRPr lang="en-US" altLang="ko-KR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 smtClean="0"/>
              <a:t> 정책과 </a:t>
            </a:r>
            <a:r>
              <a:rPr lang="ko-KR" altLang="en-US" sz="2400" dirty="0" err="1" smtClean="0"/>
              <a:t>가치함수는</a:t>
            </a:r>
            <a:r>
              <a:rPr lang="ko-KR" altLang="en-US" sz="2400" dirty="0" smtClean="0"/>
              <a:t> 명확히 분리되어 있음</a:t>
            </a:r>
            <a:endParaRPr lang="en-US" altLang="ko-KR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400" dirty="0"/>
              <a:t> </a:t>
            </a:r>
            <a:r>
              <a:rPr lang="ko-KR" altLang="en-US" sz="2400" dirty="0" smtClean="0">
                <a:solidFill>
                  <a:srgbClr val="0000FF"/>
                </a:solidFill>
              </a:rPr>
              <a:t>확률적인</a:t>
            </a:r>
            <a:r>
              <a:rPr lang="en-US" altLang="ko-KR" sz="2400" dirty="0" smtClean="0">
                <a:solidFill>
                  <a:srgbClr val="0000FF"/>
                </a:solidFill>
              </a:rPr>
              <a:t>(stochastic)</a:t>
            </a:r>
            <a:r>
              <a:rPr lang="ko-KR" altLang="en-US" sz="2400" dirty="0" smtClean="0">
                <a:solidFill>
                  <a:srgbClr val="0000FF"/>
                </a:solidFill>
              </a:rPr>
              <a:t> 정책</a:t>
            </a:r>
            <a:r>
              <a:rPr lang="en-US" altLang="ko-KR" sz="2400" dirty="0" smtClean="0">
                <a:solidFill>
                  <a:srgbClr val="0000FF"/>
                </a:solidFill>
              </a:rPr>
              <a:t>(</a:t>
            </a:r>
            <a:r>
              <a:rPr lang="ko-KR" altLang="en-US" sz="2400" dirty="0" err="1" smtClean="0">
                <a:solidFill>
                  <a:srgbClr val="0000FF"/>
                </a:solidFill>
              </a:rPr>
              <a:t>기댓값</a:t>
            </a:r>
            <a:r>
              <a:rPr lang="en-US" altLang="ko-KR" sz="2400" dirty="0" smtClean="0">
                <a:solidFill>
                  <a:srgbClr val="0000FF"/>
                </a:solidFill>
              </a:rPr>
              <a:t>)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→ 벨만 기대 방정식을 사용</a:t>
            </a:r>
            <a:endParaRPr lang="en-US" altLang="ko-KR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가치함수를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현재 정책에 대한 가치함수</a:t>
            </a:r>
            <a:r>
              <a:rPr lang="ko-KR" altLang="en-US" sz="2400" dirty="0" smtClean="0"/>
              <a:t>라고 가정</a:t>
            </a:r>
            <a:endParaRPr lang="en-US" altLang="ko-KR" sz="24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13080" y="254001"/>
            <a:ext cx="10515600" cy="78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3600" b="1" dirty="0"/>
              <a:t>Policy Iteration</a:t>
            </a:r>
            <a:endParaRPr lang="ko-KR" altLang="en-US" sz="36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38200" y="4015286"/>
            <a:ext cx="10515600" cy="234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/>
            </a:pPr>
            <a:r>
              <a:rPr lang="ko-KR" altLang="en-US" sz="2400" dirty="0" smtClean="0"/>
              <a:t> 정책이 명시적으로 표현되지 않음</a:t>
            </a:r>
            <a:endParaRPr lang="en-US" altLang="ko-KR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 smtClean="0"/>
              <a:t> 정책의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발전</a:t>
            </a:r>
            <a:r>
              <a:rPr lang="en-US" altLang="ko-KR" sz="2400" dirty="0" smtClean="0"/>
              <a:t>(Improvement)</a:t>
            </a:r>
            <a:r>
              <a:rPr lang="ko-KR" altLang="en-US" sz="2400" dirty="0" smtClean="0"/>
              <a:t> 없이 </a:t>
            </a:r>
            <a:r>
              <a:rPr lang="ko-KR" altLang="en-US" sz="2400" dirty="0" err="1" smtClean="0"/>
              <a:t>가치함수를</a:t>
            </a:r>
            <a:r>
              <a:rPr lang="ko-KR" altLang="en-US" sz="2400" dirty="0" smtClean="0"/>
              <a:t> 업데이트</a:t>
            </a:r>
            <a:endParaRPr lang="en-US" altLang="ko-KR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 smtClean="0"/>
              <a:t> 정책이 </a:t>
            </a:r>
            <a:r>
              <a:rPr lang="ko-KR" altLang="en-US" sz="2400" dirty="0" err="1" smtClean="0"/>
              <a:t>가치함수</a:t>
            </a:r>
            <a:r>
              <a:rPr lang="ko-KR" altLang="en-US" sz="2400" dirty="0" smtClean="0"/>
              <a:t> 안에 내재적</a:t>
            </a:r>
            <a:r>
              <a:rPr lang="en-US" altLang="ko-KR" sz="2400" dirty="0" smtClean="0"/>
              <a:t>(implicit)</a:t>
            </a:r>
            <a:r>
              <a:rPr lang="ko-KR" altLang="en-US" sz="2400" dirty="0" smtClean="0"/>
              <a:t>으로 포함되어 있음</a:t>
            </a:r>
            <a:endParaRPr lang="en-US" altLang="ko-KR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00FF"/>
                </a:solidFill>
              </a:rPr>
              <a:t>결정적인</a:t>
            </a:r>
            <a:r>
              <a:rPr lang="en-US" altLang="ko-KR" sz="2400" dirty="0" smtClean="0">
                <a:solidFill>
                  <a:srgbClr val="0000FF"/>
                </a:solidFill>
              </a:rPr>
              <a:t>(deterministic)</a:t>
            </a:r>
            <a:r>
              <a:rPr lang="ko-KR" altLang="en-US" sz="2400" dirty="0" smtClean="0">
                <a:solidFill>
                  <a:srgbClr val="0000FF"/>
                </a:solidFill>
              </a:rPr>
              <a:t> 정책</a:t>
            </a:r>
            <a:r>
              <a:rPr lang="en-US" altLang="ko-KR" sz="2400" dirty="0" smtClean="0">
                <a:solidFill>
                  <a:srgbClr val="0000FF"/>
                </a:solidFill>
              </a:rPr>
              <a:t>(</a:t>
            </a:r>
            <a:r>
              <a:rPr lang="ko-KR" altLang="en-US" sz="2400" dirty="0" smtClean="0">
                <a:solidFill>
                  <a:srgbClr val="0000FF"/>
                </a:solidFill>
              </a:rPr>
              <a:t>틀린 가정</a:t>
            </a:r>
            <a:r>
              <a:rPr lang="en-US" altLang="ko-KR" sz="2400" dirty="0" smtClean="0">
                <a:solidFill>
                  <a:srgbClr val="0000FF"/>
                </a:solidFill>
              </a:rPr>
              <a:t>)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→ 벨만 최적 방정식을 사용</a:t>
            </a:r>
            <a:endParaRPr lang="en-US" altLang="ko-KR" sz="24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가치함수를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최적 정책에 대한 가치함수</a:t>
            </a:r>
            <a:r>
              <a:rPr lang="ko-KR" altLang="en-US" sz="2400" dirty="0" smtClean="0"/>
              <a:t>라고 가정 → </a:t>
            </a:r>
            <a:r>
              <a:rPr lang="ko-KR" altLang="en-US" sz="2400" dirty="0" smtClean="0">
                <a:solidFill>
                  <a:srgbClr val="FF0000"/>
                </a:solidFill>
              </a:rPr>
              <a:t>정책 발전 필요 </a:t>
            </a:r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13080" y="3230881"/>
            <a:ext cx="10515600" cy="78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3600" b="1" dirty="0" smtClean="0"/>
              <a:t>Value </a:t>
            </a:r>
            <a:r>
              <a:rPr lang="en-US" altLang="ko-KR" sz="3600" b="1" dirty="0"/>
              <a:t>Iteration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56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06" y="1331595"/>
            <a:ext cx="3864574" cy="444014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18440" y="167437"/>
            <a:ext cx="10515600" cy="78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Value </a:t>
            </a:r>
            <a:r>
              <a:rPr lang="en-US" altLang="ko-KR" b="1" dirty="0"/>
              <a:t>Iteration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693920" y="1165203"/>
            <a:ext cx="3271520" cy="588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v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alue_iteration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93920" y="2521083"/>
            <a:ext cx="3271520" cy="588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g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et_action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(state)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93920" y="3876963"/>
            <a:ext cx="3271520" cy="588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g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et_action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(state)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3920" y="5232843"/>
            <a:ext cx="3271520" cy="588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모든 변수 초기화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/>
          <p:nvPr/>
        </p:nvCxnSpPr>
        <p:spPr>
          <a:xfrm rot="5400000" flipH="1" flipV="1">
            <a:off x="938093" y="1557853"/>
            <a:ext cx="3854055" cy="3657601"/>
          </a:xfrm>
          <a:prstGeom prst="bentConnector3">
            <a:avLst>
              <a:gd name="adj1" fmla="val 998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10" idx="1"/>
          </p:cNvCxnSpPr>
          <p:nvPr/>
        </p:nvCxnSpPr>
        <p:spPr>
          <a:xfrm flipV="1">
            <a:off x="1899920" y="2815502"/>
            <a:ext cx="2794000" cy="2498179"/>
          </a:xfrm>
          <a:prstGeom prst="bentConnector3">
            <a:avLst>
              <a:gd name="adj1" fmla="val 127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1"/>
          </p:cNvCxnSpPr>
          <p:nvPr/>
        </p:nvCxnSpPr>
        <p:spPr>
          <a:xfrm flipV="1">
            <a:off x="2936240" y="4171382"/>
            <a:ext cx="1757680" cy="1142299"/>
          </a:xfrm>
          <a:prstGeom prst="bentConnector3">
            <a:avLst>
              <a:gd name="adj1" fmla="val -202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12" idx="1"/>
          </p:cNvCxnSpPr>
          <p:nvPr/>
        </p:nvCxnSpPr>
        <p:spPr>
          <a:xfrm>
            <a:off x="3968989" y="5384803"/>
            <a:ext cx="724931" cy="1424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153400" y="965262"/>
            <a:ext cx="3459480" cy="98871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모든 상태에 대해 벨만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최적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방정식을 계산하여 모든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상태의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가치함수를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업데이트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53400" y="2321142"/>
            <a:ext cx="3459480" cy="98871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현재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가치함수를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바탕으로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최적 행동을 반환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정책 출력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53400" y="3677022"/>
            <a:ext cx="3459480" cy="98871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최적 정책에 따라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에이전트를 움직임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200" y="91440"/>
            <a:ext cx="10515600" cy="11080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다이내믹 프로그래밍의 한계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199515"/>
            <a:ext cx="10515600" cy="318960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 계산 복잡도</a:t>
            </a:r>
            <a:r>
              <a:rPr lang="ko-KR" altLang="en-US" dirty="0" smtClean="0"/>
              <a:t>                                                               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상태 크기의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제곱에 비례                                                 </a:t>
            </a:r>
            <a:r>
              <a:rPr lang="en-US" altLang="ko-KR" sz="2400" dirty="0" smtClean="0"/>
              <a:t>	  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ex) </a:t>
            </a:r>
            <a:r>
              <a:rPr lang="ko-KR" altLang="en-US" sz="2400" dirty="0" smtClean="0"/>
              <a:t>경우의 수가 우주의 원자 수보다 많은 바둑</a:t>
            </a: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 Curse of </a:t>
            </a:r>
            <a:r>
              <a:rPr lang="en-US" altLang="ko-KR" b="1" dirty="0" err="1" smtClean="0"/>
              <a:t>Dimentionality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차원의 </a:t>
            </a:r>
            <a:r>
              <a:rPr lang="ko-KR" altLang="en-US" b="1" dirty="0"/>
              <a:t>저</a:t>
            </a:r>
            <a:r>
              <a:rPr lang="ko-KR" altLang="en-US" b="1" dirty="0" smtClean="0"/>
              <a:t>주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                            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상태의 차원이 늘어나면 상태의 수가 지수적으로 증가</a:t>
            </a: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 환경에 대한 완벽한 정보가 필요</a:t>
            </a:r>
            <a:r>
              <a:rPr lang="ko-KR" altLang="en-US" dirty="0" smtClean="0"/>
              <a:t>                                    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보통 보상과 상태 변환 확률은 정확히 알 수 없음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3240" y="4585335"/>
            <a:ext cx="3337560" cy="15748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환경을 모르지만 환경과의 상호작용을 통해 경험을 바탕으로 모델 없이 학습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87260" y="4707255"/>
            <a:ext cx="2646680" cy="1330960"/>
          </a:xfrm>
          <a:prstGeom prst="roundRect">
            <a:avLst/>
          </a:prstGeom>
          <a:noFill/>
          <a:ln w="38100">
            <a:solidFill>
              <a:srgbClr val="A0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rgbClr val="FF0000"/>
                </a:solidFill>
              </a:rPr>
              <a:t>강화 학습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07990" y="5016182"/>
            <a:ext cx="1402080" cy="7131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357</Words>
  <Application>Microsoft Office PowerPoint</Application>
  <PresentationFormat>와이드스크린</PresentationFormat>
  <Paragraphs>88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Environment</vt:lpstr>
      <vt:lpstr>■그리드월드에서 에이전트가 알고 있는 환경의 정보</vt:lpstr>
      <vt:lpstr>PowerPoint 프레젠테이션</vt:lpstr>
      <vt:lpstr>PowerPoint 프레젠테이션</vt:lpstr>
      <vt:lpstr>PowerPoint 프레젠테이션</vt:lpstr>
      <vt:lpstr>PowerPoint 프레젠테이션</vt:lpstr>
      <vt:lpstr>다이내믹 프로그래밍의 한계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그리드월드와 다이내믹 프로그래밍</dc:title>
  <dc:creator>HoBin</dc:creator>
  <cp:lastModifiedBy>HoBin</cp:lastModifiedBy>
  <cp:revision>39</cp:revision>
  <dcterms:created xsi:type="dcterms:W3CDTF">2018-01-08T14:45:23Z</dcterms:created>
  <dcterms:modified xsi:type="dcterms:W3CDTF">2018-02-20T14:03:21Z</dcterms:modified>
</cp:coreProperties>
</file>