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85627" autoAdjust="0"/>
  </p:normalViewPr>
  <p:slideViewPr>
    <p:cSldViewPr snapToGrid="0">
      <p:cViewPr varScale="1">
        <p:scale>
          <a:sx n="75" d="100"/>
          <a:sy n="75" d="100"/>
        </p:scale>
        <p:origin x="12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DCC7-F594-4969-9F91-7556AF1F6A88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547-F923-409C-9607-8FA548E30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3A4-5301-44F5-9FE1-22E5C0F4586F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485C-1ADC-423B-BEF1-AD8BB5681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강화학습</a:t>
            </a:r>
            <a:r>
              <a:rPr lang="ko-KR" altLang="en-US" b="1" dirty="0" smtClean="0"/>
              <a:t> 알고리즘 흐름을 살펴보면 정책 </a:t>
            </a:r>
            <a:r>
              <a:rPr lang="ko-KR" altLang="en-US" b="1" dirty="0" err="1" smtClean="0"/>
              <a:t>이터레이션과</a:t>
            </a:r>
            <a:r>
              <a:rPr lang="ko-KR" altLang="en-US" b="1" dirty="0" smtClean="0"/>
              <a:t> 가치 </a:t>
            </a:r>
            <a:r>
              <a:rPr lang="ko-KR" altLang="en-US" b="1" dirty="0" err="1" smtClean="0"/>
              <a:t>이터레이션은</a:t>
            </a:r>
            <a:r>
              <a:rPr lang="ko-KR" altLang="en-US" b="1" dirty="0" smtClean="0"/>
              <a:t> 살사로 발전합니다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 살사부터 </a:t>
            </a:r>
            <a:r>
              <a:rPr lang="ko-KR" altLang="en-US" b="1" dirty="0" err="1" smtClean="0"/>
              <a:t>강화학습이라고</a:t>
            </a:r>
            <a:r>
              <a:rPr lang="ko-KR" altLang="en-US" b="1" dirty="0" smtClean="0"/>
              <a:t> 부릅니다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정책 </a:t>
            </a:r>
            <a:r>
              <a:rPr lang="ko-KR" altLang="en-US" b="1" dirty="0" err="1" smtClean="0"/>
              <a:t>이터레이션과</a:t>
            </a:r>
            <a:r>
              <a:rPr lang="ko-KR" altLang="en-US" b="1" dirty="0" smtClean="0"/>
              <a:t> 가치 </a:t>
            </a:r>
            <a:r>
              <a:rPr lang="ko-KR" altLang="en-US" b="1" dirty="0" err="1" smtClean="0"/>
              <a:t>이터레이션이</a:t>
            </a:r>
            <a:r>
              <a:rPr lang="ko-KR" altLang="en-US" b="1" dirty="0" smtClean="0"/>
              <a:t> 어떻게 살사로 발전하는지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살사와 같은 </a:t>
            </a:r>
            <a:r>
              <a:rPr lang="ko-KR" altLang="en-US" b="1" dirty="0" err="1" smtClean="0"/>
              <a:t>강화학습</a:t>
            </a:r>
            <a:r>
              <a:rPr lang="ko-KR" altLang="en-US" b="1" dirty="0" smtClean="0"/>
              <a:t> 알고리즘을 통해 에이전트가 어떻게 학습하는지에 대한 내용입니다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시간차 제어에서의 탐욕 정책은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3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따라서 </a:t>
            </a:r>
            <a:r>
              <a:rPr lang="ko-KR" altLang="en-US" b="1" dirty="0" err="1" smtClean="0"/>
              <a:t>큐함수를</a:t>
            </a:r>
            <a:r>
              <a:rPr lang="ko-KR" altLang="en-US" b="1" dirty="0" smtClean="0"/>
              <a:t> 사용하기 때문에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7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0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3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5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497394"/>
            <a:ext cx="4272280" cy="577132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526652"/>
            <a:ext cx="6243320" cy="574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dirty="0" smtClean="0"/>
              <a:t>Chapter 4.</a:t>
            </a:r>
            <a:r>
              <a:rPr lang="en-US" altLang="ko-KR" sz="6000" b="1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6000" b="1" dirty="0" smtClean="0">
                <a:ea typeface="문체부 제목 돋음체" panose="020B0609000101010101" pitchFamily="49" charset="-127"/>
              </a:rPr>
            </a:br>
            <a:r>
              <a:rPr lang="en-US" altLang="ko-KR" sz="7200" b="1" dirty="0" smtClean="0">
                <a:ea typeface="문체부 제목 돋음체" panose="020B0609000101010101" pitchFamily="49" charset="-127"/>
              </a:rPr>
              <a:t>SARSA</a:t>
            </a:r>
            <a:r>
              <a:rPr lang="en-US" altLang="ko-KR" sz="7200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7200" dirty="0" smtClean="0">
                <a:ea typeface="문체부 제목 돋음체" panose="020B0609000101010101" pitchFamily="49" charset="-127"/>
              </a:rPr>
            </a:br>
            <a:r>
              <a:rPr lang="en-US" altLang="ko-KR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dirty="0" smtClean="0">
                <a:ea typeface="문체부 제목 돋음체" panose="020B0609000101010101" pitchFamily="49" charset="-127"/>
              </a:rPr>
            </a:br>
            <a:r>
              <a:rPr lang="en-US" altLang="ko-KR" sz="3600" dirty="0" smtClean="0"/>
              <a:t>Ho-Bin Choi</a:t>
            </a:r>
            <a:br>
              <a:rPr lang="en-US" altLang="ko-KR" sz="3600" dirty="0" smtClean="0"/>
            </a:br>
            <a:r>
              <a:rPr lang="en-US" altLang="ko-KR" sz="3600" dirty="0" err="1" smtClean="0"/>
              <a:t>LINK@KoreaTech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http://link.koreatech.ac.kr</a:t>
            </a:r>
            <a:endParaRPr lang="ko-KR" altLang="en-US" sz="72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64940" y="2230521"/>
            <a:ext cx="4262120" cy="1325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6000" b="1" dirty="0" smtClean="0"/>
              <a:t>살사 코드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664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03600"/>
            <a:ext cx="10515600" cy="22758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정책 평가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현재의 정책에 대한 참 </a:t>
            </a:r>
            <a:r>
              <a:rPr lang="ko-KR" altLang="en-US" dirty="0" err="1" smtClean="0"/>
              <a:t>가치함수를</a:t>
            </a:r>
            <a:r>
              <a:rPr lang="ko-KR" altLang="en-US" dirty="0" smtClean="0"/>
              <a:t> 구하는 것</a:t>
            </a: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정책 발전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구한 </a:t>
            </a:r>
            <a:r>
              <a:rPr lang="ko-KR" altLang="en-US" dirty="0" err="1" smtClean="0"/>
              <a:t>가치함수에</a:t>
            </a:r>
            <a:r>
              <a:rPr lang="ko-KR" altLang="en-US" dirty="0" smtClean="0"/>
              <a:t> 따라 정책을 업데이트하는 것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599440"/>
            <a:ext cx="10515600" cy="2600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4000" b="1" dirty="0"/>
              <a:t>Policy </a:t>
            </a:r>
            <a:r>
              <a:rPr lang="en-US" altLang="ko-KR" sz="4000" b="1" dirty="0" smtClean="0"/>
              <a:t>Iteration</a:t>
            </a:r>
            <a:endParaRPr lang="en-US" altLang="ko-KR" sz="1050" b="1" dirty="0" smtClean="0"/>
          </a:p>
          <a:p>
            <a:pPr lvl="1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00FF"/>
                </a:solidFill>
              </a:rPr>
              <a:t>벨만 기대 방정식</a:t>
            </a:r>
            <a:r>
              <a:rPr lang="ko-KR" altLang="en-US" sz="2800" dirty="0" smtClean="0"/>
              <a:t>을 이용하여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정책 평가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정책 발전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을 번갈아 가며 실행하는 과정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3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125730"/>
            <a:ext cx="10515600" cy="329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4000" b="1" dirty="0" smtClean="0"/>
              <a:t>GPI(Generalized Policy Iteration)</a:t>
            </a:r>
            <a:endParaRPr lang="en-US" altLang="ko-KR" sz="1050" b="1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정책 평가 과정에서 참 </a:t>
            </a:r>
            <a:r>
              <a:rPr lang="ko-KR" altLang="en-US" sz="2800" dirty="0" err="1" smtClean="0"/>
              <a:t>가치함수에</a:t>
            </a:r>
            <a:r>
              <a:rPr lang="ko-KR" altLang="en-US" sz="2800" dirty="0" smtClean="0"/>
              <a:t> 수렴할 때까지 계산하지 않아도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정책 평가와 정책 발전을 한 번씩 번갈아 가면서 실행</a:t>
            </a:r>
            <a:r>
              <a:rPr lang="ko-KR" altLang="en-US" sz="2800" dirty="0" smtClean="0"/>
              <a:t>하면 참 </a:t>
            </a:r>
            <a:r>
              <a:rPr lang="ko-KR" altLang="en-US" sz="2800" dirty="0" err="1" smtClean="0"/>
              <a:t>가치함수에</a:t>
            </a:r>
            <a:r>
              <a:rPr lang="ko-KR" altLang="en-US" sz="2800" dirty="0" smtClean="0"/>
              <a:t> 수렴할 때까지 계산했을 때와 같이 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최적 </a:t>
            </a:r>
            <a:r>
              <a:rPr lang="ko-KR" altLang="en-US" sz="2800" b="1" dirty="0" err="1" smtClean="0">
                <a:solidFill>
                  <a:srgbClr val="0000FF"/>
                </a:solidFill>
              </a:rPr>
              <a:t>가치함수에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0000FF"/>
                </a:solidFill>
              </a:rPr>
              <a:t>가치함수가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 수렴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0" y="3513994"/>
            <a:ext cx="6995160" cy="27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125730"/>
            <a:ext cx="10515600" cy="329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000" b="1" dirty="0" smtClean="0"/>
              <a:t>시간차 제어</a:t>
            </a:r>
            <a:r>
              <a:rPr lang="en-US" altLang="ko-KR" sz="4000" b="1" dirty="0" smtClean="0"/>
              <a:t>(Temporal-difference control)</a:t>
            </a:r>
            <a:endParaRPr lang="en-US" altLang="ko-KR" sz="1050" b="1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별도의 정책 없이 단지 </a:t>
            </a:r>
            <a:r>
              <a:rPr lang="ko-KR" altLang="en-US" sz="2800" dirty="0" err="1" smtClean="0"/>
              <a:t>가치함수에</a:t>
            </a:r>
            <a:r>
              <a:rPr lang="ko-KR" altLang="en-US" sz="2800" dirty="0" smtClean="0"/>
              <a:t> 대해 </a:t>
            </a:r>
            <a:r>
              <a:rPr lang="ko-KR" altLang="en-US" sz="2800" dirty="0" err="1" smtClean="0"/>
              <a:t>탐욕적으로</a:t>
            </a:r>
            <a:r>
              <a:rPr lang="ko-KR" altLang="en-US" sz="2800" dirty="0" smtClean="0"/>
              <a:t> 움직이는 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가치 </a:t>
            </a:r>
            <a:r>
              <a:rPr lang="ko-KR" altLang="en-US" sz="2800" b="1" dirty="0" err="1" smtClean="0">
                <a:solidFill>
                  <a:srgbClr val="0000FF"/>
                </a:solidFill>
              </a:rPr>
              <a:t>이터레이션의</a:t>
            </a:r>
            <a:r>
              <a:rPr lang="ko-KR" altLang="en-US" sz="2800" b="1" dirty="0" smtClean="0">
                <a:solidFill>
                  <a:srgbClr val="0000FF"/>
                </a:solidFill>
              </a:rPr>
              <a:t> 방법을 사용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별도의 정책을 두지 않고 에이전트는 현재 상태에서 가장 큰 </a:t>
            </a:r>
            <a:r>
              <a:rPr lang="ko-KR" altLang="en-US" sz="2800" dirty="0"/>
              <a:t>가</a:t>
            </a:r>
            <a:r>
              <a:rPr lang="ko-KR" altLang="en-US" sz="2800" dirty="0" smtClean="0"/>
              <a:t>치를 지니는 행동을 선택하는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탐욕 정책을 사용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10" y="3540272"/>
            <a:ext cx="5504180" cy="2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505460"/>
            <a:ext cx="6628130" cy="12522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0" y="389243"/>
            <a:ext cx="4268470" cy="136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664" y="2134572"/>
                <a:ext cx="11250295" cy="466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800" b="1" dirty="0" smtClean="0"/>
                  <a:t>▶</a:t>
                </a:r>
                <a:r>
                  <a:rPr lang="en-US" altLang="ko-KR" sz="2800" b="1" dirty="0" smtClean="0"/>
                  <a:t>GPI</a:t>
                </a:r>
                <a:r>
                  <a:rPr lang="ko-KR" altLang="en-US" sz="2800" b="1" dirty="0" smtClean="0"/>
                  <a:t>의 탐욕 정책 발전의 식에서는 </a:t>
                </a:r>
                <a:r>
                  <a:rPr lang="ko-KR" altLang="en-US" sz="2800" b="1" dirty="0" smtClean="0">
                    <a:solidFill>
                      <a:srgbClr val="FF0000"/>
                    </a:solidFill>
                  </a:rPr>
                  <a:t>환경의 모델</a:t>
                </a:r>
                <a:r>
                  <a:rPr lang="en-US" altLang="ko-KR" sz="2800" b="1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en-US" altLang="ko-KR" sz="2800" b="1" dirty="0" smtClean="0"/>
                  <a:t>)</a:t>
                </a:r>
                <a:r>
                  <a:rPr lang="ko-KR" altLang="en-US" sz="2800" b="1" dirty="0" smtClean="0"/>
                  <a:t>을 알아야 한다</a:t>
                </a:r>
                <a:r>
                  <a:rPr lang="en-US" altLang="ko-KR" sz="2800" b="1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 smtClean="0"/>
                  <a:t>→ 시간차 제어의 탐욕 정책으로 사용할 수 없다</a:t>
                </a:r>
                <a:r>
                  <a:rPr lang="en-US" altLang="ko-KR" sz="2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b="1" dirty="0" smtClean="0"/>
                  <a:t>▶따라서</a:t>
                </a:r>
                <a:r>
                  <a:rPr lang="en-US" altLang="ko-KR" sz="2800" b="1" dirty="0" smtClean="0"/>
                  <a:t>, </a:t>
                </a:r>
                <a:r>
                  <a:rPr lang="ko-KR" altLang="en-US" sz="2800" b="1" dirty="0" err="1" smtClean="0">
                    <a:solidFill>
                      <a:srgbClr val="FF0000"/>
                    </a:solidFill>
                  </a:rPr>
                  <a:t>큐함수</a:t>
                </a:r>
                <a:r>
                  <a:rPr lang="ko-KR" altLang="en-US" sz="2800" b="1" dirty="0" err="1" smtClean="0"/>
                  <a:t>를</a:t>
                </a:r>
                <a:r>
                  <a:rPr lang="ko-KR" altLang="en-US" sz="2800" b="1" dirty="0" smtClean="0"/>
                  <a:t> 사용한 탐욕 정책을 사용한다</a:t>
                </a:r>
                <a:r>
                  <a:rPr lang="en-US" altLang="ko-KR" sz="2800" b="1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 smtClean="0"/>
                  <a:t>→ 다음 상태의 </a:t>
                </a:r>
                <a:r>
                  <a:rPr lang="ko-KR" altLang="en-US" sz="2800" dirty="0" err="1" smtClean="0"/>
                  <a:t>가치함수를</a:t>
                </a:r>
                <a:r>
                  <a:rPr lang="ko-KR" altLang="en-US" sz="2800" dirty="0" smtClean="0"/>
                  <a:t> 보고 판단하는 것이 아니고 </a:t>
                </a:r>
                <a:r>
                  <a:rPr lang="ko-KR" altLang="en-US" sz="2800" b="1" dirty="0" smtClean="0">
                    <a:solidFill>
                      <a:srgbClr val="0000FF"/>
                    </a:solidFill>
                  </a:rPr>
                  <a:t>현재 상태의 </a:t>
                </a:r>
                <a:r>
                  <a:rPr lang="ko-KR" altLang="en-US" sz="2800" b="1" dirty="0" err="1" smtClean="0">
                    <a:solidFill>
                      <a:srgbClr val="0000FF"/>
                    </a:solidFill>
                  </a:rPr>
                  <a:t>큐함수를</a:t>
                </a:r>
                <a:r>
                  <a:rPr lang="ko-KR" altLang="en-US" sz="2800" b="1" dirty="0" smtClean="0">
                    <a:solidFill>
                      <a:srgbClr val="0000FF"/>
                    </a:solidFill>
                  </a:rPr>
                  <a:t> 보고 판단</a:t>
                </a:r>
                <a:r>
                  <a:rPr lang="ko-KR" altLang="en-US" sz="2800" dirty="0" smtClean="0"/>
                  <a:t>하기 때문에 환경의 모델을 몰라도 된다</a:t>
                </a:r>
                <a:r>
                  <a:rPr lang="en-US" altLang="ko-KR" sz="2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64" y="2134572"/>
                <a:ext cx="11250295" cy="4666277"/>
              </a:xfrm>
              <a:prstGeom prst="rect">
                <a:avLst/>
              </a:prstGeom>
              <a:blipFill>
                <a:blip r:embed="rId5"/>
                <a:stretch>
                  <a:fillRect l="-1083" r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4679" y="1574800"/>
            <a:ext cx="10488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▶</a:t>
            </a:r>
            <a:r>
              <a:rPr lang="ko-KR" altLang="en-US" sz="2400" b="1" dirty="0" err="1" smtClean="0"/>
              <a:t>큐함수에</a:t>
            </a:r>
            <a:r>
              <a:rPr lang="ko-KR" altLang="en-US" sz="2400" b="1" dirty="0" smtClean="0"/>
              <a:t> 따라 행동을 선택하려면 에이전트는 </a:t>
            </a:r>
            <a:r>
              <a:rPr lang="ko-KR" altLang="en-US" sz="2400" b="1" dirty="0" err="1" smtClean="0"/>
              <a:t>가치함수가</a:t>
            </a:r>
            <a:r>
              <a:rPr lang="ko-KR" altLang="en-US" sz="2400" b="1" dirty="0" smtClean="0"/>
              <a:t> 아닌 </a:t>
            </a:r>
            <a:r>
              <a:rPr lang="ko-KR" altLang="en-US" sz="2400" b="1" dirty="0" err="1" smtClean="0"/>
              <a:t>큐함수의</a:t>
            </a:r>
            <a:r>
              <a:rPr lang="ko-KR" altLang="en-US" sz="2400" b="1" dirty="0" smtClean="0"/>
              <a:t> 정보를 알아야 한다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→ 시간차 제어에서 업데이트하는 대상은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가치함수가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아닌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큐함수</a:t>
            </a:r>
            <a:r>
              <a:rPr lang="ko-KR" altLang="en-US" sz="2400" dirty="0" err="1" smtClean="0"/>
              <a:t>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" y="318360"/>
            <a:ext cx="8523801" cy="1256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3667699"/>
            <a:ext cx="4381500" cy="2350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0579" y="3232365"/>
                <a:ext cx="74676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2000" dirty="0" smtClean="0"/>
                  <a:t>에이전트는 샘플인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에서 탐욕 정책에 따라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선택하고 그 행동으로 환경에서 한 </a:t>
                </a:r>
                <a:r>
                  <a:rPr lang="ko-KR" altLang="en-US" sz="2000" dirty="0" err="1" smtClean="0"/>
                  <a:t>타입스텝을</a:t>
                </a:r>
                <a:r>
                  <a:rPr lang="ko-KR" altLang="en-US" sz="2000" dirty="0" smtClean="0"/>
                  <a:t> 진행한다</a:t>
                </a:r>
                <a:r>
                  <a:rPr lang="en-US" altLang="ko-KR" sz="2000" dirty="0" smtClean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2000" dirty="0" smtClean="0"/>
                  <a:t>환경은 에이전트에게 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을 주고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을 알려준다</a:t>
                </a:r>
                <a:r>
                  <a:rPr lang="en-US" altLang="ko-KR" sz="2000" dirty="0" smtClean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2000" dirty="0" smtClean="0"/>
                  <a:t>에이전트는 탐욕 정책에 따라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을 선택하고 하나의 샘플 </a:t>
                </a:r>
                <a:r>
                  <a:rPr lang="en-US" altLang="ko-KR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]</a:t>
                </a:r>
                <a:r>
                  <a:rPr lang="ko-KR" altLang="en-US" sz="2000" dirty="0" smtClean="0"/>
                  <a:t>이 생성되면 그 샘플로 </a:t>
                </a:r>
                <a:r>
                  <a:rPr lang="ko-KR" altLang="en-US" sz="2000" dirty="0" err="1" smtClean="0"/>
                  <a:t>큐함수를</a:t>
                </a:r>
                <a:r>
                  <a:rPr lang="ko-KR" altLang="en-US" sz="2000" dirty="0" smtClean="0"/>
                  <a:t> 업데이트한다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79" y="3232365"/>
                <a:ext cx="7467600" cy="3323987"/>
              </a:xfrm>
              <a:prstGeom prst="rect">
                <a:avLst/>
              </a:prstGeom>
              <a:blipFill>
                <a:blip r:embed="rId5"/>
                <a:stretch>
                  <a:fillRect l="-1061" b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259" y="233680"/>
            <a:ext cx="1082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※ </a:t>
            </a:r>
            <a:r>
              <a:rPr lang="ko-KR" altLang="en-US" sz="2400" dirty="0" smtClean="0"/>
              <a:t>충분히 많은 경험을 한 에이전트의 경우에는 탐욕 정책이 좋은 선택이겠지만 </a:t>
            </a:r>
            <a:r>
              <a:rPr lang="ko-KR" altLang="en-US" sz="2400" b="1" dirty="0" smtClean="0"/>
              <a:t>초기의 에이전트에게 탐욕 정책은 잘못된 학습으로 가게 할 가능성이 크다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→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충분한 경험</a:t>
            </a:r>
            <a:r>
              <a:rPr lang="ko-KR" altLang="en-US" sz="2400" dirty="0" smtClean="0"/>
              <a:t>을 통해 에이전트가 보유하고 있는 </a:t>
            </a:r>
            <a:r>
              <a:rPr lang="ko-KR" altLang="en-US" sz="2400" dirty="0" err="1" smtClean="0"/>
              <a:t>큐함수들이</a:t>
            </a:r>
            <a:r>
              <a:rPr lang="ko-KR" altLang="en-US" sz="2400" dirty="0" smtClean="0"/>
              <a:t> 최적에 가까워지게 하는 것이 필요하다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☞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탐험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(Exploration)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의 문제</a:t>
            </a:r>
            <a:endParaRPr lang="en-US" altLang="ko-KR" sz="2400" b="1" dirty="0" smtClean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80" y="2813556"/>
            <a:ext cx="7566660" cy="2186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3259" y="5121880"/>
                <a:ext cx="541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▷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0" smtClean="0"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ko-KR" altLang="en-US" sz="2400" b="1" dirty="0" smtClean="0"/>
                  <a:t>의 확률로 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탐욕 정책</a:t>
                </a:r>
                <a:r>
                  <a:rPr lang="ko-KR" altLang="en-US" sz="2400" b="1" dirty="0" smtClean="0"/>
                  <a:t>을 따른다</a:t>
                </a:r>
                <a:r>
                  <a:rPr lang="en-US" altLang="ko-KR" sz="2400" b="1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▷</a:t>
                </a:r>
                <a14:m>
                  <m:oMath xmlns:m="http://schemas.openxmlformats.org/officeDocument/2006/math">
                    <m:r>
                      <a:rPr lang="ko-KR" altLang="en-US" sz="2400" b="1" i="0"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ko-KR" altLang="en-US" sz="2400" b="1" dirty="0" smtClean="0"/>
                  <a:t>의 확률로 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무작위 행동</a:t>
                </a:r>
                <a:r>
                  <a:rPr lang="ko-KR" altLang="en-US" sz="2400" b="1" dirty="0" smtClean="0"/>
                  <a:t>을 한다</a:t>
                </a:r>
                <a:r>
                  <a:rPr lang="en-US" altLang="ko-KR" sz="2400" b="1" dirty="0" smtClean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9" y="5121880"/>
                <a:ext cx="5412741" cy="1200329"/>
              </a:xfrm>
              <a:prstGeom prst="rect">
                <a:avLst/>
              </a:prstGeom>
              <a:blipFill>
                <a:blip r:embed="rId4"/>
                <a:stretch>
                  <a:fillRect l="-1689" r="-676" b="-5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11899" y="5121880"/>
                <a:ext cx="541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/>
                  <a:t>※</a:t>
                </a:r>
                <a:r>
                  <a:rPr lang="ko-KR" altLang="en-US" sz="2400" b="1" dirty="0" smtClean="0"/>
                  <a:t>최적 </a:t>
                </a:r>
                <a:r>
                  <a:rPr lang="ko-KR" altLang="en-US" sz="2400" b="1" dirty="0" err="1" smtClean="0"/>
                  <a:t>큐함수를</a:t>
                </a:r>
                <a:r>
                  <a:rPr lang="ko-KR" altLang="en-US" sz="2400" b="1" dirty="0" smtClean="0"/>
                  <a:t> 찾았다 하더라도 </a:t>
                </a:r>
                <a14:m>
                  <m:oMath xmlns:m="http://schemas.openxmlformats.org/officeDocument/2006/math">
                    <m:r>
                      <a:rPr lang="ko-KR" altLang="en-US" sz="2400" b="1" i="0"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ko-KR" altLang="en-US" sz="2400" b="1" dirty="0" smtClean="0"/>
                  <a:t>의 확률로 계속 탐험한다는 한계가 있다</a:t>
                </a:r>
                <a:r>
                  <a:rPr lang="en-US" altLang="ko-KR" sz="2400" b="1" dirty="0" smtClean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899" y="5121880"/>
                <a:ext cx="5412741" cy="1200329"/>
              </a:xfrm>
              <a:prstGeom prst="rect">
                <a:avLst/>
              </a:prstGeom>
              <a:blipFill>
                <a:blip r:embed="rId5"/>
                <a:stretch>
                  <a:fillRect l="-1689" b="-5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199" y="1088926"/>
                <a:ext cx="105156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▶</a:t>
                </a:r>
                <a:r>
                  <a:rPr lang="ko-KR" altLang="en-US" sz="2400" dirty="0" smtClean="0"/>
                  <a:t>살사는 </a:t>
                </a:r>
                <a:r>
                  <a:rPr lang="en-US" altLang="ko-KR" sz="2400" dirty="0" smtClean="0"/>
                  <a:t>GPI</a:t>
                </a:r>
                <a:r>
                  <a:rPr lang="ko-KR" altLang="en-US" sz="2400" dirty="0" smtClean="0"/>
                  <a:t>의 정책 평가를 </a:t>
                </a:r>
                <a:r>
                  <a:rPr lang="ko-KR" altLang="en-US" sz="2400" b="1" dirty="0" err="1" smtClean="0">
                    <a:solidFill>
                      <a:srgbClr val="FF0000"/>
                    </a:solidFill>
                  </a:rPr>
                  <a:t>큐함수를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 이용한 시간차 예측</a:t>
                </a:r>
                <a:r>
                  <a:rPr lang="ko-KR" altLang="en-US" sz="2400" dirty="0" smtClean="0"/>
                  <a:t>으로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탐욕 정책 발전을 </a:t>
                </a:r>
                <a14:m>
                  <m:oMath xmlns:m="http://schemas.openxmlformats.org/officeDocument/2006/math">
                    <m:r>
                      <a:rPr lang="ko-KR" alt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US" altLang="ko-KR" sz="2400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ko-KR" altLang="en-US" sz="2400" b="1" dirty="0" smtClean="0">
                    <a:solidFill>
                      <a:srgbClr val="FF0000"/>
                    </a:solidFill>
                  </a:rPr>
                  <a:t>탐욕 정책</a:t>
                </a:r>
                <a:r>
                  <a:rPr lang="ko-KR" altLang="en-US" sz="2400" dirty="0" smtClean="0"/>
                  <a:t>으로 변화시킨 </a:t>
                </a:r>
                <a:r>
                  <a:rPr lang="ko-KR" altLang="en-US" sz="2400" b="1" dirty="0" err="1" smtClean="0">
                    <a:solidFill>
                      <a:srgbClr val="0000FF"/>
                    </a:solidFill>
                  </a:rPr>
                  <a:t>강화학습</a:t>
                </a:r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 알고리즘</a:t>
                </a:r>
                <a:r>
                  <a:rPr lang="ko-KR" altLang="en-US" sz="2400" dirty="0" smtClean="0"/>
                  <a:t>이다</a:t>
                </a:r>
                <a:r>
                  <a:rPr lang="en-US" altLang="ko-KR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▶</a:t>
                </a:r>
                <a:r>
                  <a:rPr lang="ko-KR" altLang="en-US" sz="2400" dirty="0" smtClean="0"/>
                  <a:t>정책 </a:t>
                </a:r>
                <a:r>
                  <a:rPr lang="ko-KR" altLang="en-US" sz="2400" dirty="0" err="1" smtClean="0"/>
                  <a:t>이터레이션과는</a:t>
                </a:r>
                <a:r>
                  <a:rPr lang="ko-KR" altLang="en-US" sz="2400" dirty="0" smtClean="0"/>
                  <a:t> 달리 별도의 정책 없이 </a:t>
                </a:r>
                <a14:m>
                  <m:oMath xmlns:m="http://schemas.openxmlformats.org/officeDocument/2006/math">
                    <m:r>
                      <a:rPr lang="ko-KR" altLang="en-US" sz="2400" b="1" i="0"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US" altLang="ko-KR" sz="2400" dirty="0" smtClean="0"/>
                  <a:t>-</a:t>
                </a:r>
                <a:r>
                  <a:rPr lang="ko-KR" altLang="en-US" sz="2400" dirty="0" smtClean="0"/>
                  <a:t>탐욕 정책을 사용하는 것은 </a:t>
                </a:r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가치 </a:t>
                </a:r>
                <a:r>
                  <a:rPr lang="ko-KR" altLang="en-US" sz="2400" b="1" dirty="0" err="1" smtClean="0">
                    <a:solidFill>
                      <a:srgbClr val="0000FF"/>
                    </a:solidFill>
                  </a:rPr>
                  <a:t>이터레이션에서</a:t>
                </a:r>
                <a:r>
                  <a:rPr lang="ko-KR" altLang="en-US" sz="2400" b="1" dirty="0" smtClean="0">
                    <a:solidFill>
                      <a:srgbClr val="0000FF"/>
                    </a:solidFill>
                  </a:rPr>
                  <a:t> 그 개념을 가져온 것</a:t>
                </a:r>
                <a:r>
                  <a:rPr lang="ko-KR" altLang="en-US" sz="2400" dirty="0" smtClean="0"/>
                  <a:t>이다</a:t>
                </a:r>
                <a:r>
                  <a:rPr lang="en-US" altLang="ko-KR" sz="2400" dirty="0" smtClean="0"/>
                  <a:t>.</a:t>
                </a:r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88926"/>
                <a:ext cx="10515601" cy="2308324"/>
              </a:xfrm>
              <a:prstGeom prst="rect">
                <a:avLst/>
              </a:prstGeom>
              <a:blipFill>
                <a:blip r:embed="rId3"/>
                <a:stretch>
                  <a:fillRect l="-869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97250"/>
            <a:ext cx="5105400" cy="2754229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199" y="310281"/>
            <a:ext cx="5730240" cy="77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4000" b="1" dirty="0" smtClean="0"/>
              <a:t>GPI</a:t>
            </a:r>
            <a:r>
              <a:rPr lang="ko-KR" altLang="en-US" sz="4000" b="1" dirty="0" smtClean="0"/>
              <a:t>와 살사의 관계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669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2018-01-24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SARSA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199" y="705452"/>
                <a:ext cx="105156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b="0" i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ko-KR" sz="2400" dirty="0" smtClean="0"/>
                  <a:t>-</a:t>
                </a:r>
                <a:r>
                  <a:rPr lang="ko-KR" altLang="en-US" sz="2400" dirty="0" smtClean="0"/>
                  <a:t>탐욕 정책을 통해 샘플 </a:t>
                </a:r>
                <a:r>
                  <a:rPr lang="en-US" altLang="ko-KR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400" b="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400" b="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400" b="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]</a:t>
                </a:r>
                <a:r>
                  <a:rPr lang="ko-KR" altLang="en-US" sz="2400" dirty="0" smtClean="0"/>
                  <a:t>을 획득한다</a:t>
                </a:r>
                <a:r>
                  <a:rPr lang="en-US" altLang="ko-KR" sz="2400" dirty="0" smtClean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2400" dirty="0" smtClean="0"/>
                  <a:t>획득한 샘플로 다음 식을 통해 </a:t>
                </a:r>
                <a:r>
                  <a:rPr lang="ko-KR" altLang="en-US" sz="2400" dirty="0" err="1" smtClean="0"/>
                  <a:t>큐함수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를 업데이트한다</a:t>
                </a:r>
                <a:r>
                  <a:rPr lang="en-US" altLang="ko-KR" sz="2400" dirty="0" smtClean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05452"/>
                <a:ext cx="10515601" cy="1200329"/>
              </a:xfrm>
              <a:prstGeom prst="rect">
                <a:avLst/>
              </a:prstGeom>
              <a:blipFill>
                <a:blip r:embed="rId3"/>
                <a:stretch>
                  <a:fillRect l="-1043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 txBox="1">
            <a:spLocks/>
          </p:cNvSpPr>
          <p:nvPr/>
        </p:nvSpPr>
        <p:spPr>
          <a:xfrm>
            <a:off x="838199" y="23457"/>
            <a:ext cx="5730240" cy="77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000" b="1" dirty="0" smtClean="0"/>
              <a:t>살사의 학습 과정</a:t>
            </a:r>
            <a:endParaRPr lang="en-US" altLang="ko-KR" sz="105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75929"/>
            <a:ext cx="5013961" cy="2931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2199" y="3836790"/>
            <a:ext cx="5511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※ </a:t>
            </a:r>
            <a:r>
              <a:rPr lang="ko-KR" altLang="en-US" sz="2400" dirty="0" err="1" smtClean="0"/>
              <a:t>큐함수는</a:t>
            </a:r>
            <a:r>
              <a:rPr lang="ko-KR" altLang="en-US" sz="2400" dirty="0" smtClean="0"/>
              <a:t> 에이전트가 가진 정보로서 </a:t>
            </a:r>
            <a:r>
              <a:rPr lang="ko-KR" altLang="en-US" sz="2400" b="1" dirty="0" err="1" smtClean="0"/>
              <a:t>큐함수의</a:t>
            </a:r>
            <a:r>
              <a:rPr lang="ko-KR" altLang="en-US" sz="2400" b="1" dirty="0" smtClean="0"/>
              <a:t> 업데이트는 에이전트 자신을 업데이트하는 것</a:t>
            </a:r>
            <a:r>
              <a:rPr lang="ko-KR" altLang="en-US" sz="2400" dirty="0" smtClean="0"/>
              <a:t>과 같다</a:t>
            </a:r>
            <a:r>
              <a:rPr lang="en-US" altLang="ko-KR" sz="2400" dirty="0" smtClean="0"/>
              <a:t>.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18" y="1853679"/>
            <a:ext cx="8747761" cy="12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376</Words>
  <Application>Microsoft Office PowerPoint</Application>
  <PresentationFormat>와이드스크린</PresentationFormat>
  <Paragraphs>74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문체부 제목 돋음체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그리드월드와 다이내믹 프로그래밍</dc:title>
  <dc:creator>HoBin</dc:creator>
  <cp:lastModifiedBy>HoBin</cp:lastModifiedBy>
  <cp:revision>84</cp:revision>
  <dcterms:created xsi:type="dcterms:W3CDTF">2018-01-08T14:45:23Z</dcterms:created>
  <dcterms:modified xsi:type="dcterms:W3CDTF">2018-02-20T13:57:42Z</dcterms:modified>
</cp:coreProperties>
</file>